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48" r:id="rId1"/>
    <p:sldMasterId id="2147483660" r:id="rId2"/>
  </p:sldMasterIdLst>
  <p:notesMasterIdLst>
    <p:notesMasterId r:id="rId15"/>
  </p:notesMasterIdLst>
  <p:sldIdLst>
    <p:sldId id="271" r:id="rId3"/>
    <p:sldId id="257" r:id="rId4"/>
    <p:sldId id="325" r:id="rId5"/>
    <p:sldId id="327" r:id="rId6"/>
    <p:sldId id="326" r:id="rId7"/>
    <p:sldId id="328" r:id="rId8"/>
    <p:sldId id="329" r:id="rId9"/>
    <p:sldId id="330" r:id="rId10"/>
    <p:sldId id="331" r:id="rId11"/>
    <p:sldId id="332" r:id="rId12"/>
    <p:sldId id="333" r:id="rId13"/>
    <p:sldId id="307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Fiser" initials="JaFi" lastIdx="1" clrIdx="0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1230" y="-1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ED375F-FDFE-4141-B1B4-13B04D382072}" type="datetimeFigureOut">
              <a:rPr lang="cs-CZ" smtClean="0"/>
              <a:t>3.1.2014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A5CD996-7439-422A-959B-ADCBFF2E3B66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23461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A5CD996-7439-422A-959B-ADCBFF2E3B66}" type="slidenum">
              <a:rPr lang="cs-CZ" smtClean="0"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970752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916542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22787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442334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609519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125486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440339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390051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12426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2128557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339987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586516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23.11.2012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9E9A01-A3AF-431D-8598-4A9DDF73672E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83944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a-ji.cz/int/dum/VY_32_INOVACE_034.ICT.34.pdf" TargetMode="External"/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a-ji.cz/int/dum/VY_32_INOVACE_034.ICT.34.pdf" TargetMode="External"/><Relationship Id="rId2" Type="http://schemas.openxmlformats.org/officeDocument/2006/relationships/hyperlink" Target="http://www.oa-ji.cz/int/dum/VY_32_INOVACE_035.ICT.34.pdf" TargetMode="External"/><Relationship Id="rId1" Type="http://schemas.openxmlformats.org/officeDocument/2006/relationships/slideLayout" Target="../slideLayouts/slideLayout1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akpsatweb.cz/" TargetMode="External"/><Relationship Id="rId2" Type="http://schemas.openxmlformats.org/officeDocument/2006/relationships/hyperlink" Target="http://jafi3.php5.cz/" TargetMode="External"/><Relationship Id="rId1" Type="http://schemas.openxmlformats.org/officeDocument/2006/relationships/slideLayout" Target="../slideLayouts/slideLayout17.xml"/><Relationship Id="rId6" Type="http://schemas.openxmlformats.org/officeDocument/2006/relationships/hyperlink" Target="http://knihy.cpress.cz/informatika-a-vypocetni-technika-pro-stredni-skoly.html" TargetMode="External"/><Relationship Id="rId5" Type="http://schemas.openxmlformats.org/officeDocument/2006/relationships/hyperlink" Target="http://www.tvorba-webu.cz/php" TargetMode="External"/><Relationship Id="rId4" Type="http://schemas.openxmlformats.org/officeDocument/2006/relationships/hyperlink" Target="http://polopate.jakpsatweb.cz/index.php?page=trpaslik-uvod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3356992"/>
            <a:ext cx="8136904" cy="23314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sz="2400" dirty="0" smtClean="0"/>
              <a:t>Obchodní </a:t>
            </a:r>
            <a:r>
              <a:rPr lang="cs-CZ" sz="2400" dirty="0"/>
              <a:t>akademie a Jazyková škola</a:t>
            </a:r>
            <a:br>
              <a:rPr lang="cs-CZ" sz="2400" dirty="0"/>
            </a:br>
            <a:r>
              <a:rPr lang="cs-CZ" sz="2400" dirty="0"/>
              <a:t>s právem státní jazykové zkoušky Jihlava</a:t>
            </a:r>
          </a:p>
          <a:p>
            <a:pPr algn="ctr"/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Šablona 32</a:t>
            </a:r>
          </a:p>
          <a:p>
            <a:pPr algn="ctr">
              <a:spcBef>
                <a:spcPts val="300"/>
              </a:spcBef>
            </a:pPr>
            <a:r>
              <a:rPr lang="cs-CZ" smtClean="0"/>
              <a:t>VY_32_INOVACE_039.ICT.34</a:t>
            </a:r>
            <a:endParaRPr lang="cs-CZ" dirty="0" smtClean="0"/>
          </a:p>
          <a:p>
            <a:pPr algn="ctr">
              <a:spcBef>
                <a:spcPts val="300"/>
              </a:spcBef>
            </a:pPr>
            <a:r>
              <a:rPr lang="cs-CZ" dirty="0" smtClean="0"/>
              <a:t>Tvorba webových </a:t>
            </a:r>
            <a:r>
              <a:rPr lang="cs-CZ" smtClean="0"/>
              <a:t>stránek – PHP stručné minimum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4400" y="2420888"/>
            <a:ext cx="1019175" cy="10477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9519" y="543201"/>
            <a:ext cx="7488936" cy="1637191"/>
          </a:xfrm>
          <a:prstGeom prst="rect">
            <a:avLst/>
          </a:prstGeom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3124200" y="6356350"/>
            <a:ext cx="3320008" cy="365125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306042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45198"/>
            <a:ext cx="8176422" cy="5592114"/>
          </a:xfrm>
        </p:spPr>
        <p:txBody>
          <a:bodyPr>
            <a:normAutofit fontScale="92500" lnSpcReduction="20000"/>
          </a:bodyPr>
          <a:lstStyle/>
          <a:p>
            <a:pPr algn="just"/>
            <a:r>
              <a:rPr lang="cs-CZ" sz="2800" b="1" u="sng" dirty="0" smtClean="0"/>
              <a:t>Číslo projektu:</a:t>
            </a:r>
            <a:r>
              <a:rPr lang="cs-CZ" sz="2800" dirty="0" smtClean="0"/>
              <a:t> CZ.1.07/1.5.00/34.0744</a:t>
            </a:r>
          </a:p>
          <a:p>
            <a:pPr algn="just"/>
            <a:r>
              <a:rPr lang="cs-CZ" sz="2800" b="1" u="sng" dirty="0"/>
              <a:t>Šablona</a:t>
            </a:r>
            <a:r>
              <a:rPr lang="cs-CZ" sz="2800" dirty="0"/>
              <a:t>: </a:t>
            </a:r>
            <a:r>
              <a:rPr lang="cs-CZ" sz="2800" dirty="0" smtClean="0"/>
              <a:t>VY_32_INOVACE</a:t>
            </a:r>
          </a:p>
          <a:p>
            <a:pPr algn="just"/>
            <a:r>
              <a:rPr lang="cs-CZ" sz="2800" b="1" u="sng" dirty="0" smtClean="0"/>
              <a:t>Číslo </a:t>
            </a:r>
            <a:r>
              <a:rPr lang="cs-CZ" sz="2800" b="1" u="sng" dirty="0"/>
              <a:t>DUMU</a:t>
            </a:r>
            <a:r>
              <a:rPr lang="cs-CZ" sz="2800"/>
              <a:t>: </a:t>
            </a:r>
            <a:r>
              <a:rPr lang="cs-CZ" sz="2800" smtClean="0"/>
              <a:t>039.ICT.34</a:t>
            </a:r>
            <a:endParaRPr lang="cs-CZ" sz="2800" dirty="0"/>
          </a:p>
          <a:p>
            <a:pPr algn="just"/>
            <a:r>
              <a:rPr lang="cs-CZ" sz="2800" b="1" u="sng" dirty="0"/>
              <a:t>Předmět</a:t>
            </a:r>
            <a:r>
              <a:rPr lang="cs-CZ" sz="2800" dirty="0"/>
              <a:t>: Informační technologie</a:t>
            </a:r>
          </a:p>
          <a:p>
            <a:r>
              <a:rPr lang="cs-CZ" sz="2800" b="1" u="sng" dirty="0" smtClean="0"/>
              <a:t>Název materiálu</a:t>
            </a:r>
            <a:r>
              <a:rPr lang="cs-CZ" sz="2800" dirty="0" smtClean="0"/>
              <a:t>:  </a:t>
            </a:r>
            <a:r>
              <a:rPr lang="cs-CZ" sz="2200" dirty="0" smtClean="0"/>
              <a:t>Tvorba webových stránek </a:t>
            </a:r>
            <a:r>
              <a:rPr lang="cs-CZ" sz="2200" smtClean="0"/>
              <a:t>– PHP stručné minimum</a:t>
            </a:r>
            <a:endParaRPr lang="cs-CZ" sz="2200" dirty="0" smtClean="0"/>
          </a:p>
          <a:p>
            <a:r>
              <a:rPr lang="cs-CZ" sz="2800" b="1" u="sng" dirty="0" smtClean="0"/>
              <a:t>Autor</a:t>
            </a:r>
            <a:r>
              <a:rPr lang="cs-CZ" sz="2800" dirty="0" smtClean="0"/>
              <a:t>: Jaroslav Fišer</a:t>
            </a:r>
          </a:p>
          <a:p>
            <a:pPr algn="just"/>
            <a:r>
              <a:rPr lang="cs-CZ" sz="2800" b="1" u="sng" dirty="0" smtClean="0"/>
              <a:t>Formát</a:t>
            </a:r>
            <a:r>
              <a:rPr lang="cs-CZ" sz="2800" dirty="0" smtClean="0"/>
              <a:t>: </a:t>
            </a:r>
            <a:r>
              <a:rPr lang="cs-CZ" sz="2800" dirty="0"/>
              <a:t>Prezentace Microsoft </a:t>
            </a:r>
            <a:r>
              <a:rPr lang="cs-CZ" sz="2800" dirty="0" smtClean="0"/>
              <a:t>PowerPoint</a:t>
            </a:r>
            <a:r>
              <a:rPr lang="cs-CZ" sz="2800" dirty="0"/>
              <a:t> </a:t>
            </a:r>
          </a:p>
          <a:p>
            <a:pPr algn="just"/>
            <a:r>
              <a:rPr lang="cs-CZ" sz="2800" b="1" u="sng" dirty="0" smtClean="0"/>
              <a:t>Velikost</a:t>
            </a:r>
            <a:r>
              <a:rPr lang="cs-CZ" sz="2800" smtClean="0"/>
              <a:t>: 174 </a:t>
            </a:r>
            <a:r>
              <a:rPr lang="cs-CZ" sz="2800" dirty="0" smtClean="0"/>
              <a:t>kB</a:t>
            </a:r>
          </a:p>
          <a:p>
            <a:pPr algn="just"/>
            <a:r>
              <a:rPr lang="cs-CZ" sz="2800" b="1" u="sng" dirty="0" smtClean="0"/>
              <a:t>Stupeň a typ vzdělávání</a:t>
            </a:r>
            <a:r>
              <a:rPr lang="cs-CZ" sz="2800" dirty="0" smtClean="0"/>
              <a:t>: SŠ – odborné vzdělávání</a:t>
            </a:r>
          </a:p>
          <a:p>
            <a:pPr algn="just"/>
            <a:r>
              <a:rPr lang="cs-CZ" sz="2800" b="1" u="sng" dirty="0" smtClean="0"/>
              <a:t>Licence k obrazovému materiálu</a:t>
            </a:r>
            <a:r>
              <a:rPr lang="cs-CZ" sz="2800" dirty="0" smtClean="0"/>
              <a:t>: CC BY</a:t>
            </a:r>
          </a:p>
          <a:p>
            <a:pPr algn="just"/>
            <a:r>
              <a:rPr lang="cs-CZ" sz="2800" b="1" u="sng" smtClean="0"/>
              <a:t>Datum vytvoření</a:t>
            </a:r>
            <a:r>
              <a:rPr lang="cs-CZ" sz="2800" smtClean="0"/>
              <a:t>: 3. 1. 2014</a:t>
            </a:r>
            <a:endParaRPr lang="cs-CZ" sz="2800" dirty="0" smtClean="0"/>
          </a:p>
          <a:p>
            <a:r>
              <a:rPr lang="cs-CZ" sz="2800" b="1" u="sng" dirty="0" smtClean="0"/>
              <a:t>Klíčová slova</a:t>
            </a:r>
            <a:r>
              <a:rPr lang="cs-CZ" sz="2800" dirty="0" smtClean="0"/>
              <a:t>:</a:t>
            </a:r>
            <a:r>
              <a:rPr lang="cs-CZ" sz="2800" smtClean="0"/>
              <a:t> PHP, MySQL, HTML</a:t>
            </a:r>
            <a:r>
              <a:rPr lang="cs-CZ" sz="2800"/>
              <a:t>, </a:t>
            </a:r>
            <a:r>
              <a:rPr lang="cs-CZ" sz="2800" smtClean="0"/>
              <a:t>www</a:t>
            </a:r>
            <a:r>
              <a:rPr lang="cs-CZ" sz="2800" dirty="0" smtClean="0"/>
              <a:t>, web</a:t>
            </a:r>
            <a:r>
              <a:rPr lang="cs-CZ" sz="2800" smtClean="0"/>
              <a:t>, internet, programovací jazyk</a:t>
            </a:r>
          </a:p>
          <a:p>
            <a:r>
              <a:rPr lang="cs-CZ" sz="2800" b="1" u="sng" smtClean="0"/>
              <a:t>Anotace</a:t>
            </a:r>
            <a:r>
              <a:rPr lang="cs-CZ" sz="2800" smtClean="0"/>
              <a:t>: Úvod do PHP programovacího jazyka</a:t>
            </a:r>
            <a:endParaRPr lang="cs-CZ" dirty="0" smtClean="0"/>
          </a:p>
        </p:txBody>
      </p:sp>
      <p:sp>
        <p:nvSpPr>
          <p:cNvPr id="13" name="Zástupný symbol pro zápatí 12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14" name="Zástupný symbol pro číslo snímku 1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2</a:t>
            </a:fld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PHP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112568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800" b="1"/>
              <a:t>PHP</a:t>
            </a:r>
            <a:r>
              <a:rPr lang="cs-CZ" sz="2800"/>
              <a:t> </a:t>
            </a:r>
            <a:r>
              <a:rPr lang="cs-CZ" sz="1400" smtClean="0"/>
              <a:t>(původně Personal Home Page, nyní </a:t>
            </a:r>
            <a:r>
              <a:rPr lang="cs-CZ" sz="1400"/>
              <a:t>Hypertext Preprocessor</a:t>
            </a:r>
            <a:r>
              <a:rPr lang="cs-CZ" sz="2800" smtClean="0"/>
              <a:t>) je programovací </a:t>
            </a:r>
            <a:r>
              <a:rPr lang="cs-CZ" sz="2800"/>
              <a:t>jazyk, který pracuje na straně </a:t>
            </a:r>
            <a:r>
              <a:rPr lang="cs-CZ" sz="2800" smtClean="0"/>
              <a:t>serveru. </a:t>
            </a:r>
            <a:r>
              <a:rPr lang="cs-CZ" sz="1400" smtClean="0"/>
              <a:t>Viz  </a:t>
            </a:r>
            <a:r>
              <a:rPr lang="cs-CZ" sz="1400" smtClean="0">
                <a:hlinkClick r:id="rId2"/>
              </a:rPr>
              <a:t>DUM 034.ICT.34 </a:t>
            </a:r>
            <a:endParaRPr lang="cs-CZ" sz="1400" smtClean="0"/>
          </a:p>
          <a:p>
            <a:r>
              <a:rPr lang="cs-CZ" sz="2400" smtClean="0"/>
              <a:t>Probíraná témata</a:t>
            </a:r>
          </a:p>
          <a:p>
            <a:pPr lvl="1"/>
            <a:r>
              <a:rPr lang="cs-CZ" sz="2000" smtClean="0"/>
              <a:t>Základy </a:t>
            </a:r>
            <a:r>
              <a:rPr lang="cs-CZ" sz="2000"/>
              <a:t>a text</a:t>
            </a:r>
          </a:p>
          <a:p>
            <a:pPr lvl="1"/>
            <a:r>
              <a:rPr lang="cs-CZ" sz="2000" smtClean="0"/>
              <a:t>Proměnné, </a:t>
            </a:r>
            <a:r>
              <a:rPr lang="cs-CZ" sz="2000"/>
              <a:t>výpis a typy proměnných</a:t>
            </a:r>
            <a:r>
              <a:rPr lang="en-US" sz="2000"/>
              <a:t>,</a:t>
            </a:r>
            <a:r>
              <a:rPr lang="cs-CZ" sz="2000"/>
              <a:t> </a:t>
            </a:r>
            <a:r>
              <a:rPr lang="en-US" sz="2000"/>
              <a:t>k</a:t>
            </a:r>
            <a:r>
              <a:rPr lang="cs-CZ" sz="2000" smtClean="0"/>
              <a:t>onstanty</a:t>
            </a:r>
            <a:endParaRPr lang="cs-CZ" sz="2000"/>
          </a:p>
          <a:p>
            <a:pPr lvl="1"/>
            <a:r>
              <a:rPr lang="cs-CZ" sz="2000" smtClean="0"/>
              <a:t>Příkazy pro větvení programu</a:t>
            </a:r>
            <a:endParaRPr lang="cs-CZ" sz="2000"/>
          </a:p>
          <a:p>
            <a:pPr lvl="1"/>
            <a:r>
              <a:rPr lang="cs-CZ" sz="2000" smtClean="0"/>
              <a:t>Cykly</a:t>
            </a:r>
            <a:endParaRPr lang="cs-CZ" sz="2000"/>
          </a:p>
          <a:p>
            <a:pPr lvl="1"/>
            <a:r>
              <a:rPr lang="cs-CZ" sz="2000" smtClean="0"/>
              <a:t>Funkce bez argumentů, </a:t>
            </a:r>
            <a:r>
              <a:rPr lang="cs-CZ" sz="2000"/>
              <a:t>s </a:t>
            </a:r>
            <a:r>
              <a:rPr lang="cs-CZ" sz="2000" smtClean="0"/>
              <a:t>argumentem, </a:t>
            </a:r>
            <a:r>
              <a:rPr lang="cs-CZ" sz="2000"/>
              <a:t>vracející hodnotu</a:t>
            </a:r>
          </a:p>
          <a:p>
            <a:pPr lvl="1"/>
            <a:r>
              <a:rPr lang="cs-CZ" sz="2000" smtClean="0"/>
              <a:t>Pole (array</a:t>
            </a:r>
            <a:r>
              <a:rPr lang="cs-CZ" sz="2000"/>
              <a:t>)</a:t>
            </a:r>
          </a:p>
          <a:p>
            <a:pPr lvl="1"/>
            <a:r>
              <a:rPr lang="cs-CZ" sz="2000" smtClean="0"/>
              <a:t>Řetězce (string)</a:t>
            </a:r>
          </a:p>
          <a:p>
            <a:pPr lvl="1"/>
            <a:r>
              <a:rPr lang="cs-CZ" sz="2000" smtClean="0"/>
              <a:t>Formuláře</a:t>
            </a:r>
          </a:p>
          <a:p>
            <a:r>
              <a:rPr lang="cs-CZ" sz="2400" smtClean="0"/>
              <a:t>Úkol pro studenty</a:t>
            </a:r>
          </a:p>
          <a:p>
            <a:pPr lvl="1"/>
            <a:r>
              <a:rPr lang="cs-CZ" sz="2000" smtClean="0"/>
              <a:t>Ověřte kód uvedený v probíraných tématech, případné nesrovnalosti konzultujte s vyučujícím</a:t>
            </a:r>
            <a:endParaRPr lang="cs-CZ" sz="2400"/>
          </a:p>
          <a:p>
            <a:pPr marL="0" indent="0">
              <a:buNone/>
            </a:pP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1443569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PHP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112568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b="1" smtClean="0"/>
              <a:t>Základy </a:t>
            </a:r>
            <a:r>
              <a:rPr lang="cs-CZ" sz="2700" b="1"/>
              <a:t>a </a:t>
            </a:r>
            <a:r>
              <a:rPr lang="cs-CZ" sz="2700" b="1" smtClean="0"/>
              <a:t>text</a:t>
            </a:r>
          </a:p>
          <a:p>
            <a:pPr marL="342900" lvl="1" indent="19050">
              <a:spcBef>
                <a:spcPts val="0"/>
              </a:spcBef>
              <a:buNone/>
            </a:pPr>
            <a:r>
              <a:rPr lang="cs-CZ" sz="1400" b="1" smtClean="0"/>
              <a:t>PHP </a:t>
            </a:r>
            <a:r>
              <a:rPr lang="cs-CZ" sz="1400" b="1"/>
              <a:t>má své značky, které vymezují jeho </a:t>
            </a:r>
            <a:r>
              <a:rPr lang="cs-CZ" sz="1400" b="1" smtClean="0"/>
              <a:t>obsah</a:t>
            </a:r>
          </a:p>
          <a:p>
            <a:pPr marL="342900" lvl="1" indent="19050">
              <a:spcBef>
                <a:spcPts val="0"/>
              </a:spcBef>
              <a:buNone/>
            </a:pPr>
            <a:r>
              <a:rPr lang="cs-CZ" sz="1200"/>
              <a:t>&lt;?</a:t>
            </a:r>
            <a:r>
              <a:rPr lang="cs-CZ" sz="1200" smtClean="0"/>
              <a:t>php</a:t>
            </a:r>
          </a:p>
          <a:p>
            <a:pPr marL="342900" lvl="1" indent="19050">
              <a:spcBef>
                <a:spcPts val="0"/>
              </a:spcBef>
              <a:buNone/>
            </a:pPr>
            <a:r>
              <a:rPr lang="cs-CZ" sz="1200" smtClean="0"/>
              <a:t> 	...</a:t>
            </a:r>
          </a:p>
          <a:p>
            <a:pPr marL="342900" lvl="2" indent="19050">
              <a:spcBef>
                <a:spcPts val="0"/>
              </a:spcBef>
              <a:buNone/>
            </a:pPr>
            <a:r>
              <a:rPr lang="cs-CZ" sz="1200" smtClean="0"/>
              <a:t> 	obsah</a:t>
            </a:r>
          </a:p>
          <a:p>
            <a:pPr marL="342900" lvl="2" indent="19050">
              <a:spcBef>
                <a:spcPts val="0"/>
              </a:spcBef>
              <a:buNone/>
            </a:pPr>
            <a:r>
              <a:rPr lang="cs-CZ" sz="1200" smtClean="0"/>
              <a:t> 	... </a:t>
            </a:r>
          </a:p>
          <a:p>
            <a:pPr marL="342900" lvl="2" indent="19050">
              <a:spcBef>
                <a:spcPts val="0"/>
              </a:spcBef>
              <a:buNone/>
            </a:pPr>
            <a:r>
              <a:rPr lang="cs-CZ" sz="1200" smtClean="0"/>
              <a:t>?&gt;</a:t>
            </a:r>
          </a:p>
          <a:p>
            <a:pPr marL="342900" lvl="2" indent="19050">
              <a:spcBef>
                <a:spcPts val="0"/>
              </a:spcBef>
              <a:buNone/>
            </a:pPr>
            <a:endParaRPr lang="cs-CZ" sz="1200"/>
          </a:p>
          <a:p>
            <a:pPr marL="342900" lvl="1" indent="19050">
              <a:spcBef>
                <a:spcPts val="0"/>
              </a:spcBef>
              <a:buNone/>
            </a:pPr>
            <a:r>
              <a:rPr lang="cs-CZ" sz="1400" b="1" smtClean="0"/>
              <a:t>Středník</a:t>
            </a:r>
            <a:endParaRPr lang="cs-CZ" sz="1400" b="1"/>
          </a:p>
          <a:p>
            <a:pPr indent="0">
              <a:spcBef>
                <a:spcPts val="0"/>
              </a:spcBef>
              <a:buNone/>
            </a:pPr>
            <a:r>
              <a:rPr lang="cs-CZ" sz="1200" smtClean="0"/>
              <a:t>Každou </a:t>
            </a:r>
            <a:r>
              <a:rPr lang="cs-CZ" sz="1200"/>
              <a:t>funkci, řádek, deklaraci musíte oddělit </a:t>
            </a:r>
            <a:r>
              <a:rPr lang="cs-CZ" sz="1200" smtClean="0"/>
              <a:t>středníkem ;</a:t>
            </a:r>
          </a:p>
          <a:p>
            <a:pPr marL="342900" lvl="1" indent="0">
              <a:spcBef>
                <a:spcPts val="0"/>
              </a:spcBef>
              <a:buNone/>
            </a:pPr>
            <a:endParaRPr lang="cs-CZ" sz="1400" b="1" smtClean="0"/>
          </a:p>
          <a:p>
            <a:pPr marL="342900" lvl="1" indent="0">
              <a:spcBef>
                <a:spcPts val="0"/>
              </a:spcBef>
              <a:buNone/>
            </a:pPr>
            <a:r>
              <a:rPr lang="cs-CZ" sz="1400" b="1" smtClean="0"/>
              <a:t>Komentáře</a:t>
            </a:r>
            <a:endParaRPr lang="cs-CZ" sz="1400" b="1"/>
          </a:p>
          <a:p>
            <a:pPr indent="0">
              <a:spcBef>
                <a:spcPts val="0"/>
              </a:spcBef>
              <a:buNone/>
            </a:pPr>
            <a:r>
              <a:rPr lang="cs-CZ" sz="1200" smtClean="0"/>
              <a:t>&lt;?</a:t>
            </a:r>
            <a:r>
              <a:rPr lang="cs-CZ" sz="1200"/>
              <a:t>php </a:t>
            </a:r>
            <a:endParaRPr lang="cs-CZ" sz="1200" smtClean="0"/>
          </a:p>
          <a:p>
            <a:pPr indent="0">
              <a:spcBef>
                <a:spcPts val="0"/>
              </a:spcBef>
              <a:buNone/>
            </a:pPr>
            <a:r>
              <a:rPr lang="cs-CZ" sz="1200" smtClean="0"/>
              <a:t>	/* 	víceřádkový </a:t>
            </a:r>
          </a:p>
          <a:p>
            <a:pPr indent="0">
              <a:spcBef>
                <a:spcPts val="0"/>
              </a:spcBef>
              <a:buNone/>
            </a:pPr>
            <a:r>
              <a:rPr lang="cs-CZ" sz="1200" smtClean="0"/>
              <a:t>		komentář</a:t>
            </a:r>
          </a:p>
          <a:p>
            <a:pPr indent="0">
              <a:spcBef>
                <a:spcPts val="0"/>
              </a:spcBef>
              <a:buNone/>
            </a:pPr>
            <a:r>
              <a:rPr lang="cs-CZ" sz="1200"/>
              <a:t>	</a:t>
            </a:r>
            <a:r>
              <a:rPr lang="cs-CZ" sz="1200" smtClean="0"/>
              <a:t> */</a:t>
            </a:r>
          </a:p>
          <a:p>
            <a:pPr indent="0">
              <a:spcBef>
                <a:spcPts val="0"/>
              </a:spcBef>
              <a:buNone/>
            </a:pPr>
            <a:endParaRPr lang="cs-CZ" sz="1200" smtClean="0"/>
          </a:p>
          <a:p>
            <a:pPr indent="0">
              <a:spcBef>
                <a:spcPts val="0"/>
              </a:spcBef>
              <a:buNone/>
            </a:pPr>
            <a:r>
              <a:rPr lang="cs-CZ" sz="1200" smtClean="0"/>
              <a:t> 	// </a:t>
            </a:r>
            <a:r>
              <a:rPr lang="cs-CZ" sz="1200"/>
              <a:t>jednořádkový </a:t>
            </a:r>
            <a:r>
              <a:rPr lang="cs-CZ" sz="1200" smtClean="0"/>
              <a:t>komentář</a:t>
            </a:r>
          </a:p>
          <a:p>
            <a:pPr indent="0">
              <a:spcBef>
                <a:spcPts val="0"/>
              </a:spcBef>
              <a:buNone/>
            </a:pPr>
            <a:r>
              <a:rPr lang="cs-CZ" sz="1200" smtClean="0"/>
              <a:t> ?&gt;</a:t>
            </a:r>
          </a:p>
          <a:p>
            <a:pPr indent="0">
              <a:spcBef>
                <a:spcPts val="0"/>
              </a:spcBef>
              <a:buNone/>
            </a:pPr>
            <a:endParaRPr lang="cs-CZ" sz="1400" b="1" smtClean="0"/>
          </a:p>
          <a:p>
            <a:pPr indent="0">
              <a:spcBef>
                <a:spcPts val="0"/>
              </a:spcBef>
              <a:buNone/>
            </a:pPr>
            <a:r>
              <a:rPr lang="cs-CZ" sz="1400" b="1" smtClean="0"/>
              <a:t>Výpis textu  </a:t>
            </a:r>
          </a:p>
          <a:p>
            <a:pPr indent="0">
              <a:spcBef>
                <a:spcPts val="0"/>
              </a:spcBef>
              <a:buNone/>
            </a:pPr>
            <a:r>
              <a:rPr lang="cs-CZ" sz="1200" smtClean="0"/>
              <a:t>&lt;?php</a:t>
            </a:r>
          </a:p>
          <a:p>
            <a:pPr indent="0">
              <a:spcBef>
                <a:spcPts val="0"/>
              </a:spcBef>
              <a:buNone/>
            </a:pPr>
            <a:r>
              <a:rPr lang="cs-CZ" sz="1200"/>
              <a:t>	</a:t>
            </a:r>
            <a:r>
              <a:rPr lang="cs-CZ" sz="1200" smtClean="0"/>
              <a:t>echo ("Toto je kód PHP</a:t>
            </a:r>
            <a:r>
              <a:rPr lang="cs-CZ" sz="1200"/>
              <a:t> </a:t>
            </a:r>
            <a:r>
              <a:rPr lang="cs-CZ" sz="1200" smtClean="0"/>
              <a:t>");</a:t>
            </a:r>
          </a:p>
          <a:p>
            <a:pPr indent="0">
              <a:spcBef>
                <a:spcPts val="0"/>
              </a:spcBef>
              <a:buNone/>
            </a:pPr>
            <a:r>
              <a:rPr lang="cs-CZ" sz="1200" smtClean="0"/>
              <a:t> </a:t>
            </a:r>
            <a:r>
              <a:rPr lang="cs-CZ" sz="1200"/>
              <a:t>?&gt;</a:t>
            </a:r>
          </a:p>
          <a:p>
            <a:endParaRPr lang="cs-CZ" sz="2800" smtClean="0"/>
          </a:p>
          <a:p>
            <a:pPr marL="0" indent="0">
              <a:buNone/>
            </a:pPr>
            <a:endParaRPr lang="cs-CZ" sz="2700" dirty="0"/>
          </a:p>
        </p:txBody>
      </p:sp>
    </p:spTree>
    <p:extLst>
      <p:ext uri="{BB962C8B-B14F-4D97-AF65-F5344CB8AC3E}">
        <p14:creationId xmlns:p14="http://schemas.microsoft.com/office/powerpoint/2010/main" val="3365551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PHP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400600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b="1" smtClean="0"/>
              <a:t>Proměnné, výpis </a:t>
            </a:r>
            <a:r>
              <a:rPr lang="cs-CZ" sz="2700" b="1"/>
              <a:t>a typy </a:t>
            </a:r>
            <a:r>
              <a:rPr lang="cs-CZ" sz="2700" b="1" smtClean="0"/>
              <a:t>proměnných</a:t>
            </a:r>
            <a:r>
              <a:rPr lang="en-US" sz="2700" b="1" smtClean="0"/>
              <a:t>,</a:t>
            </a:r>
            <a:r>
              <a:rPr lang="cs-CZ" sz="2700" b="1" smtClean="0"/>
              <a:t> </a:t>
            </a:r>
            <a:r>
              <a:rPr lang="en-US" sz="2700" b="1" smtClean="0"/>
              <a:t>k</a:t>
            </a:r>
            <a:r>
              <a:rPr lang="cs-CZ" sz="2700" b="1" smtClean="0"/>
              <a:t>onstanty.</a:t>
            </a:r>
            <a:endParaRPr lang="cs-CZ" sz="2700" b="1"/>
          </a:p>
          <a:p>
            <a:pPr marL="361950" indent="0">
              <a:buNone/>
            </a:pPr>
            <a:r>
              <a:rPr lang="cs-CZ" sz="1400" b="1"/>
              <a:t>Deklarace proměnné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$pozn  = "Toto je text";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$dnes = "</a:t>
            </a:r>
            <a:r>
              <a:rPr lang="cs-CZ" sz="1200"/>
              <a:t>středa"; </a:t>
            </a:r>
            <a:endParaRPr lang="cs-CZ" sz="1200" smtClean="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$den = </a:t>
            </a:r>
            <a:r>
              <a:rPr lang="cs-CZ" sz="1200"/>
              <a:t>14</a:t>
            </a:r>
            <a:r>
              <a:rPr lang="cs-CZ" sz="1200" smtClean="0"/>
              <a:t>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Název </a:t>
            </a:r>
            <a:r>
              <a:rPr lang="cs-CZ" sz="1200"/>
              <a:t>proměnné nesmí začínat číslem </a:t>
            </a:r>
            <a:r>
              <a:rPr lang="cs-CZ" sz="1200" smtClean="0"/>
              <a:t>. Pozor na velikost písmen.</a:t>
            </a:r>
          </a:p>
          <a:p>
            <a:pPr marL="361950" indent="0">
              <a:buNone/>
            </a:pPr>
            <a:r>
              <a:rPr lang="cs-CZ" sz="1400" b="1" smtClean="0"/>
              <a:t>Výpis </a:t>
            </a:r>
            <a:r>
              <a:rPr lang="cs-CZ" sz="1400" b="1"/>
              <a:t>proměnné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Proměnnou vypisujeme pomocí příkazu echo(): </a:t>
            </a:r>
            <a:endParaRPr lang="cs-CZ" sz="1200" smtClean="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$dnes = "středa";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echo ("dnes je</a:t>
            </a:r>
            <a:r>
              <a:rPr lang="en-US" sz="1200" smtClean="0"/>
              <a:t> </a:t>
            </a:r>
            <a:r>
              <a:rPr lang="cs-CZ" sz="1200" smtClean="0"/>
              <a:t>" .</a:t>
            </a:r>
            <a:r>
              <a:rPr lang="en-US" sz="1200" smtClean="0"/>
              <a:t>$dnes.</a:t>
            </a:r>
            <a:r>
              <a:rPr lang="cs-CZ" sz="1200"/>
              <a:t> " &lt;</a:t>
            </a:r>
            <a:r>
              <a:rPr lang="en-US" sz="1200" smtClean="0"/>
              <a:t>br /</a:t>
            </a:r>
            <a:r>
              <a:rPr lang="cs-CZ" sz="1200" smtClean="0"/>
              <a:t>&gt;</a:t>
            </a:r>
            <a:r>
              <a:rPr lang="cs-CZ" sz="1200"/>
              <a:t> "</a:t>
            </a:r>
            <a:r>
              <a:rPr lang="cs-CZ" sz="1200" smtClean="0"/>
              <a:t>);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Doporučení: Obyčejný </a:t>
            </a:r>
            <a:r>
              <a:rPr lang="cs-CZ" sz="1200"/>
              <a:t>text se píše do uvozovek a od proměnné odděluje tečkou. </a:t>
            </a:r>
          </a:p>
          <a:p>
            <a:pPr marL="361950" indent="0">
              <a:buNone/>
            </a:pPr>
            <a:r>
              <a:rPr lang="cs-CZ" sz="1400" b="1" smtClean="0"/>
              <a:t>Typy </a:t>
            </a:r>
            <a:r>
              <a:rPr lang="cs-CZ" sz="1400" b="1"/>
              <a:t>proměnných</a:t>
            </a:r>
          </a:p>
          <a:p>
            <a:pPr marL="0" indent="0">
              <a:buNone/>
            </a:pPr>
            <a:r>
              <a:rPr lang="cs-CZ" sz="1200" smtClean="0"/>
              <a:t>	</a:t>
            </a:r>
            <a:r>
              <a:rPr lang="cs-CZ" sz="1200" b="1" smtClean="0"/>
              <a:t>Typ	Význam				Příklad</a:t>
            </a:r>
            <a:endParaRPr lang="cs-CZ" sz="1200" b="1"/>
          </a:p>
          <a:p>
            <a:pPr marL="0" indent="0">
              <a:spcBef>
                <a:spcPts val="100"/>
              </a:spcBef>
              <a:buNone/>
            </a:pPr>
            <a:r>
              <a:rPr lang="cs-CZ" sz="1200" smtClean="0"/>
              <a:t>	String 	Text</a:t>
            </a:r>
            <a:r>
              <a:rPr lang="cs-CZ" sz="1200"/>
              <a:t>, řetězec (sada znaků</a:t>
            </a:r>
            <a:r>
              <a:rPr lang="cs-CZ" sz="1200" smtClean="0"/>
              <a:t>) 			$</a:t>
            </a:r>
            <a:r>
              <a:rPr lang="cs-CZ" sz="1200"/>
              <a:t>retezec = "obyčejný text"; </a:t>
            </a:r>
          </a:p>
          <a:p>
            <a:pPr marL="0" indent="0">
              <a:spcBef>
                <a:spcPts val="100"/>
              </a:spcBef>
              <a:buNone/>
            </a:pPr>
            <a:r>
              <a:rPr lang="cs-CZ" sz="1200" smtClean="0"/>
              <a:t>	Integer 	Celé </a:t>
            </a:r>
            <a:r>
              <a:rPr lang="cs-CZ" sz="1200"/>
              <a:t>číslo, se kterými je možné pracovat, </a:t>
            </a:r>
            <a:r>
              <a:rPr lang="cs-CZ" sz="1200" smtClean="0"/>
              <a:t>počítat,	$</a:t>
            </a:r>
            <a:r>
              <a:rPr lang="cs-CZ" sz="1200"/>
              <a:t>cislo = 2; </a:t>
            </a:r>
          </a:p>
          <a:p>
            <a:pPr marL="0" indent="0">
              <a:spcBef>
                <a:spcPts val="100"/>
              </a:spcBef>
              <a:buNone/>
            </a:pPr>
            <a:r>
              <a:rPr lang="cs-CZ" sz="1200" smtClean="0"/>
              <a:t>	Float</a:t>
            </a:r>
            <a:r>
              <a:rPr lang="cs-CZ" sz="1200"/>
              <a:t>, </a:t>
            </a:r>
            <a:r>
              <a:rPr lang="cs-CZ" sz="1200" smtClean="0"/>
              <a:t>real</a:t>
            </a:r>
          </a:p>
          <a:p>
            <a:pPr marL="0" indent="0">
              <a:spcBef>
                <a:spcPts val="100"/>
              </a:spcBef>
              <a:buNone/>
            </a:pPr>
            <a:r>
              <a:rPr lang="cs-CZ" sz="1200"/>
              <a:t>	</a:t>
            </a:r>
            <a:r>
              <a:rPr lang="cs-CZ" sz="1200" smtClean="0"/>
              <a:t>nebo double	Desetinné </a:t>
            </a:r>
            <a:r>
              <a:rPr lang="cs-CZ" sz="1200"/>
              <a:t>číslo </a:t>
            </a:r>
            <a:r>
              <a:rPr lang="cs-CZ" sz="1200" smtClean="0"/>
              <a:t>			</a:t>
            </a:r>
            <a:r>
              <a:rPr lang="en-US" sz="1200" smtClean="0"/>
              <a:t>$</a:t>
            </a:r>
            <a:r>
              <a:rPr lang="cs-CZ" sz="1200" smtClean="0"/>
              <a:t>dph = 1.21;</a:t>
            </a:r>
            <a:endParaRPr lang="cs-CZ" sz="1200"/>
          </a:p>
          <a:p>
            <a:pPr marL="0" indent="0">
              <a:spcBef>
                <a:spcPts val="100"/>
              </a:spcBef>
              <a:buNone/>
            </a:pPr>
            <a:r>
              <a:rPr lang="cs-CZ" sz="1200" smtClean="0"/>
              <a:t>	Boolean 	Logická </a:t>
            </a:r>
            <a:r>
              <a:rPr lang="cs-CZ" sz="1200"/>
              <a:t>proměnná</a:t>
            </a:r>
            <a:r>
              <a:rPr lang="cs-CZ" sz="1200" smtClean="0"/>
              <a:t>,</a:t>
            </a:r>
          </a:p>
          <a:p>
            <a:pPr marL="0" indent="0">
              <a:spcBef>
                <a:spcPts val="100"/>
              </a:spcBef>
              <a:buNone/>
            </a:pPr>
            <a:r>
              <a:rPr lang="cs-CZ" sz="1200"/>
              <a:t>	</a:t>
            </a:r>
            <a:r>
              <a:rPr lang="cs-CZ" sz="1200" smtClean="0"/>
              <a:t>	hodnota </a:t>
            </a:r>
            <a:r>
              <a:rPr lang="cs-CZ" sz="1200"/>
              <a:t>PRAVDA, NEPRAVDA (1, </a:t>
            </a:r>
            <a:r>
              <a:rPr lang="cs-CZ" sz="1200" smtClean="0"/>
              <a:t>0)		</a:t>
            </a:r>
            <a:endParaRPr lang="cs-CZ" sz="1200"/>
          </a:p>
          <a:p>
            <a:pPr marL="0" indent="0">
              <a:spcBef>
                <a:spcPts val="100"/>
              </a:spcBef>
              <a:buNone/>
            </a:pPr>
            <a:r>
              <a:rPr lang="en-US" sz="1200" smtClean="0"/>
              <a:t>		</a:t>
            </a:r>
            <a:r>
              <a:rPr lang="cs-CZ" sz="1200"/>
              <a:t>zapisuje se TRUE nebo </a:t>
            </a:r>
            <a:r>
              <a:rPr lang="cs-CZ" sz="1200" smtClean="0"/>
              <a:t>FALSE			</a:t>
            </a:r>
            <a:r>
              <a:rPr lang="en-US" sz="1200" smtClean="0"/>
              <a:t> </a:t>
            </a:r>
            <a:r>
              <a:rPr lang="en-US" sz="1200"/>
              <a:t>$souhlas</a:t>
            </a:r>
            <a:r>
              <a:rPr lang="cs-CZ" sz="1200"/>
              <a:t> = FALSE</a:t>
            </a:r>
            <a:r>
              <a:rPr lang="cs-CZ" sz="1200" smtClean="0"/>
              <a:t>;</a:t>
            </a:r>
          </a:p>
          <a:p>
            <a:pPr marL="361950" indent="0">
              <a:buNone/>
            </a:pPr>
            <a:r>
              <a:rPr lang="cs-CZ" sz="1400" b="1" smtClean="0"/>
              <a:t>Konstanty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define(</a:t>
            </a:r>
            <a:r>
              <a:rPr lang="cs-CZ" sz="1200"/>
              <a:t>"</a:t>
            </a:r>
            <a:r>
              <a:rPr lang="cs-CZ" sz="1200" smtClean="0"/>
              <a:t>skola</a:t>
            </a:r>
            <a:r>
              <a:rPr lang="cs-CZ" sz="1200"/>
              <a:t>"</a:t>
            </a:r>
            <a:r>
              <a:rPr lang="cs-CZ" sz="1200" smtClean="0"/>
              <a:t>, </a:t>
            </a:r>
            <a:r>
              <a:rPr lang="cs-CZ" sz="1200"/>
              <a:t>"</a:t>
            </a:r>
            <a:r>
              <a:rPr lang="cs-CZ" sz="1200" smtClean="0"/>
              <a:t>OA a JŠ Jihlava</a:t>
            </a:r>
            <a:r>
              <a:rPr lang="cs-CZ" sz="1200"/>
              <a:t>"</a:t>
            </a:r>
            <a:r>
              <a:rPr lang="cs-CZ" sz="1200" smtClean="0"/>
              <a:t>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echo </a:t>
            </a:r>
            <a:r>
              <a:rPr lang="cs-CZ" sz="1200" smtClean="0"/>
              <a:t>(</a:t>
            </a:r>
            <a:r>
              <a:rPr lang="cs-CZ" sz="1200"/>
              <a:t>" </a:t>
            </a:r>
            <a:r>
              <a:rPr lang="cs-CZ" sz="1200" smtClean="0"/>
              <a:t>Student denního studia </a:t>
            </a:r>
            <a:r>
              <a:rPr lang="cs-CZ" sz="1200"/>
              <a:t>"</a:t>
            </a:r>
            <a:r>
              <a:rPr lang="cs-CZ" sz="1200" smtClean="0"/>
              <a:t> .skola</a:t>
            </a:r>
            <a:r>
              <a:rPr lang="en-US" sz="1200" smtClean="0"/>
              <a:t>.</a:t>
            </a:r>
            <a:r>
              <a:rPr lang="cs-CZ" sz="1200" smtClean="0"/>
              <a:t> ",  čtvrtý ročník&lt;</a:t>
            </a:r>
            <a:r>
              <a:rPr lang="en-US" sz="1200"/>
              <a:t>br /</a:t>
            </a:r>
            <a:r>
              <a:rPr lang="cs-CZ" sz="1200"/>
              <a:t>&gt; </a:t>
            </a:r>
            <a:r>
              <a:rPr lang="cs-CZ" sz="1200" smtClean="0"/>
              <a:t>");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Poznámka: Na rozdíl od proměnných, názvy konstant nezačínají znakem dolaru.</a:t>
            </a:r>
            <a:endParaRPr lang="cs-CZ" sz="1200"/>
          </a:p>
          <a:p>
            <a:pPr marL="0" indent="0">
              <a:buNone/>
            </a:pPr>
            <a:endParaRPr lang="cs-CZ" sz="1200" smtClean="0"/>
          </a:p>
          <a:p>
            <a:pPr marL="0" indent="0">
              <a:buNone/>
            </a:pPr>
            <a:endParaRPr lang="cs-CZ" sz="1200"/>
          </a:p>
          <a:p>
            <a:pPr marL="0" indent="0">
              <a:buNone/>
            </a:pPr>
            <a:endParaRPr lang="cs-CZ" sz="1000"/>
          </a:p>
          <a:p>
            <a:pPr marL="0" indent="0">
              <a:buNone/>
            </a:pPr>
            <a:endParaRPr lang="cs-CZ" sz="1000" dirty="0"/>
          </a:p>
        </p:txBody>
      </p:sp>
    </p:spTree>
    <p:extLst>
      <p:ext uri="{BB962C8B-B14F-4D97-AF65-F5344CB8AC3E}">
        <p14:creationId xmlns:p14="http://schemas.microsoft.com/office/powerpoint/2010/main" val="41338234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PHP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32859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700" b="1" smtClean="0"/>
              <a:t>P</a:t>
            </a:r>
            <a:r>
              <a:rPr lang="cs-CZ" sz="2700" b="1" smtClean="0"/>
              <a:t>říkazy pro větvení programů</a:t>
            </a:r>
          </a:p>
          <a:p>
            <a:pPr marL="361950" indent="95250">
              <a:buNone/>
            </a:pPr>
            <a:r>
              <a:rPr lang="cs-CZ" sz="1400" b="1" smtClean="0"/>
              <a:t>Příkaz if</a:t>
            </a:r>
          </a:p>
          <a:p>
            <a:pPr marL="361950" indent="95250">
              <a:spcBef>
                <a:spcPts val="100"/>
              </a:spcBef>
              <a:buNone/>
            </a:pPr>
            <a:r>
              <a:rPr lang="cs-CZ" sz="1200" smtClean="0"/>
              <a:t>//  Česká republika se vypíše pouze v případě, že </a:t>
            </a:r>
            <a:r>
              <a:rPr lang="en-US" sz="1200" smtClean="0"/>
              <a:t>$zeme je cz</a:t>
            </a:r>
          </a:p>
          <a:p>
            <a:pPr marL="361950" indent="95250">
              <a:spcBef>
                <a:spcPts val="100"/>
              </a:spcBef>
              <a:buNone/>
            </a:pPr>
            <a:r>
              <a:rPr lang="en-US" sz="1200" smtClean="0"/>
              <a:t>if ($</a:t>
            </a:r>
            <a:r>
              <a:rPr lang="cs-CZ" sz="1200" smtClean="0"/>
              <a:t>z</a:t>
            </a:r>
            <a:r>
              <a:rPr lang="en-US" sz="1200" smtClean="0"/>
              <a:t>eme</a:t>
            </a:r>
            <a:r>
              <a:rPr lang="cs-CZ" sz="1200" smtClean="0"/>
              <a:t> == "cz ")</a:t>
            </a:r>
            <a:endParaRPr lang="en-US" sz="1200" smtClean="0"/>
          </a:p>
          <a:p>
            <a:pPr marL="361950" lvl="1" indent="95250">
              <a:spcBef>
                <a:spcPts val="100"/>
              </a:spcBef>
              <a:buNone/>
            </a:pPr>
            <a:r>
              <a:rPr lang="en-US" sz="800" smtClean="0"/>
              <a:t>	</a:t>
            </a:r>
            <a:r>
              <a:rPr lang="cs-CZ" sz="1200" smtClean="0"/>
              <a:t>echo (" Česká republika</a:t>
            </a:r>
            <a:r>
              <a:rPr lang="cs-CZ" sz="1200"/>
              <a:t> </a:t>
            </a:r>
            <a:r>
              <a:rPr lang="cs-CZ" sz="1200" smtClean="0"/>
              <a:t>");</a:t>
            </a:r>
          </a:p>
          <a:p>
            <a:pPr marL="361950" indent="95250">
              <a:spcBef>
                <a:spcPts val="100"/>
              </a:spcBef>
              <a:buNone/>
            </a:pPr>
            <a:r>
              <a:rPr lang="cs-CZ" sz="1200" smtClean="0"/>
              <a:t>//  </a:t>
            </a:r>
            <a:r>
              <a:rPr lang="cs-CZ" sz="1200"/>
              <a:t>Česká </a:t>
            </a:r>
            <a:r>
              <a:rPr lang="cs-CZ" sz="1200" smtClean="0"/>
              <a:t>republika, Praha </a:t>
            </a:r>
            <a:r>
              <a:rPr lang="cs-CZ" sz="1200"/>
              <a:t>se vypíše pouze v případě, že </a:t>
            </a:r>
            <a:r>
              <a:rPr lang="en-US" sz="1200"/>
              <a:t>$zeme je cz</a:t>
            </a:r>
          </a:p>
          <a:p>
            <a:pPr marL="361950" indent="95250">
              <a:spcBef>
                <a:spcPts val="100"/>
              </a:spcBef>
              <a:buNone/>
            </a:pPr>
            <a:r>
              <a:rPr lang="en-US" sz="1200"/>
              <a:t>if ($</a:t>
            </a:r>
            <a:r>
              <a:rPr lang="cs-CZ" sz="1200"/>
              <a:t>z</a:t>
            </a:r>
            <a:r>
              <a:rPr lang="en-US" sz="1200"/>
              <a:t>eme</a:t>
            </a:r>
            <a:r>
              <a:rPr lang="cs-CZ" sz="1200"/>
              <a:t> == "cz </a:t>
            </a:r>
            <a:r>
              <a:rPr lang="cs-CZ" sz="1200" smtClean="0"/>
              <a:t>")</a:t>
            </a:r>
          </a:p>
          <a:p>
            <a:pPr marL="361950" lvl="1" indent="95250">
              <a:spcBef>
                <a:spcPts val="100"/>
              </a:spcBef>
              <a:buNone/>
            </a:pPr>
            <a:r>
              <a:rPr lang="en-US" sz="1200" smtClean="0"/>
              <a:t>{</a:t>
            </a:r>
          </a:p>
          <a:p>
            <a:pPr marL="361950" lvl="1" indent="95250">
              <a:spcBef>
                <a:spcPts val="100"/>
              </a:spcBef>
              <a:buNone/>
            </a:pPr>
            <a:r>
              <a:rPr lang="en-US" sz="1200" smtClean="0"/>
              <a:t>	</a:t>
            </a:r>
            <a:r>
              <a:rPr lang="cs-CZ" sz="1200"/>
              <a:t>echo (" Česká </a:t>
            </a:r>
            <a:r>
              <a:rPr lang="cs-CZ" sz="1200" smtClean="0"/>
              <a:t>republika</a:t>
            </a:r>
            <a:r>
              <a:rPr lang="en-US" sz="1200" smtClean="0"/>
              <a:t>,</a:t>
            </a:r>
            <a:r>
              <a:rPr lang="cs-CZ" sz="1200" smtClean="0"/>
              <a:t> ");</a:t>
            </a:r>
            <a:endParaRPr lang="en-US" sz="1200" smtClean="0"/>
          </a:p>
          <a:p>
            <a:pPr marL="361950" lvl="1" indent="95250">
              <a:spcBef>
                <a:spcPts val="100"/>
              </a:spcBef>
              <a:buNone/>
            </a:pPr>
            <a:r>
              <a:rPr lang="en-US" sz="1200"/>
              <a:t>	</a:t>
            </a:r>
            <a:r>
              <a:rPr lang="cs-CZ" sz="1200"/>
              <a:t>echo (" </a:t>
            </a:r>
            <a:r>
              <a:rPr lang="en-US" sz="1200" smtClean="0"/>
              <a:t> Praha</a:t>
            </a:r>
            <a:r>
              <a:rPr lang="cs-CZ" sz="1200" smtClean="0"/>
              <a:t> </a:t>
            </a:r>
            <a:r>
              <a:rPr lang="cs-CZ" sz="1200"/>
              <a:t>");</a:t>
            </a:r>
          </a:p>
          <a:p>
            <a:pPr marL="361950" lvl="1" indent="95250">
              <a:spcBef>
                <a:spcPts val="100"/>
              </a:spcBef>
              <a:buNone/>
            </a:pPr>
            <a:r>
              <a:rPr lang="en-US" sz="1200" smtClean="0"/>
              <a:t>}</a:t>
            </a:r>
          </a:p>
          <a:p>
            <a:pPr marL="361950" indent="95250">
              <a:buNone/>
            </a:pPr>
            <a:endParaRPr lang="cs-CZ" sz="1400" b="1" smtClean="0"/>
          </a:p>
          <a:p>
            <a:pPr marL="361950" indent="95250">
              <a:buNone/>
            </a:pPr>
            <a:r>
              <a:rPr lang="cs-CZ" sz="1400" b="1" smtClean="0"/>
              <a:t>Příkaz if</a:t>
            </a:r>
            <a:r>
              <a:rPr lang="en-US" sz="1400" b="1" smtClean="0"/>
              <a:t> else </a:t>
            </a:r>
            <a:r>
              <a:rPr lang="cs-CZ" sz="1400" b="1" smtClean="0"/>
              <a:t>a elseif</a:t>
            </a:r>
            <a:endParaRPr lang="cs-CZ" sz="1400" b="1"/>
          </a:p>
          <a:p>
            <a:pPr marL="361950" indent="95250">
              <a:spcBef>
                <a:spcPts val="100"/>
              </a:spcBef>
              <a:buNone/>
            </a:pPr>
            <a:r>
              <a:rPr lang="en-US" sz="1200" smtClean="0"/>
              <a:t>if </a:t>
            </a:r>
            <a:r>
              <a:rPr lang="cs-CZ" sz="1200" smtClean="0"/>
              <a:t>(</a:t>
            </a:r>
            <a:r>
              <a:rPr lang="en-US" sz="1200" smtClean="0"/>
              <a:t>$</a:t>
            </a:r>
            <a:r>
              <a:rPr lang="cs-CZ" sz="1200" smtClean="0"/>
              <a:t>h&lt;0)</a:t>
            </a:r>
          </a:p>
          <a:p>
            <a:pPr marL="361950" lvl="1" indent="95250">
              <a:spcBef>
                <a:spcPts val="100"/>
              </a:spcBef>
              <a:buNone/>
            </a:pPr>
            <a:r>
              <a:rPr lang="en-US" sz="1200" smtClean="0"/>
              <a:t>	{echo (</a:t>
            </a:r>
            <a:r>
              <a:rPr lang="cs-CZ" sz="1200" smtClean="0"/>
              <a:t>"záporné" );</a:t>
            </a:r>
            <a:r>
              <a:rPr lang="en-US" sz="1200" smtClean="0"/>
              <a:t>}</a:t>
            </a:r>
            <a:endParaRPr lang="cs-CZ" sz="1200" smtClean="0"/>
          </a:p>
          <a:p>
            <a:pPr marL="361950" indent="95250">
              <a:spcBef>
                <a:spcPts val="100"/>
              </a:spcBef>
              <a:buNone/>
            </a:pPr>
            <a:r>
              <a:rPr lang="cs-CZ" sz="1200" smtClean="0"/>
              <a:t> elseif (</a:t>
            </a:r>
            <a:r>
              <a:rPr lang="en-US" sz="1200" smtClean="0"/>
              <a:t>$</a:t>
            </a:r>
            <a:r>
              <a:rPr lang="cs-CZ" sz="1200" smtClean="0"/>
              <a:t>h==0)</a:t>
            </a:r>
            <a:endParaRPr lang="en-US" sz="1200" smtClean="0"/>
          </a:p>
          <a:p>
            <a:pPr marL="361950" lvl="1" indent="95250">
              <a:spcBef>
                <a:spcPts val="100"/>
              </a:spcBef>
              <a:buNone/>
            </a:pPr>
            <a:r>
              <a:rPr lang="en-US" sz="1200" smtClean="0"/>
              <a:t>	{echo (</a:t>
            </a:r>
            <a:r>
              <a:rPr lang="cs-CZ" sz="1200" smtClean="0"/>
              <a:t>"nula" );</a:t>
            </a:r>
            <a:r>
              <a:rPr lang="en-US" sz="1200" smtClean="0"/>
              <a:t>}</a:t>
            </a:r>
          </a:p>
          <a:p>
            <a:pPr marL="361950" indent="95250">
              <a:spcBef>
                <a:spcPts val="100"/>
              </a:spcBef>
              <a:buNone/>
            </a:pPr>
            <a:r>
              <a:rPr lang="cs-CZ" sz="1200" smtClean="0"/>
              <a:t> else</a:t>
            </a:r>
            <a:endParaRPr lang="en-US" sz="1200" smtClean="0"/>
          </a:p>
          <a:p>
            <a:pPr marL="361950" lvl="1" indent="95250">
              <a:spcBef>
                <a:spcPts val="100"/>
              </a:spcBef>
              <a:buNone/>
            </a:pPr>
            <a:r>
              <a:rPr lang="en-US" sz="1200" smtClean="0"/>
              <a:t>	{echo (</a:t>
            </a:r>
            <a:r>
              <a:rPr lang="cs-CZ" sz="1200" smtClean="0"/>
              <a:t>"kladné");</a:t>
            </a:r>
            <a:r>
              <a:rPr lang="en-US" sz="1200" smtClean="0"/>
              <a:t>}</a:t>
            </a:r>
          </a:p>
          <a:p>
            <a:pPr marL="457200" lvl="1" indent="0">
              <a:buNone/>
            </a:pPr>
            <a:endParaRPr lang="cs-CZ" sz="80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3563888" y="3713544"/>
            <a:ext cx="4680520" cy="233910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cs-CZ" sz="1400" b="1"/>
              <a:t>Příkaz switch</a:t>
            </a:r>
          </a:p>
          <a:p>
            <a:pPr lvl="1"/>
            <a:r>
              <a:rPr lang="cs-CZ" sz="1200" smtClean="0"/>
              <a:t>switch ($zeme)</a:t>
            </a:r>
          </a:p>
          <a:p>
            <a:pPr lvl="1"/>
            <a:r>
              <a:rPr lang="cs-CZ" sz="1200" smtClean="0"/>
              <a:t>{</a:t>
            </a:r>
            <a:endParaRPr lang="cs-CZ" sz="1200"/>
          </a:p>
          <a:p>
            <a:pPr lvl="1"/>
            <a:r>
              <a:rPr lang="cs-CZ" sz="1200" smtClean="0"/>
              <a:t>	case "ca" </a:t>
            </a:r>
            <a:r>
              <a:rPr lang="cs-CZ" sz="1200"/>
              <a:t>:</a:t>
            </a:r>
          </a:p>
          <a:p>
            <a:pPr lvl="1"/>
            <a:r>
              <a:rPr lang="cs-CZ" sz="1200" smtClean="0"/>
              <a:t>		echo(</a:t>
            </a:r>
            <a:r>
              <a:rPr lang="cs-CZ" sz="1200"/>
              <a:t>" </a:t>
            </a:r>
            <a:r>
              <a:rPr lang="cs-CZ" sz="1200" smtClean="0"/>
              <a:t>Kanada");</a:t>
            </a:r>
            <a:endParaRPr lang="cs-CZ" sz="1200"/>
          </a:p>
          <a:p>
            <a:pPr lvl="1"/>
            <a:r>
              <a:rPr lang="cs-CZ" sz="1200" smtClean="0"/>
              <a:t>		break</a:t>
            </a:r>
            <a:r>
              <a:rPr lang="cs-CZ" sz="1200"/>
              <a:t>;</a:t>
            </a:r>
          </a:p>
          <a:p>
            <a:pPr lvl="1"/>
            <a:r>
              <a:rPr lang="cs-CZ" sz="1200" smtClean="0"/>
              <a:t>	case "de" </a:t>
            </a:r>
            <a:r>
              <a:rPr lang="cs-CZ" sz="1200"/>
              <a:t>:</a:t>
            </a:r>
          </a:p>
          <a:p>
            <a:pPr lvl="1"/>
            <a:r>
              <a:rPr lang="cs-CZ" sz="1200" smtClean="0"/>
              <a:t>		echo(</a:t>
            </a:r>
            <a:r>
              <a:rPr lang="cs-CZ" sz="1200"/>
              <a:t>" </a:t>
            </a:r>
            <a:r>
              <a:rPr lang="cs-CZ" sz="1200" smtClean="0"/>
              <a:t>Německo");</a:t>
            </a:r>
            <a:endParaRPr lang="cs-CZ" sz="1200"/>
          </a:p>
          <a:p>
            <a:pPr lvl="1"/>
            <a:r>
              <a:rPr lang="cs-CZ" sz="1200" smtClean="0"/>
              <a:t>		break</a:t>
            </a:r>
            <a:r>
              <a:rPr lang="cs-CZ" sz="1200"/>
              <a:t>;</a:t>
            </a:r>
          </a:p>
          <a:p>
            <a:pPr lvl="1"/>
            <a:r>
              <a:rPr lang="cs-CZ" sz="1200" smtClean="0"/>
              <a:t>	default </a:t>
            </a:r>
            <a:r>
              <a:rPr lang="cs-CZ" sz="1200"/>
              <a:t>:</a:t>
            </a:r>
          </a:p>
          <a:p>
            <a:pPr lvl="1"/>
            <a:r>
              <a:rPr lang="cs-CZ" sz="1200" smtClean="0"/>
              <a:t>		echo(</a:t>
            </a:r>
            <a:r>
              <a:rPr lang="cs-CZ" sz="1200"/>
              <a:t>" </a:t>
            </a:r>
            <a:r>
              <a:rPr lang="cs-CZ" sz="1200" smtClean="0"/>
              <a:t>Česká republika");</a:t>
            </a:r>
            <a:endParaRPr lang="cs-CZ" sz="1200"/>
          </a:p>
          <a:p>
            <a:pPr lvl="1"/>
            <a:r>
              <a:rPr lang="cs-CZ" sz="1200" smtClean="0"/>
              <a:t>}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4160384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PHP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32859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b="1" smtClean="0"/>
              <a:t>Cykly</a:t>
            </a:r>
          </a:p>
          <a:p>
            <a:pPr marL="361950" indent="0">
              <a:buNone/>
            </a:pPr>
            <a:r>
              <a:rPr lang="cs-CZ" sz="1400" b="1" smtClean="0"/>
              <a:t>Cykly while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en-US" sz="1200"/>
              <a:t>$c = 1;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en-US" sz="1200"/>
              <a:t>while($</a:t>
            </a:r>
            <a:r>
              <a:rPr lang="en-US" sz="1200" smtClean="0"/>
              <a:t>c&lt;11)</a:t>
            </a:r>
            <a:endParaRPr lang="cs-CZ" sz="1200" smtClean="0"/>
          </a:p>
          <a:p>
            <a:pPr marL="361950" indent="0">
              <a:spcBef>
                <a:spcPts val="100"/>
              </a:spcBef>
              <a:buNone/>
            </a:pPr>
            <a:r>
              <a:rPr lang="en-US" sz="1200" smtClean="0"/>
              <a:t>{</a:t>
            </a:r>
            <a:endParaRPr lang="en-US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	</a:t>
            </a:r>
            <a:r>
              <a:rPr lang="en-US" sz="1200" smtClean="0"/>
              <a:t>echo</a:t>
            </a:r>
            <a:r>
              <a:rPr lang="en-US" sz="1200"/>
              <a:t>($c . " ");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	</a:t>
            </a:r>
            <a:r>
              <a:rPr lang="en-US" sz="1200" smtClean="0"/>
              <a:t>$</a:t>
            </a:r>
            <a:r>
              <a:rPr lang="en-US" sz="1200"/>
              <a:t>c++;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en-US" sz="1200"/>
              <a:t>}</a:t>
            </a:r>
            <a:endParaRPr lang="cs-CZ" sz="1400" b="1" smtClean="0"/>
          </a:p>
          <a:p>
            <a:pPr marL="361950" indent="0">
              <a:spcBef>
                <a:spcPts val="300"/>
              </a:spcBef>
              <a:buNone/>
            </a:pPr>
            <a:r>
              <a:rPr lang="cs-CZ" sz="1400" b="1" smtClean="0"/>
              <a:t>Cykly do ... while</a:t>
            </a:r>
            <a:endParaRPr lang="cs-CZ" sz="1400" b="1"/>
          </a:p>
          <a:p>
            <a:pPr marL="361950" indent="0">
              <a:spcBef>
                <a:spcPts val="100"/>
              </a:spcBef>
              <a:buNone/>
            </a:pPr>
            <a:r>
              <a:rPr lang="en-US" sz="1200"/>
              <a:t>$c = 1;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en-US" sz="1200" smtClean="0"/>
              <a:t>do</a:t>
            </a:r>
            <a:endParaRPr lang="cs-CZ" sz="1200" smtClean="0"/>
          </a:p>
          <a:p>
            <a:pPr marL="361950" indent="0">
              <a:spcBef>
                <a:spcPts val="100"/>
              </a:spcBef>
              <a:buNone/>
            </a:pPr>
            <a:r>
              <a:rPr lang="en-US" sz="1200" smtClean="0"/>
              <a:t>{</a:t>
            </a:r>
            <a:endParaRPr lang="en-US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	</a:t>
            </a:r>
            <a:r>
              <a:rPr lang="en-US" sz="1200" smtClean="0"/>
              <a:t>echo</a:t>
            </a:r>
            <a:r>
              <a:rPr lang="en-US" sz="1200"/>
              <a:t>($c . " ");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	</a:t>
            </a:r>
            <a:r>
              <a:rPr lang="en-US" sz="1200" smtClean="0"/>
              <a:t>$</a:t>
            </a:r>
            <a:r>
              <a:rPr lang="en-US" sz="1200"/>
              <a:t>c++;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en-US" sz="1200"/>
              <a:t>}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en-US" sz="1200"/>
              <a:t>while($</a:t>
            </a:r>
            <a:r>
              <a:rPr lang="en-US" sz="1200" smtClean="0"/>
              <a:t>c&lt;11);</a:t>
            </a:r>
            <a:endParaRPr lang="cs-CZ" sz="1200" smtClean="0"/>
          </a:p>
          <a:p>
            <a:pPr marL="361950" indent="0">
              <a:spcBef>
                <a:spcPts val="300"/>
              </a:spcBef>
              <a:buNone/>
            </a:pPr>
            <a:r>
              <a:rPr lang="cs-CZ" sz="1400" b="1" smtClean="0"/>
              <a:t>Cykly for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for($c=1; $</a:t>
            </a:r>
            <a:r>
              <a:rPr lang="cs-CZ" sz="1200" smtClean="0"/>
              <a:t>c&lt;11</a:t>
            </a:r>
            <a:r>
              <a:rPr lang="cs-CZ" sz="1200"/>
              <a:t>; $c</a:t>
            </a:r>
            <a:r>
              <a:rPr lang="cs-CZ" sz="1200" smtClean="0"/>
              <a:t>++)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{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	echo</a:t>
            </a:r>
            <a:r>
              <a:rPr lang="cs-CZ" sz="1200"/>
              <a:t>($c." ");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}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Poznámka: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Příkaz </a:t>
            </a:r>
            <a:r>
              <a:rPr lang="cs-CZ" sz="1200" b="1"/>
              <a:t>for</a:t>
            </a:r>
            <a:r>
              <a:rPr lang="cs-CZ" sz="1200"/>
              <a:t> se užívá především, když víme kolikrát chceme proces </a:t>
            </a:r>
            <a:r>
              <a:rPr lang="cs-CZ" sz="1200" smtClean="0"/>
              <a:t>uskutečnit</a:t>
            </a:r>
            <a:r>
              <a:rPr lang="cs-CZ" sz="1200"/>
              <a:t>. Počet je </a:t>
            </a:r>
            <a:r>
              <a:rPr lang="cs-CZ" sz="1200" smtClean="0"/>
              <a:t>konečný. U </a:t>
            </a:r>
            <a:r>
              <a:rPr lang="cs-CZ" sz="1200" b="1"/>
              <a:t>do while </a:t>
            </a:r>
            <a:r>
              <a:rPr lang="cs-CZ" sz="1200"/>
              <a:t>a </a:t>
            </a:r>
            <a:r>
              <a:rPr lang="cs-CZ" sz="1200" b="1"/>
              <a:t>while</a:t>
            </a:r>
            <a:r>
              <a:rPr lang="cs-CZ" sz="1200"/>
              <a:t> ověřujeme proměnnou, </a:t>
            </a:r>
            <a:r>
              <a:rPr lang="cs-CZ" sz="1200" smtClean="0"/>
              <a:t>která </a:t>
            </a:r>
            <a:r>
              <a:rPr lang="cs-CZ" sz="1200"/>
              <a:t>se v procesu mění</a:t>
            </a:r>
            <a:r>
              <a:rPr lang="cs-CZ" sz="1200" smtClean="0"/>
              <a:t>.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3924721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PHP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32859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b="1" smtClean="0"/>
              <a:t>Funkce </a:t>
            </a:r>
            <a:r>
              <a:rPr lang="cs-CZ" sz="1600" b="1" smtClean="0"/>
              <a:t>bez argumentu</a:t>
            </a:r>
            <a:endParaRPr lang="cs-CZ" sz="1600" b="1"/>
          </a:p>
          <a:p>
            <a:pPr marL="361950" indent="0">
              <a:buNone/>
            </a:pPr>
            <a:r>
              <a:rPr lang="cs-CZ" sz="1400" b="1" smtClean="0"/>
              <a:t>Deklarace funkce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function </a:t>
            </a:r>
            <a:r>
              <a:rPr lang="cs-CZ" sz="1200" smtClean="0"/>
              <a:t>pozdrav(){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echo("ahoj</a:t>
            </a:r>
            <a:r>
              <a:rPr lang="cs-CZ" sz="1200" smtClean="0"/>
              <a:t>");}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400" b="1" smtClean="0"/>
              <a:t>Vyvolání funkce</a:t>
            </a:r>
            <a:endParaRPr lang="cs-CZ" sz="1400" b="1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pozdrav();</a:t>
            </a:r>
          </a:p>
          <a:p>
            <a:r>
              <a:rPr lang="cs-CZ" sz="2700" b="1"/>
              <a:t>Funkce </a:t>
            </a:r>
            <a:r>
              <a:rPr lang="cs-CZ" sz="1600" b="1" smtClean="0"/>
              <a:t>s argumentem</a:t>
            </a:r>
            <a:endParaRPr lang="cs-CZ" sz="1600" b="1"/>
          </a:p>
          <a:p>
            <a:pPr marL="361950" indent="0">
              <a:buNone/>
            </a:pPr>
            <a:r>
              <a:rPr lang="cs-CZ" sz="1400" b="1"/>
              <a:t>Deklarace funkce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function pozdrav</a:t>
            </a:r>
            <a:r>
              <a:rPr lang="cs-CZ" sz="1200" smtClean="0"/>
              <a:t>($text){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echo</a:t>
            </a:r>
            <a:r>
              <a:rPr lang="cs-CZ" sz="1200" smtClean="0"/>
              <a:t>($text);}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400" b="1"/>
              <a:t>Vyvolání funkce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pozdrav("dobrý večer</a:t>
            </a:r>
            <a:r>
              <a:rPr lang="cs-CZ" sz="1200"/>
              <a:t>"); </a:t>
            </a:r>
            <a:r>
              <a:rPr lang="cs-CZ" sz="1200" smtClean="0"/>
              <a:t>	//</a:t>
            </a:r>
            <a:r>
              <a:rPr lang="cs-CZ" sz="1200"/>
              <a:t>napíše dobrý večer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pozdrav("</a:t>
            </a:r>
            <a:r>
              <a:rPr lang="cs-CZ" sz="1200"/>
              <a:t>ahoj"); </a:t>
            </a:r>
            <a:r>
              <a:rPr lang="cs-CZ" sz="1200" smtClean="0"/>
              <a:t>		//</a:t>
            </a:r>
            <a:r>
              <a:rPr lang="cs-CZ" sz="1200"/>
              <a:t>napíše ahoj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pozdrav("</a:t>
            </a:r>
            <a:r>
              <a:rPr lang="cs-CZ" sz="1200"/>
              <a:t>dobré ráno"); </a:t>
            </a:r>
            <a:r>
              <a:rPr lang="cs-CZ" sz="1200" smtClean="0"/>
              <a:t>		//</a:t>
            </a:r>
            <a:r>
              <a:rPr lang="cs-CZ" sz="1200"/>
              <a:t>napíše dobré </a:t>
            </a:r>
            <a:r>
              <a:rPr lang="cs-CZ" sz="1200" smtClean="0"/>
              <a:t>ráno</a:t>
            </a:r>
          </a:p>
          <a:p>
            <a:r>
              <a:rPr lang="cs-CZ" sz="2700" b="1"/>
              <a:t>Funkce </a:t>
            </a:r>
            <a:r>
              <a:rPr lang="cs-CZ" sz="1600" b="1"/>
              <a:t>vracející hodnotu, příkaz </a:t>
            </a:r>
            <a:r>
              <a:rPr lang="cs-CZ" sz="1600" b="1" smtClean="0"/>
              <a:t>return</a:t>
            </a:r>
          </a:p>
          <a:p>
            <a:pPr marL="361950" indent="0">
              <a:buNone/>
            </a:pPr>
            <a:r>
              <a:rPr lang="cs-CZ" sz="1400" b="1"/>
              <a:t>Deklarace funkce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function </a:t>
            </a:r>
            <a:r>
              <a:rPr lang="cs-CZ" sz="1200" smtClean="0"/>
              <a:t>treti_mocnina(</a:t>
            </a:r>
            <a:r>
              <a:rPr lang="en-US" sz="1200" smtClean="0"/>
              <a:t>$cislo</a:t>
            </a:r>
            <a:r>
              <a:rPr lang="cs-CZ" sz="1200" smtClean="0"/>
              <a:t>){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en-US" sz="1200" smtClean="0"/>
              <a:t>return $cislo*$cislo*$cislo</a:t>
            </a:r>
            <a:r>
              <a:rPr lang="cs-CZ" sz="1200" smtClean="0"/>
              <a:t>;}</a:t>
            </a:r>
            <a:endParaRPr lang="en-US" sz="1200" smtClean="0"/>
          </a:p>
          <a:p>
            <a:pPr marL="361950" indent="0">
              <a:spcBef>
                <a:spcPts val="100"/>
              </a:spcBef>
              <a:buNone/>
            </a:pPr>
            <a:r>
              <a:rPr lang="cs-CZ" sz="1400" b="1"/>
              <a:t>Vyvolání funkce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100"/>
              <a:t>echo </a:t>
            </a:r>
            <a:r>
              <a:rPr lang="cs-CZ" sz="1100" smtClean="0"/>
              <a:t>(treti_mocnina(6));</a:t>
            </a:r>
            <a:endParaRPr lang="cs-CZ" sz="1100"/>
          </a:p>
          <a:p>
            <a:pPr marL="361950" indent="0">
              <a:spcBef>
                <a:spcPts val="100"/>
              </a:spcBef>
              <a:buNone/>
            </a:pPr>
            <a:endParaRPr lang="cs-CZ" sz="1200"/>
          </a:p>
          <a:p>
            <a:endParaRPr lang="cs-CZ" sz="1600" b="1"/>
          </a:p>
          <a:p>
            <a:pPr marL="361950" indent="0">
              <a:spcBef>
                <a:spcPts val="100"/>
              </a:spcBef>
              <a:buNone/>
            </a:pPr>
            <a:endParaRPr lang="cs-CZ" sz="1200" smtClean="0"/>
          </a:p>
        </p:txBody>
      </p:sp>
    </p:spTree>
    <p:extLst>
      <p:ext uri="{BB962C8B-B14F-4D97-AF65-F5344CB8AC3E}">
        <p14:creationId xmlns:p14="http://schemas.microsoft.com/office/powerpoint/2010/main" val="1602577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PHP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32859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b="1" smtClean="0"/>
              <a:t>Pole (array)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Pole je </a:t>
            </a:r>
            <a:r>
              <a:rPr lang="cs-CZ" sz="1200"/>
              <a:t>skupina prvků, které spolu souvisí</a:t>
            </a:r>
            <a:r>
              <a:rPr lang="cs-CZ" sz="1200" smtClean="0"/>
              <a:t>. Pole </a:t>
            </a:r>
            <a:r>
              <a:rPr lang="cs-CZ" sz="1200"/>
              <a:t>jsou základním prvkem PHP, ve složitějších aplikacích a skriptech se </a:t>
            </a:r>
            <a:r>
              <a:rPr lang="cs-CZ" sz="1200" smtClean="0"/>
              <a:t>bez </a:t>
            </a:r>
            <a:r>
              <a:rPr lang="cs-CZ" sz="1200"/>
              <a:t>nich neobejdete. Pole nesmírně usnadní práci s databází (MySQL), </a:t>
            </a:r>
            <a:r>
              <a:rPr lang="cs-CZ" sz="1200" smtClean="0"/>
              <a:t>ale lze </a:t>
            </a:r>
            <a:r>
              <a:rPr lang="cs-CZ" sz="1200"/>
              <a:t>ho využít i jinde</a:t>
            </a:r>
            <a:r>
              <a:rPr lang="cs-CZ" sz="1200" smtClean="0"/>
              <a:t>.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400" b="1" smtClean="0"/>
              <a:t>Inicializace pole</a:t>
            </a:r>
            <a:endParaRPr lang="cs-CZ" sz="1400" b="1"/>
          </a:p>
          <a:p>
            <a:pPr marL="361950" indent="0">
              <a:spcBef>
                <a:spcPts val="100"/>
              </a:spcBef>
              <a:buNone/>
            </a:pPr>
            <a:r>
              <a:rPr lang="en-US" sz="1200" smtClean="0"/>
              <a:t>$</a:t>
            </a:r>
            <a:r>
              <a:rPr lang="cs-CZ" sz="1200" smtClean="0"/>
              <a:t>zeme = array (</a:t>
            </a:r>
            <a:r>
              <a:rPr lang="cs-CZ" sz="1200"/>
              <a:t>"</a:t>
            </a:r>
            <a:r>
              <a:rPr lang="cs-CZ" sz="1200" smtClean="0"/>
              <a:t>cr</a:t>
            </a:r>
            <a:r>
              <a:rPr lang="cs-CZ" sz="1200"/>
              <a:t>"</a:t>
            </a:r>
            <a:r>
              <a:rPr lang="cs-CZ" sz="1200" smtClean="0"/>
              <a:t>, </a:t>
            </a:r>
            <a:r>
              <a:rPr lang="cs-CZ" sz="1200"/>
              <a:t>"</a:t>
            </a:r>
            <a:r>
              <a:rPr lang="cs-CZ" sz="1200" smtClean="0"/>
              <a:t>de</a:t>
            </a:r>
            <a:r>
              <a:rPr lang="cs-CZ" sz="1200"/>
              <a:t>"</a:t>
            </a:r>
            <a:r>
              <a:rPr lang="cs-CZ" sz="1200" smtClean="0"/>
              <a:t>, </a:t>
            </a:r>
            <a:r>
              <a:rPr lang="cs-CZ" sz="1200"/>
              <a:t>"</a:t>
            </a:r>
            <a:r>
              <a:rPr lang="cs-CZ" sz="1200" smtClean="0"/>
              <a:t>us");</a:t>
            </a:r>
            <a:endParaRPr lang="en-US" sz="1200" smtClean="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Poznámka: každý prvek má své číslo - ten první </a:t>
            </a:r>
            <a:r>
              <a:rPr lang="cs-CZ" sz="1200" smtClean="0"/>
              <a:t>má </a:t>
            </a:r>
            <a:r>
              <a:rPr lang="cs-CZ" sz="1200"/>
              <a:t>číslo </a:t>
            </a:r>
            <a:r>
              <a:rPr lang="cs-CZ" sz="1200" smtClean="0"/>
              <a:t>nula.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en-US" sz="1400" b="1" smtClean="0"/>
              <a:t>Po</a:t>
            </a:r>
            <a:r>
              <a:rPr lang="cs-CZ" sz="1400" b="1" smtClean="0"/>
              <a:t>čet prvků pole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echo (count(</a:t>
            </a:r>
            <a:r>
              <a:rPr lang="en-US" sz="1200" smtClean="0"/>
              <a:t>$</a:t>
            </a:r>
            <a:r>
              <a:rPr lang="cs-CZ" sz="1200"/>
              <a:t>z</a:t>
            </a:r>
            <a:r>
              <a:rPr lang="en-US" sz="1200" smtClean="0"/>
              <a:t>eme</a:t>
            </a:r>
            <a:r>
              <a:rPr lang="cs-CZ" sz="1200" smtClean="0"/>
              <a:t>));		// vypíše 3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echo (</a:t>
            </a:r>
            <a:r>
              <a:rPr lang="en-US" sz="1200" smtClean="0"/>
              <a:t>$</a:t>
            </a:r>
            <a:r>
              <a:rPr lang="cs-CZ" sz="1200" smtClean="0"/>
              <a:t>zeme</a:t>
            </a:r>
            <a:r>
              <a:rPr lang="en-US" sz="1200" smtClean="0"/>
              <a:t>[2]</a:t>
            </a:r>
            <a:r>
              <a:rPr lang="cs-CZ" sz="1200" smtClean="0"/>
              <a:t>);		// vypíše us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400" b="1" smtClean="0"/>
              <a:t>Změna výchozího indexu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$zeme </a:t>
            </a:r>
            <a:r>
              <a:rPr lang="cs-CZ" sz="1200"/>
              <a:t>= array </a:t>
            </a:r>
            <a:r>
              <a:rPr lang="cs-CZ" sz="1200" smtClean="0"/>
              <a:t>(1 </a:t>
            </a:r>
            <a:r>
              <a:rPr lang="cs-CZ" sz="1200"/>
              <a:t>=&gt; "</a:t>
            </a:r>
            <a:r>
              <a:rPr lang="cs-CZ" sz="1200" smtClean="0"/>
              <a:t>cr", </a:t>
            </a:r>
            <a:r>
              <a:rPr lang="cs-CZ" sz="1200"/>
              <a:t>"</a:t>
            </a:r>
            <a:r>
              <a:rPr lang="cs-CZ" sz="1200" smtClean="0"/>
              <a:t>de", </a:t>
            </a:r>
            <a:r>
              <a:rPr lang="cs-CZ" sz="1200"/>
              <a:t>"</a:t>
            </a:r>
            <a:r>
              <a:rPr lang="cs-CZ" sz="1200" smtClean="0"/>
              <a:t>us</a:t>
            </a:r>
            <a:r>
              <a:rPr lang="cs-CZ" sz="1200"/>
              <a:t>"</a:t>
            </a:r>
            <a:r>
              <a:rPr lang="cs-CZ" sz="1200" smtClean="0"/>
              <a:t>);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echo</a:t>
            </a:r>
            <a:r>
              <a:rPr lang="cs-CZ" sz="1200" smtClean="0"/>
              <a:t>($zeme[2]); 		 // vypíše de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400" b="1" smtClean="0"/>
              <a:t>Procházení spojitě indexovaného pole v cyklech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en-US" sz="1200"/>
              <a:t>$</a:t>
            </a:r>
            <a:r>
              <a:rPr lang="cs-CZ" sz="1200"/>
              <a:t>zeme = array ("cr", "de", "us</a:t>
            </a:r>
            <a:r>
              <a:rPr lang="cs-CZ" sz="1200" smtClean="0"/>
              <a:t>");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en-US" sz="1200" smtClean="0"/>
              <a:t>$pocet</a:t>
            </a:r>
            <a:r>
              <a:rPr lang="cs-CZ" sz="1200" smtClean="0"/>
              <a:t>_</a:t>
            </a:r>
            <a:r>
              <a:rPr lang="en-US" sz="1200" smtClean="0"/>
              <a:t>prvku</a:t>
            </a:r>
            <a:r>
              <a:rPr lang="cs-CZ" sz="1200" smtClean="0"/>
              <a:t> = count(</a:t>
            </a:r>
            <a:r>
              <a:rPr lang="en-US" sz="1200" smtClean="0"/>
              <a:t>$</a:t>
            </a:r>
            <a:r>
              <a:rPr lang="cs-CZ" sz="1200" smtClean="0"/>
              <a:t>zeme);	// </a:t>
            </a:r>
            <a:r>
              <a:rPr lang="en-US" sz="1200" smtClean="0"/>
              <a:t>$pocet</a:t>
            </a:r>
            <a:r>
              <a:rPr lang="cs-CZ" sz="1200" smtClean="0"/>
              <a:t>_</a:t>
            </a:r>
            <a:r>
              <a:rPr lang="en-US" sz="1200" smtClean="0"/>
              <a:t>prvku m</a:t>
            </a:r>
            <a:r>
              <a:rPr lang="cs-CZ" sz="1200" smtClean="0"/>
              <a:t>á nyní hodnotu 3</a:t>
            </a:r>
            <a:endParaRPr lang="en-US" sz="1200"/>
          </a:p>
          <a:p>
            <a:pPr marL="361950" indent="0">
              <a:spcBef>
                <a:spcPts val="100"/>
              </a:spcBef>
              <a:buNone/>
            </a:pPr>
            <a:endParaRPr lang="cs-CZ" sz="1200" smtClean="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for ($i </a:t>
            </a:r>
            <a:r>
              <a:rPr lang="cs-CZ" sz="1200"/>
              <a:t>= 0; </a:t>
            </a:r>
            <a:r>
              <a:rPr lang="cs-CZ" sz="1200" smtClean="0"/>
              <a:t>$i </a:t>
            </a:r>
            <a:r>
              <a:rPr lang="cs-CZ" sz="1200"/>
              <a:t>&lt; </a:t>
            </a:r>
            <a:r>
              <a:rPr lang="en-US" sz="1200" smtClean="0"/>
              <a:t>$pocet</a:t>
            </a:r>
            <a:r>
              <a:rPr lang="cs-CZ" sz="1200" smtClean="0"/>
              <a:t>_prvku; ++$i){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echo </a:t>
            </a:r>
            <a:r>
              <a:rPr lang="cs-CZ" sz="1200" smtClean="0"/>
              <a:t>($zeme[$i]."&lt;br /&gt;");	// vypíše každý prvek na nový řádek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}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400" b="1" smtClean="0"/>
              <a:t>Jednoduché procházení polem </a:t>
            </a:r>
            <a:r>
              <a:rPr lang="cs-CZ" sz="1200" smtClean="0"/>
              <a:t>konstrukce foreach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$zeme = array </a:t>
            </a:r>
            <a:r>
              <a:rPr lang="cs-CZ" sz="1200" smtClean="0"/>
              <a:t>("</a:t>
            </a:r>
            <a:r>
              <a:rPr lang="cs-CZ" sz="1200"/>
              <a:t>cr", "de", "us");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foreach (</a:t>
            </a:r>
            <a:r>
              <a:rPr lang="en-US" sz="1200" smtClean="0"/>
              <a:t>$</a:t>
            </a:r>
            <a:r>
              <a:rPr lang="cs-CZ" sz="1200" smtClean="0"/>
              <a:t>zeme as </a:t>
            </a:r>
            <a:r>
              <a:rPr lang="en-US" sz="1200" smtClean="0"/>
              <a:t>$hodnota</a:t>
            </a:r>
            <a:r>
              <a:rPr lang="cs-CZ" sz="1200" smtClean="0"/>
              <a:t>)</a:t>
            </a:r>
            <a:r>
              <a:rPr lang="en-US" sz="1200" smtClean="0"/>
              <a:t>{</a:t>
            </a:r>
            <a:endParaRPr lang="cs-CZ" sz="1200" smtClean="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echo ($</a:t>
            </a:r>
            <a:r>
              <a:rPr lang="en-US" sz="1200" smtClean="0"/>
              <a:t>zeme</a:t>
            </a:r>
            <a:r>
              <a:rPr lang="cs-CZ" sz="1200" smtClean="0"/>
              <a:t>." </a:t>
            </a:r>
            <a:r>
              <a:rPr lang="cs-CZ" sz="1200"/>
              <a:t>- </a:t>
            </a:r>
            <a:r>
              <a:rPr lang="cs-CZ" sz="1200" smtClean="0"/>
              <a:t>".$</a:t>
            </a:r>
            <a:r>
              <a:rPr lang="en-US" sz="1200" smtClean="0"/>
              <a:t>hodnota</a:t>
            </a:r>
            <a:r>
              <a:rPr lang="cs-CZ" sz="1200" smtClean="0"/>
              <a:t>."&lt;</a:t>
            </a:r>
            <a:r>
              <a:rPr lang="cs-CZ" sz="1200"/>
              <a:t>br&gt;");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}</a:t>
            </a:r>
          </a:p>
          <a:p>
            <a:pPr marL="361950" indent="0">
              <a:spcBef>
                <a:spcPts val="100"/>
              </a:spcBef>
              <a:buNone/>
            </a:pPr>
            <a:endParaRPr lang="cs-CZ" sz="1400" b="1"/>
          </a:p>
        </p:txBody>
      </p:sp>
    </p:spTree>
    <p:extLst>
      <p:ext uri="{BB962C8B-B14F-4D97-AF65-F5344CB8AC3E}">
        <p14:creationId xmlns:p14="http://schemas.microsoft.com/office/powerpoint/2010/main" val="2255812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PHP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32859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b="1" smtClean="0"/>
              <a:t>Řetězce</a:t>
            </a:r>
            <a:r>
              <a:rPr lang="en-US" sz="2700" b="1" smtClean="0"/>
              <a:t> </a:t>
            </a:r>
            <a:r>
              <a:rPr lang="cs-CZ" sz="2700" b="1" smtClean="0"/>
              <a:t>(string)</a:t>
            </a:r>
          </a:p>
          <a:p>
            <a:pPr marL="361950" indent="0">
              <a:spcBef>
                <a:spcPts val="600"/>
              </a:spcBef>
              <a:buNone/>
            </a:pPr>
            <a:r>
              <a:rPr lang="cs-CZ" sz="1400" b="1" smtClean="0"/>
              <a:t>Část řetězce - </a:t>
            </a:r>
            <a:r>
              <a:rPr lang="cs-CZ" sz="1400" smtClean="0"/>
              <a:t>substr()</a:t>
            </a:r>
            <a:r>
              <a:rPr lang="cs-CZ" sz="1400" b="1" smtClean="0"/>
              <a:t>	</a:t>
            </a:r>
            <a:r>
              <a:rPr lang="cs-CZ" sz="1000" b="1" smtClean="0"/>
              <a:t>Pozn: </a:t>
            </a:r>
            <a:r>
              <a:rPr lang="cs-CZ" sz="1000" smtClean="0"/>
              <a:t>Při práci </a:t>
            </a:r>
            <a:r>
              <a:rPr lang="cs-CZ" sz="1000"/>
              <a:t>s řetězci se znaky (podobně jako jinde v PHP) číslují od </a:t>
            </a:r>
            <a:r>
              <a:rPr lang="cs-CZ" sz="1000" smtClean="0"/>
              <a:t>nuly</a:t>
            </a:r>
            <a:r>
              <a:rPr lang="cs-CZ" sz="1200" smtClean="0"/>
              <a:t> 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$</a:t>
            </a:r>
            <a:r>
              <a:rPr lang="cs-CZ" sz="1200"/>
              <a:t>retezec=substr("internet", 1, 4);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echo($retezec</a:t>
            </a:r>
            <a:r>
              <a:rPr lang="cs-CZ" sz="1200" smtClean="0"/>
              <a:t>);		 </a:t>
            </a:r>
            <a:r>
              <a:rPr lang="cs-CZ" sz="1200"/>
              <a:t>//vypíše "nter" 4 znaky od znaku č. 1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$retezec2=substr("internet", 2);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echo($retezec2</a:t>
            </a:r>
            <a:r>
              <a:rPr lang="cs-CZ" sz="1200" smtClean="0"/>
              <a:t>);		 </a:t>
            </a:r>
            <a:r>
              <a:rPr lang="cs-CZ" sz="1200"/>
              <a:t>//vypíše "ternet"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$retezec3=substr("internet", -3);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echo($retezec3</a:t>
            </a:r>
            <a:r>
              <a:rPr lang="cs-CZ" sz="1200" smtClean="0"/>
              <a:t>);		 </a:t>
            </a:r>
            <a:r>
              <a:rPr lang="cs-CZ" sz="1200"/>
              <a:t>//vypíše "</a:t>
            </a:r>
            <a:r>
              <a:rPr lang="cs-CZ" sz="1200" smtClean="0"/>
              <a:t>net"</a:t>
            </a:r>
          </a:p>
          <a:p>
            <a:pPr marL="361950" indent="0">
              <a:spcBef>
                <a:spcPts val="600"/>
              </a:spcBef>
              <a:buNone/>
            </a:pPr>
            <a:r>
              <a:rPr lang="cs-CZ" sz="1400" b="1" smtClean="0"/>
              <a:t>Ostranění </a:t>
            </a:r>
            <a:r>
              <a:rPr lang="cs-CZ" sz="1400" b="1"/>
              <a:t>prázdných </a:t>
            </a:r>
            <a:r>
              <a:rPr lang="cs-CZ" sz="1400" b="1" smtClean="0"/>
              <a:t>znaků</a:t>
            </a:r>
            <a:r>
              <a:rPr lang="cs-CZ" sz="1400" b="1"/>
              <a:t> - </a:t>
            </a:r>
            <a:r>
              <a:rPr lang="cs-CZ" sz="1400" smtClean="0"/>
              <a:t>trim()</a:t>
            </a:r>
            <a:endParaRPr lang="cs-CZ" sz="14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$</a:t>
            </a:r>
            <a:r>
              <a:rPr lang="cs-CZ" sz="1200"/>
              <a:t>retezec=trim("      řetězec s          mezerami   ");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echo($retezec</a:t>
            </a:r>
            <a:r>
              <a:rPr lang="cs-CZ" sz="1200" smtClean="0"/>
              <a:t>);		 </a:t>
            </a:r>
            <a:r>
              <a:rPr lang="cs-CZ" sz="1200"/>
              <a:t>//vypíše "řetězec s </a:t>
            </a:r>
            <a:r>
              <a:rPr lang="cs-CZ" sz="1200" smtClean="0"/>
              <a:t>mezerami"</a:t>
            </a:r>
          </a:p>
          <a:p>
            <a:pPr marL="361950" indent="0">
              <a:spcBef>
                <a:spcPts val="600"/>
              </a:spcBef>
              <a:buNone/>
            </a:pPr>
            <a:r>
              <a:rPr lang="cs-CZ" sz="1400" b="1" smtClean="0"/>
              <a:t>Počet znaků</a:t>
            </a:r>
            <a:r>
              <a:rPr lang="cs-CZ" sz="1400" b="1"/>
              <a:t> - </a:t>
            </a:r>
            <a:r>
              <a:rPr lang="cs-CZ" sz="1400" smtClean="0"/>
              <a:t>strlen()</a:t>
            </a:r>
            <a:endParaRPr lang="cs-CZ" sz="14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echo(strlen</a:t>
            </a:r>
            <a:r>
              <a:rPr lang="cs-CZ" sz="1200"/>
              <a:t>("internet</a:t>
            </a:r>
            <a:r>
              <a:rPr lang="cs-CZ" sz="1200" smtClean="0"/>
              <a:t>"));	 </a:t>
            </a:r>
            <a:r>
              <a:rPr lang="cs-CZ" sz="1200"/>
              <a:t>//vypíše "</a:t>
            </a:r>
            <a:r>
              <a:rPr lang="cs-CZ" sz="1200" smtClean="0"/>
              <a:t>8"</a:t>
            </a:r>
          </a:p>
          <a:p>
            <a:pPr marL="361950" indent="0">
              <a:spcBef>
                <a:spcPts val="600"/>
              </a:spcBef>
              <a:buNone/>
            </a:pPr>
            <a:r>
              <a:rPr lang="cs-CZ" sz="1400" b="1" smtClean="0"/>
              <a:t>Kód ASCII</a:t>
            </a:r>
            <a:r>
              <a:rPr lang="cs-CZ" sz="1400" b="1"/>
              <a:t> - </a:t>
            </a:r>
            <a:r>
              <a:rPr lang="cs-CZ" sz="1400" smtClean="0"/>
              <a:t>ord(), chr()</a:t>
            </a:r>
            <a:endParaRPr lang="cs-CZ" sz="14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echo(ord(a));		 </a:t>
            </a:r>
            <a:r>
              <a:rPr lang="cs-CZ" sz="1200"/>
              <a:t>// vypíše "97</a:t>
            </a:r>
            <a:r>
              <a:rPr lang="cs-CZ" sz="1200" smtClean="0"/>
              <a:t>"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echo(chr(97</a:t>
            </a:r>
            <a:r>
              <a:rPr lang="cs-CZ" sz="1200" smtClean="0"/>
              <a:t>));		 </a:t>
            </a:r>
            <a:r>
              <a:rPr lang="cs-CZ" sz="1200"/>
              <a:t>// vypíše "</a:t>
            </a:r>
            <a:r>
              <a:rPr lang="cs-CZ" sz="1200" smtClean="0"/>
              <a:t>a" </a:t>
            </a:r>
          </a:p>
          <a:p>
            <a:pPr marL="361950" indent="0">
              <a:spcBef>
                <a:spcPts val="600"/>
              </a:spcBef>
              <a:buNone/>
            </a:pPr>
            <a:r>
              <a:rPr lang="cs-CZ" sz="1400" b="1" smtClean="0"/>
              <a:t>Převod </a:t>
            </a:r>
            <a:r>
              <a:rPr lang="cs-CZ" sz="1400" b="1"/>
              <a:t>řetězců na jiné </a:t>
            </a:r>
            <a:r>
              <a:rPr lang="cs-CZ" sz="1400" b="1" smtClean="0"/>
              <a:t>znaky - </a:t>
            </a:r>
            <a:r>
              <a:rPr lang="cs-CZ" sz="1400" smtClean="0"/>
              <a:t>strtr</a:t>
            </a:r>
            <a:r>
              <a:rPr lang="pl-PL" sz="1400" smtClean="0"/>
              <a:t> </a:t>
            </a:r>
            <a:r>
              <a:rPr lang="pl-PL" sz="1400"/>
              <a:t>(řetězec, 1. sada_znaků, 2. sada_znaků)</a:t>
            </a:r>
            <a:endParaRPr lang="cs-CZ" sz="1400" smtClean="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$</a:t>
            </a:r>
            <a:r>
              <a:rPr lang="cs-CZ" sz="1200"/>
              <a:t>text = "příliš žluťoučký kůň úpěl ďábelské </a:t>
            </a:r>
            <a:r>
              <a:rPr lang="cs-CZ" sz="1200" smtClean="0"/>
              <a:t>ódy";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echo(strtr</a:t>
            </a:r>
            <a:r>
              <a:rPr lang="cs-CZ" sz="1200"/>
              <a:t>($text, "ÁÄČÇĎÉĚËÍŇÓÖŘŠŤÚŮÜÝŽáäčçďéěëíňóöřšťúůüýž", 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"</a:t>
            </a:r>
            <a:r>
              <a:rPr lang="cs-CZ" sz="1200"/>
              <a:t>AACCDEEEINOORSTUUUYZaaccdeeeinoorstuuuyz</a:t>
            </a:r>
            <a:r>
              <a:rPr lang="cs-CZ" sz="1200" smtClean="0"/>
              <a:t>"));	// </a:t>
            </a:r>
            <a:r>
              <a:rPr lang="cs-CZ" sz="1200"/>
              <a:t>vypíše 'prilis zlutoucky kun upel dabelske ody</a:t>
            </a:r>
            <a:r>
              <a:rPr lang="cs-CZ" sz="1200" smtClean="0"/>
              <a:t>'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15206550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PHP 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11</a:t>
            </a:fld>
            <a:endParaRPr lang="cs-CZ" dirty="0"/>
          </a:p>
        </p:txBody>
      </p:sp>
      <p:sp>
        <p:nvSpPr>
          <p:cNvPr id="28" name="Zástupný symbol pro obsah 2"/>
          <p:cNvSpPr txBox="1">
            <a:spLocks/>
          </p:cNvSpPr>
          <p:nvPr/>
        </p:nvSpPr>
        <p:spPr>
          <a:xfrm>
            <a:off x="457200" y="980728"/>
            <a:ext cx="8229600" cy="5328592"/>
          </a:xfrm>
          <a:prstGeom prst="rect">
            <a:avLst/>
          </a:prstGeom>
        </p:spPr>
        <p:txBody>
          <a:bodyPr>
            <a:no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700" b="1" smtClean="0"/>
              <a:t>Formuláře</a:t>
            </a:r>
          </a:p>
          <a:p>
            <a:pPr marL="361950" indent="0">
              <a:spcBef>
                <a:spcPts val="300"/>
              </a:spcBef>
              <a:buNone/>
            </a:pPr>
            <a:r>
              <a:rPr lang="cs-CZ" sz="1400" b="1" smtClean="0"/>
              <a:t>Základní</a:t>
            </a:r>
            <a:r>
              <a:rPr lang="cs-CZ" sz="1200" b="1" smtClean="0"/>
              <a:t> </a:t>
            </a:r>
            <a:r>
              <a:rPr lang="cs-CZ" sz="1200" b="1"/>
              <a:t>formulář</a:t>
            </a:r>
            <a:r>
              <a:rPr lang="cs-CZ" sz="1200"/>
              <a:t>: 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&lt;form action="send.php" method="GET"&gt;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&lt;input type="text" name</a:t>
            </a:r>
            <a:r>
              <a:rPr lang="cs-CZ" sz="1200" smtClean="0"/>
              <a:t>=" jmeno" </a:t>
            </a:r>
            <a:r>
              <a:rPr lang="cs-CZ" sz="1200"/>
              <a:t>/&gt;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&lt;input type="text" name</a:t>
            </a:r>
            <a:r>
              <a:rPr lang="cs-CZ" sz="1200" smtClean="0"/>
              <a:t>=" prijmeni" </a:t>
            </a:r>
            <a:r>
              <a:rPr lang="cs-CZ" sz="1200"/>
              <a:t>/&gt;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&lt;input type="submit" /&gt;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&lt;/form&gt;</a:t>
            </a:r>
          </a:p>
          <a:p>
            <a:pPr marL="361950" indent="0">
              <a:spcBef>
                <a:spcPts val="600"/>
              </a:spcBef>
              <a:buNone/>
            </a:pPr>
            <a:r>
              <a:rPr lang="cs-CZ" sz="1200" smtClean="0"/>
              <a:t>Atribut </a:t>
            </a:r>
            <a:r>
              <a:rPr lang="cs-CZ" sz="1200" b="1"/>
              <a:t>action</a:t>
            </a:r>
            <a:r>
              <a:rPr lang="cs-CZ" sz="1200"/>
              <a:t> je adresa skriptu, který zpracuje informace z formuláře. </a:t>
            </a:r>
            <a:r>
              <a:rPr lang="cs-CZ" sz="1200" smtClean="0"/>
              <a:t>Atribut </a:t>
            </a:r>
            <a:r>
              <a:rPr lang="cs-CZ" sz="1200" b="1"/>
              <a:t>method</a:t>
            </a:r>
            <a:r>
              <a:rPr lang="cs-CZ" sz="1200"/>
              <a:t> nabývá hodnot POST nebo GET. Když atribut vynecháte, </a:t>
            </a:r>
            <a:r>
              <a:rPr lang="cs-CZ" sz="1200" smtClean="0"/>
              <a:t>použije </a:t>
            </a:r>
            <a:r>
              <a:rPr lang="cs-CZ" sz="1200"/>
              <a:t>se metoda GET, která posílá data jako součást URL. Data jsou vidět </a:t>
            </a:r>
            <a:r>
              <a:rPr lang="cs-CZ" sz="1200" smtClean="0"/>
              <a:t>v </a:t>
            </a:r>
            <a:r>
              <a:rPr lang="cs-CZ" sz="1200"/>
              <a:t>adresním řádku (návštěvník je vidí</a:t>
            </a:r>
            <a:r>
              <a:rPr lang="cs-CZ" sz="1200" smtClean="0"/>
              <a:t>), případně </a:t>
            </a:r>
            <a:r>
              <a:rPr lang="cs-CZ" sz="1200"/>
              <a:t>je v adresním řádku změní. </a:t>
            </a:r>
            <a:r>
              <a:rPr lang="cs-CZ" sz="1200" smtClean="0"/>
              <a:t>Metoda </a:t>
            </a:r>
            <a:r>
              <a:rPr lang="cs-CZ" sz="1200"/>
              <a:t>POST nedává data do URL. Posílá je HTTP objekt. </a:t>
            </a:r>
            <a:r>
              <a:rPr lang="cs-CZ" sz="1200" smtClean="0"/>
              <a:t>Data návštěvník </a:t>
            </a:r>
            <a:r>
              <a:rPr lang="cs-CZ" sz="1200" smtClean="0"/>
              <a:t>nevidí </a:t>
            </a:r>
            <a:r>
              <a:rPr lang="cs-CZ" sz="1200"/>
              <a:t>a nemůže </a:t>
            </a:r>
            <a:r>
              <a:rPr lang="cs-CZ" sz="1200" smtClean="0"/>
              <a:t>je proto </a:t>
            </a:r>
            <a:r>
              <a:rPr lang="cs-CZ" sz="1200"/>
              <a:t>snadno měnit v adresním </a:t>
            </a:r>
            <a:r>
              <a:rPr lang="cs-CZ" sz="1200" smtClean="0"/>
              <a:t>řádku</a:t>
            </a:r>
            <a:r>
              <a:rPr lang="cs-CZ" sz="1200"/>
              <a:t>. </a:t>
            </a:r>
          </a:p>
          <a:p>
            <a:pPr marL="36195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cs-CZ" sz="1200" smtClean="0"/>
              <a:t>Pokud </a:t>
            </a:r>
            <a:r>
              <a:rPr lang="cs-CZ" sz="1200"/>
              <a:t>vyplníte informace do tohoto formuláře a odešlete ho, uvidíte v </a:t>
            </a:r>
            <a:r>
              <a:rPr lang="cs-CZ" sz="1200" smtClean="0"/>
              <a:t>adresním </a:t>
            </a:r>
            <a:r>
              <a:rPr lang="cs-CZ" sz="1200"/>
              <a:t>řádku něco </a:t>
            </a:r>
            <a:r>
              <a:rPr lang="cs-CZ" sz="1200" smtClean="0"/>
              <a:t>jako send.php?jmeno=hodnota&amp;prijmeni=hodnota. S odeslanými </a:t>
            </a:r>
            <a:r>
              <a:rPr lang="cs-CZ" sz="1200"/>
              <a:t>proměnnými můžete v souboru send.php libovolně </a:t>
            </a:r>
            <a:r>
              <a:rPr lang="cs-CZ" sz="1200" smtClean="0"/>
              <a:t>pracovat.</a:t>
            </a:r>
            <a:endParaRPr lang="cs-CZ" sz="1200" smtClean="0"/>
          </a:p>
          <a:p>
            <a:pPr marL="361950" indent="0">
              <a:spcBef>
                <a:spcPts val="600"/>
              </a:spcBef>
              <a:spcAft>
                <a:spcPts val="300"/>
              </a:spcAft>
              <a:buNone/>
            </a:pPr>
            <a:r>
              <a:rPr lang="cs-CZ" sz="1200" smtClean="0"/>
              <a:t>K </a:t>
            </a:r>
            <a:r>
              <a:rPr lang="cs-CZ" sz="1200"/>
              <a:t>proměnným </a:t>
            </a:r>
            <a:r>
              <a:rPr lang="cs-CZ" sz="1200" smtClean="0"/>
              <a:t>lze přistupovat pomocí </a:t>
            </a:r>
            <a:r>
              <a:rPr lang="cs-CZ" sz="1200"/>
              <a:t>$_REQUEST</a:t>
            </a:r>
            <a:r>
              <a:rPr lang="cs-CZ" sz="1200" smtClean="0"/>
              <a:t>[</a:t>
            </a:r>
            <a:r>
              <a:rPr lang="cs-CZ" sz="1200"/>
              <a:t>" </a:t>
            </a:r>
            <a:r>
              <a:rPr lang="cs-CZ" sz="1200" smtClean="0"/>
              <a:t>name"].</a:t>
            </a:r>
          </a:p>
          <a:p>
            <a:pPr marL="361950" indent="0">
              <a:spcBef>
                <a:spcPts val="600"/>
              </a:spcBef>
              <a:spcAft>
                <a:spcPts val="600"/>
              </a:spcAft>
              <a:buNone/>
            </a:pPr>
            <a:r>
              <a:rPr lang="cs-CZ" sz="1200" smtClean="0"/>
              <a:t>Uvedený </a:t>
            </a:r>
            <a:r>
              <a:rPr lang="cs-CZ" sz="1200"/>
              <a:t>skript by tedy mohl vypadat </a:t>
            </a:r>
            <a:r>
              <a:rPr lang="cs-CZ" sz="1200" smtClean="0"/>
              <a:t>následovně</a:t>
            </a:r>
            <a:r>
              <a:rPr lang="cs-CZ" sz="1200"/>
              <a:t>: </a:t>
            </a:r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$jmeno </a:t>
            </a:r>
            <a:r>
              <a:rPr lang="cs-CZ" sz="1200"/>
              <a:t>= $_</a:t>
            </a:r>
            <a:r>
              <a:rPr lang="cs-CZ" sz="1200" smtClean="0"/>
              <a:t>REQUEST["jmeno"];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$prijmeni </a:t>
            </a:r>
            <a:r>
              <a:rPr lang="cs-CZ" sz="1200"/>
              <a:t>= </a:t>
            </a:r>
            <a:r>
              <a:rPr lang="cs-CZ" sz="1200" smtClean="0"/>
              <a:t>$_</a:t>
            </a:r>
            <a:r>
              <a:rPr lang="cs-CZ" sz="1200"/>
              <a:t>REQUEST["</a:t>
            </a:r>
            <a:r>
              <a:rPr lang="cs-CZ" sz="1200" smtClean="0"/>
              <a:t>prijmeni"];</a:t>
            </a:r>
            <a:endParaRPr lang="cs-CZ" sz="120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/>
              <a:t>echo </a:t>
            </a:r>
            <a:r>
              <a:rPr lang="cs-CZ" sz="1200" smtClean="0"/>
              <a:t>("Vyplnil </a:t>
            </a:r>
            <a:r>
              <a:rPr lang="cs-CZ" sz="1200"/>
              <a:t>jste hodnoty: </a:t>
            </a:r>
            <a:r>
              <a:rPr lang="cs-CZ" sz="1200" smtClean="0"/>
              <a:t>".$jmeno." </a:t>
            </a:r>
            <a:r>
              <a:rPr lang="cs-CZ" sz="1200"/>
              <a:t>a </a:t>
            </a:r>
            <a:r>
              <a:rPr lang="cs-CZ" sz="1200" smtClean="0"/>
              <a:t> ".$prijmeni);</a:t>
            </a:r>
          </a:p>
          <a:p>
            <a:pPr marL="361950" indent="0">
              <a:spcBef>
                <a:spcPts val="100"/>
              </a:spcBef>
              <a:buNone/>
            </a:pPr>
            <a:endParaRPr lang="cs-CZ" sz="1200" smtClean="0"/>
          </a:p>
          <a:p>
            <a:pPr marL="361950" indent="0">
              <a:spcBef>
                <a:spcPts val="100"/>
              </a:spcBef>
              <a:buNone/>
            </a:pPr>
            <a:r>
              <a:rPr lang="cs-CZ" sz="1200" smtClean="0"/>
              <a:t>Poznámka:</a:t>
            </a:r>
            <a:r>
              <a:rPr lang="cs-CZ" sz="1200"/>
              <a:t> </a:t>
            </a:r>
            <a:r>
              <a:rPr lang="cs-CZ" sz="1200" smtClean="0"/>
              <a:t>viz </a:t>
            </a:r>
            <a:r>
              <a:rPr lang="cs-CZ" sz="1200"/>
              <a:t>také </a:t>
            </a:r>
            <a:r>
              <a:rPr lang="cs-CZ" sz="1200">
                <a:hlinkClick r:id="rId2"/>
              </a:rPr>
              <a:t>DUM </a:t>
            </a:r>
            <a:r>
              <a:rPr lang="cs-CZ" sz="1200" smtClean="0">
                <a:hlinkClick r:id="rId2"/>
              </a:rPr>
              <a:t>035.ICT.34</a:t>
            </a:r>
            <a:r>
              <a:rPr lang="cs-CZ" sz="1200" smtClean="0">
                <a:hlinkClick r:id="rId3"/>
              </a:rPr>
              <a:t> </a:t>
            </a:r>
            <a:endParaRPr lang="cs-CZ" sz="1200"/>
          </a:p>
        </p:txBody>
      </p:sp>
    </p:spTree>
    <p:extLst>
      <p:ext uri="{BB962C8B-B14F-4D97-AF65-F5344CB8AC3E}">
        <p14:creationId xmlns:p14="http://schemas.microsoft.com/office/powerpoint/2010/main" val="2299389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tx2">
                    <a:lumMod val="60000"/>
                    <a:lumOff val="40000"/>
                  </a:schemeClr>
                </a:solidFill>
              </a:rPr>
              <a:t>Tvorba webových stránek </a:t>
            </a:r>
            <a:r>
              <a:rPr lang="cs-CZ" sz="280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– PHP </a:t>
            </a:r>
            <a:r>
              <a:rPr lang="cs-CZ" sz="2800">
                <a:solidFill>
                  <a:schemeClr val="tx2">
                    <a:lumMod val="60000"/>
                    <a:lumOff val="40000"/>
                  </a:schemeClr>
                </a:solidFill>
              </a:rPr>
              <a:t>stručné minimum</a:t>
            </a:r>
            <a:endParaRPr lang="cs-CZ" sz="28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1"/>
          </p:nvPr>
        </p:nvSpPr>
        <p:spPr>
          <a:xfrm>
            <a:off x="3124200" y="6356349"/>
            <a:ext cx="2924556" cy="368776"/>
          </a:xfrm>
        </p:spPr>
        <p:txBody>
          <a:bodyPr/>
          <a:lstStyle/>
          <a:p>
            <a:r>
              <a:rPr lang="cs-CZ" smtClean="0"/>
              <a:t>OA a JŠ Jihlava, VY_32_INOVACE_039.ICT.34</a:t>
            </a:r>
            <a:endParaRPr lang="cs-CZ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E9A01-A3AF-431D-8598-4A9DDF73672E}" type="slidenum">
              <a:rPr lang="cs-CZ" smtClean="0"/>
              <a:pPr/>
              <a:t>12</a:t>
            </a:fld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871134" y="1340768"/>
            <a:ext cx="7632848" cy="42627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Doporučené odkazy:</a:t>
            </a: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  <a:hlinkClick r:id="rId2"/>
              </a:rPr>
              <a:t>http://jafi3.php5.cz</a:t>
            </a:r>
            <a:r>
              <a:rPr lang="cs-CZ" sz="3200" dirty="0">
                <a:solidFill>
                  <a:prstClr val="black"/>
                </a:solidFill>
              </a:rPr>
              <a:t> </a:t>
            </a:r>
            <a:endParaRPr lang="cs-CZ" sz="32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pl-PL" sz="1100" dirty="0" smtClean="0"/>
              <a:t>http://jafi3.php5.cz je výukový web autora DUMu</a:t>
            </a:r>
          </a:p>
          <a:p>
            <a:pPr algn="ctr">
              <a:spcBef>
                <a:spcPts val="600"/>
              </a:spcBef>
            </a:pPr>
            <a:r>
              <a:rPr lang="cs-CZ" sz="1400" smtClean="0">
                <a:hlinkClick r:id="rId3"/>
              </a:rPr>
              <a:t>http://www.jakpsatweb.cz</a:t>
            </a:r>
            <a:endParaRPr lang="cs-CZ" sz="1400" smtClean="0"/>
          </a:p>
          <a:p>
            <a:pPr algn="ctr">
              <a:spcBef>
                <a:spcPts val="600"/>
              </a:spcBef>
            </a:pPr>
            <a:r>
              <a:rPr lang="cs-CZ" sz="1400">
                <a:solidFill>
                  <a:prstClr val="black"/>
                </a:solidFill>
                <a:hlinkClick r:id="rId4"/>
              </a:rPr>
              <a:t>http://polopate.jakpsatweb.cz/index.php?page=trpaslik-uvod</a:t>
            </a:r>
            <a:endParaRPr lang="cs-CZ" sz="140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140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400" smtClean="0">
                <a:solidFill>
                  <a:prstClr val="black"/>
                </a:solidFill>
                <a:hlinkClick r:id="rId5"/>
              </a:rPr>
              <a:t>www.tvorba-webu.cz/php</a:t>
            </a:r>
            <a:endParaRPr lang="cs-CZ" sz="10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smtClean="0">
                <a:solidFill>
                  <a:prstClr val="black"/>
                </a:solidFill>
              </a:rPr>
              <a:t>Doporučená </a:t>
            </a:r>
            <a:r>
              <a:rPr lang="cs-CZ" sz="3200" dirty="0" smtClean="0">
                <a:solidFill>
                  <a:prstClr val="black"/>
                </a:solidFill>
              </a:rPr>
              <a:t>literatura:</a:t>
            </a:r>
          </a:p>
          <a:p>
            <a:pPr algn="ctr">
              <a:spcBef>
                <a:spcPts val="600"/>
              </a:spcBef>
            </a:pPr>
            <a:r>
              <a:rPr lang="cs-CZ" sz="1600" dirty="0" smtClean="0">
                <a:solidFill>
                  <a:prstClr val="black"/>
                </a:solidFill>
                <a:hlinkClick r:id="rId6"/>
              </a:rPr>
              <a:t>P. Roubal, Informatika a výpočetní technika pro střední školy - </a:t>
            </a:r>
            <a:r>
              <a:rPr lang="cs-CZ" sz="1600" smtClean="0">
                <a:solidFill>
                  <a:prstClr val="black"/>
                </a:solidFill>
                <a:hlinkClick r:id="rId6"/>
              </a:rPr>
              <a:t>Praktická učebnice</a:t>
            </a:r>
            <a:endParaRPr lang="cs-CZ" sz="160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endParaRPr lang="cs-CZ" sz="1000" dirty="0" smtClean="0">
              <a:solidFill>
                <a:prstClr val="black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3200" dirty="0" smtClean="0">
                <a:solidFill>
                  <a:prstClr val="black"/>
                </a:solidFill>
              </a:rPr>
              <a:t>Použité </a:t>
            </a:r>
            <a:r>
              <a:rPr lang="cs-CZ" sz="3200" smtClean="0">
                <a:solidFill>
                  <a:prstClr val="black"/>
                </a:solidFill>
              </a:rPr>
              <a:t>zdroje:</a:t>
            </a:r>
          </a:p>
          <a:p>
            <a:pPr algn="ctr">
              <a:spcBef>
                <a:spcPts val="600"/>
              </a:spcBef>
            </a:pPr>
            <a:r>
              <a:rPr lang="cs-CZ" sz="1400"/>
              <a:t>Obsah je dílem </a:t>
            </a:r>
            <a:r>
              <a:rPr lang="cs-CZ" sz="1400" smtClean="0"/>
              <a:t>autora.</a:t>
            </a:r>
          </a:p>
        </p:txBody>
      </p:sp>
    </p:spTree>
    <p:extLst>
      <p:ext uri="{BB962C8B-B14F-4D97-AF65-F5344CB8AC3E}">
        <p14:creationId xmlns:p14="http://schemas.microsoft.com/office/powerpoint/2010/main" val="21662252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2857</TotalTime>
  <Words>806</Words>
  <Application>Microsoft Office PowerPoint</Application>
  <PresentationFormat>Předvádění na obrazovce (4:3)</PresentationFormat>
  <Paragraphs>260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Motiv sady Office</vt:lpstr>
      <vt:lpstr>Motiv systému Office</vt:lpstr>
      <vt:lpstr>Prezentace aplikace PowerPoint</vt:lpstr>
      <vt:lpstr>Prezentace aplikace PowerPoint</vt:lpstr>
      <vt:lpstr>Tvorba webových stránek – PHP stručné minimum</vt:lpstr>
      <vt:lpstr>Tvorba webových stránek – PHP stručné minimum</vt:lpstr>
      <vt:lpstr>Tvorba webových stránek – PHP stručné minimum</vt:lpstr>
      <vt:lpstr>Tvorba webových stránek – PHP stručné minimum</vt:lpstr>
      <vt:lpstr>Tvorba webových stránek – PHP stručné minimum</vt:lpstr>
      <vt:lpstr>Tvorba webových stránek – PHP stručné minimum</vt:lpstr>
      <vt:lpstr>Tvorba webových stránek – PHP stručné minimum</vt:lpstr>
      <vt:lpstr>Tvorba webových stránek – PHP stručné minimum</vt:lpstr>
      <vt:lpstr>Tvorba webových stránek – PHP stručné minimum</vt:lpstr>
      <vt:lpstr>Tvorba webových stránek – PHP stručné minimum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 039.ICT.34</dc:title>
  <dc:subject>Tworba webových stránek</dc:subject>
  <dc:creator>Fišer Jaroslav</dc:creator>
  <cp:keywords>CZ.1.07/1.5.00/34.0744</cp:keywords>
  <cp:lastModifiedBy>Fiser</cp:lastModifiedBy>
  <cp:revision>352</cp:revision>
  <dcterms:created xsi:type="dcterms:W3CDTF">2012-10-03T08:25:35Z</dcterms:created>
  <dcterms:modified xsi:type="dcterms:W3CDTF">2014-01-03T17:48:56Z</dcterms:modified>
</cp:coreProperties>
</file>