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12"/>
  </p:notesMasterIdLst>
  <p:sldIdLst>
    <p:sldId id="259" r:id="rId2"/>
    <p:sldId id="271" r:id="rId3"/>
    <p:sldId id="257" r:id="rId4"/>
    <p:sldId id="261" r:id="rId5"/>
    <p:sldId id="263" r:id="rId6"/>
    <p:sldId id="265" r:id="rId7"/>
    <p:sldId id="272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I´ve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already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 seen that film.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They haven´t arrived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yet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Have you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ever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been to Greece?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338CE6A7-4383-4D35-A0DC-C667D546968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We have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never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 played golf.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8C207C10-78F9-4EAB-B2F1-1356828AFC5E}" type="parTrans" cxnId="{31DB693F-BB26-4808-A305-271A341B920D}">
      <dgm:prSet/>
      <dgm:spPr/>
      <dgm:t>
        <a:bodyPr/>
        <a:lstStyle/>
        <a:p>
          <a:endParaRPr lang="cs-CZ"/>
        </a:p>
      </dgm:t>
    </dgm:pt>
    <dgm:pt modelId="{BFCA2F6E-546D-4EB2-9364-9D527E36A846}" type="sibTrans" cxnId="{31DB693F-BB26-4808-A305-271A341B920D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4" custScaleX="411658" custScaleY="171636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4" custScaleX="411658" custScaleY="179135" custLinFactNeighborX="-32" custLinFactNeighborY="-57975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4" custScaleX="411658" custScaleY="170282" custLinFactNeighborX="2664" custLinFactNeighborY="-70850"/>
      <dgm:spPr/>
      <dgm:t>
        <a:bodyPr/>
        <a:lstStyle/>
        <a:p>
          <a:endParaRPr lang="cs-CZ"/>
        </a:p>
      </dgm:t>
    </dgm:pt>
    <dgm:pt modelId="{1B1BDEDE-9E42-49CF-87FD-B03C347FA001}" type="pres">
      <dgm:prSet presAssocID="{5FBC867B-848D-4F6C-B59A-FF6AC8BD81F1}" presName="vSp" presStyleCnt="0"/>
      <dgm:spPr/>
    </dgm:pt>
    <dgm:pt modelId="{F45A6FA4-7BF1-4321-96EE-4C8503D67851}" type="pres">
      <dgm:prSet presAssocID="{338CE6A7-4383-4D35-A0DC-C667D5469688}" presName="horFlow" presStyleCnt="0"/>
      <dgm:spPr/>
    </dgm:pt>
    <dgm:pt modelId="{666D706E-8883-4C97-B12B-710C4C0EC7E7}" type="pres">
      <dgm:prSet presAssocID="{338CE6A7-4383-4D35-A0DC-C667D5469688}" presName="bigChev" presStyleLbl="node1" presStyleIdx="3" presStyleCnt="4" custScaleX="411658" custScaleY="163278" custLinFactNeighborX="-32" custLinFactNeighborY="-92853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31DB693F-BB26-4808-A305-271A341B920D}" srcId="{25D4EC57-0C08-42BC-8AB6-7DC2110890E6}" destId="{338CE6A7-4383-4D35-A0DC-C667D5469688}" srcOrd="3" destOrd="0" parTransId="{8C207C10-78F9-4EAB-B2F1-1356828AFC5E}" sibTransId="{BFCA2F6E-546D-4EB2-9364-9D527E36A846}"/>
    <dgm:cxn modelId="{4D985EDF-674C-4983-AF7E-B1CA74674F0F}" type="presOf" srcId="{338CE6A7-4383-4D35-A0DC-C667D5469688}" destId="{666D706E-8883-4C97-B12B-710C4C0EC7E7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  <dgm:cxn modelId="{CA31EA29-5CD4-4E29-B61A-39983BFAE230}" type="presParOf" srcId="{28E0FA49-9814-470F-8A84-615AA3C60FAB}" destId="{1B1BDEDE-9E42-49CF-87FD-B03C347FA001}" srcOrd="5" destOrd="0" presId="urn:microsoft.com/office/officeart/2005/8/layout/lProcess3"/>
    <dgm:cxn modelId="{FA5A175A-656C-4617-BA07-DC2C1A6EA129}" type="presParOf" srcId="{28E0FA49-9814-470F-8A84-615AA3C60FAB}" destId="{F45A6FA4-7BF1-4321-96EE-4C8503D67851}" srcOrd="6" destOrd="0" presId="urn:microsoft.com/office/officeart/2005/8/layout/lProcess3"/>
    <dgm:cxn modelId="{A4470297-8755-46BC-978F-F659C5AE2E61}" type="presParOf" srcId="{F45A6FA4-7BF1-4321-96EE-4C8503D67851}" destId="{666D706E-8883-4C97-B12B-710C4C0EC7E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cs-CZ" sz="1600" dirty="0" smtClean="0">
              <a:solidFill>
                <a:schemeClr val="tx1"/>
              </a:solidFill>
              <a:latin typeface="Bookman Old Style" pitchFamily="18" charset="0"/>
            </a:rPr>
            <a:t>Právě ti volal.</a:t>
          </a:r>
          <a:r>
            <a:rPr lang="cs-CZ" sz="1600" dirty="0" smtClean="0"/>
            <a:t>.</a:t>
          </a:r>
          <a:endParaRPr lang="cs-CZ" sz="1600" dirty="0"/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cs-CZ" sz="1600" dirty="0" smtClean="0">
              <a:solidFill>
                <a:schemeClr val="tx1"/>
              </a:solidFill>
              <a:latin typeface="Bookman Old Style" pitchFamily="18" charset="0"/>
            </a:rPr>
            <a:t>Poslední dobou na tebe myslela.</a:t>
          </a: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He has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just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called you.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tx1"/>
              </a:solidFill>
              <a:latin typeface="Bookman Old Style" pitchFamily="18" charset="0"/>
            </a:rPr>
            <a:t>She has thought of you </a:t>
          </a:r>
          <a:r>
            <a:rPr lang="en-GB" sz="1800" noProof="0" dirty="0" smtClean="0">
              <a:solidFill>
                <a:srgbClr val="FF0000"/>
              </a:solidFill>
              <a:latin typeface="Bookman Old Style" pitchFamily="18" charset="0"/>
            </a:rPr>
            <a:t>lately</a:t>
          </a:r>
          <a:r>
            <a:rPr lang="en-GB" sz="18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18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86049" custLinFactX="-72973" custLinFactNeighborX="-100000" custLinFactNeighborY="-3653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72236" custLinFactX="53935" custLinFactNeighborX="100000" custLinFactNeighborY="-1468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68762" custLinFactX="-64083" custLinFactNeighborX="-100000" custLinFactNeighborY="3233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72840" custLinFactX="71167" custLinFactNeighborX="100000" custLinFactNeighborY="-634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2" y="72854"/>
          <a:ext cx="4195760" cy="69974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I´ve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already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 seen that film.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" y="72854"/>
        <a:ext cx="4195760" cy="699749"/>
      </dsp:txXfrm>
    </dsp:sp>
    <dsp:sp modelId="{9234E300-3F46-4791-98F3-C00DE40CA5DD}">
      <dsp:nvSpPr>
        <dsp:cNvPr id="0" name=""/>
        <dsp:cNvSpPr/>
      </dsp:nvSpPr>
      <dsp:spPr>
        <a:xfrm>
          <a:off x="0" y="746127"/>
          <a:ext cx="4195760" cy="730322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They haven´t arrived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yet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746127"/>
        <a:ext cx="4195760" cy="730322"/>
      </dsp:txXfrm>
    </dsp:sp>
    <dsp:sp modelId="{C5F4AC66-B6E7-489A-B36D-61C0D4C5B5A0}">
      <dsp:nvSpPr>
        <dsp:cNvPr id="0" name=""/>
        <dsp:cNvSpPr/>
      </dsp:nvSpPr>
      <dsp:spPr>
        <a:xfrm>
          <a:off x="2" y="1481036"/>
          <a:ext cx="4195760" cy="69422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Have you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ever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been to Greece?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" y="1481036"/>
        <a:ext cx="4195760" cy="694229"/>
      </dsp:txXfrm>
    </dsp:sp>
    <dsp:sp modelId="{666D706E-8883-4C97-B12B-710C4C0EC7E7}">
      <dsp:nvSpPr>
        <dsp:cNvPr id="0" name=""/>
        <dsp:cNvSpPr/>
      </dsp:nvSpPr>
      <dsp:spPr>
        <a:xfrm>
          <a:off x="0" y="2142637"/>
          <a:ext cx="4195760" cy="665674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We have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never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 played golf.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2142637"/>
        <a:ext cx="4195760" cy="66567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844309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3"/>
          <a:ext cx="361939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Bookman Old Style" pitchFamily="18" charset="0"/>
            </a:rPr>
            <a:t>Právě ti volal.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0" y="3"/>
        <a:ext cx="3619396" cy="744656"/>
      </dsp:txXfrm>
    </dsp:sp>
    <dsp:sp modelId="{A8038A2A-BDD1-4555-92D6-E3A6F34B1742}">
      <dsp:nvSpPr>
        <dsp:cNvPr id="0" name=""/>
        <dsp:cNvSpPr/>
      </dsp:nvSpPr>
      <dsp:spPr>
        <a:xfrm>
          <a:off x="3251706" y="162703"/>
          <a:ext cx="351653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Bookman Old Style" pitchFamily="18" charset="0"/>
            </a:rPr>
            <a:t>Poslední dobou na tebe myslela.</a:t>
          </a:r>
        </a:p>
      </dsp:txBody>
      <dsp:txXfrm>
        <a:off x="3251706" y="162703"/>
        <a:ext cx="3516536" cy="744656"/>
      </dsp:txXfrm>
    </dsp:sp>
    <dsp:sp modelId="{BD434741-8D9A-4E80-B7AE-6646DD7C253E}">
      <dsp:nvSpPr>
        <dsp:cNvPr id="0" name=""/>
        <dsp:cNvSpPr/>
      </dsp:nvSpPr>
      <dsp:spPr>
        <a:xfrm>
          <a:off x="94560" y="1164719"/>
          <a:ext cx="3490667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He has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just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called you.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94560" y="1164719"/>
        <a:ext cx="3490667" cy="744656"/>
      </dsp:txXfrm>
    </dsp:sp>
    <dsp:sp modelId="{FFC4C673-57B6-4EA4-B537-A69EE1EB61C5}">
      <dsp:nvSpPr>
        <dsp:cNvPr id="0" name=""/>
        <dsp:cNvSpPr/>
      </dsp:nvSpPr>
      <dsp:spPr>
        <a:xfrm>
          <a:off x="3355221" y="1026797"/>
          <a:ext cx="3521034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Bookman Old Style" pitchFamily="18" charset="0"/>
            </a:rPr>
            <a:t>She has thought of you </a:t>
          </a:r>
          <a:r>
            <a:rPr lang="en-GB" sz="1800" kern="1200" noProof="0" dirty="0" smtClean="0">
              <a:solidFill>
                <a:srgbClr val="FF0000"/>
              </a:solidFill>
              <a:latin typeface="Bookman Old Style" pitchFamily="18" charset="0"/>
            </a:rPr>
            <a:t>lately</a:t>
          </a:r>
          <a:r>
            <a:rPr lang="en-GB" sz="18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18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355221" y="1026797"/>
        <a:ext cx="3521034" cy="744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1087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4.e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telefon&amp;ex=1" TargetMode="External"/><Relationship Id="rId2" Type="http://schemas.openxmlformats.org/officeDocument/2006/relationships/hyperlink" Target="http://office.microsoft.com/cs-cz/images/results.aspx?qu=golf&amp;ex=1&amp;origin=FX0101321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en%C4%9B%C5%BEenka&amp;ex=1&amp;origin=FX010132103" TargetMode="External"/><Relationship Id="rId5" Type="http://schemas.openxmlformats.org/officeDocument/2006/relationships/hyperlink" Target="http://office.microsoft.com/cs-cz/images/results.aspx?qu=pes&amp;ex=1" TargetMode="External"/><Relationship Id="rId4" Type="http://schemas.openxmlformats.org/officeDocument/2006/relationships/hyperlink" Target="http://office.microsoft.com/cs-cz/images/results.aspx?qu=pero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VY_32_INOVACE_1A_02_</a:t>
            </a:r>
            <a:r>
              <a:rPr lang="en-GB" sz="2400" dirty="0" smtClean="0">
                <a:latin typeface="Bookman Old Style" pitchFamily="18" charset="0"/>
              </a:rPr>
              <a:t>Present perfect</a:t>
            </a:r>
            <a:r>
              <a:rPr lang="cs-CZ" sz="2400" dirty="0" smtClean="0">
                <a:latin typeface="Bookman Old Style" pitchFamily="18" charset="0"/>
              </a:rPr>
              <a:t> + </a:t>
            </a:r>
            <a:r>
              <a:rPr lang="en-GB" sz="2400" dirty="0" smtClean="0">
                <a:latin typeface="Bookman Old Style" pitchFamily="18" charset="0"/>
              </a:rPr>
              <a:t>adverbs</a:t>
            </a:r>
            <a:endParaRPr lang="cs-CZ" sz="24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000" dirty="0" smtClean="0">
                <a:latin typeface="Bookman Old Style" pitchFamily="18" charset="0"/>
              </a:rPr>
              <a:t>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8640"/>
            <a:ext cx="5832648" cy="103805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Bookman Old Style" pitchFamily="18" charset="0"/>
              </a:rPr>
              <a:t>ANOTACE:</a:t>
            </a:r>
            <a:endParaRPr lang="cs-CZ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učitel připomene žákům tvorbu času: PRESENT PERFECT. Struktura kladné věty, záporné věty, otázky. Nové: postavení příslovcí a typických výrazů ve větě. Užití předpřítomného času.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procvičení: seřazení slov dle správného pořadí do vět – opět věta kladná, záporná, otázka s typickými výrazy </a:t>
            </a:r>
            <a:r>
              <a:rPr lang="en-GB" sz="2000" dirty="0" smtClean="0">
                <a:latin typeface="Bookman Old Style" pitchFamily="18" charset="0"/>
              </a:rPr>
              <a:t>Present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perfect</a:t>
            </a:r>
            <a:r>
              <a:rPr lang="cs-CZ" sz="2000" dirty="0" smtClean="0">
                <a:latin typeface="Bookman Old Style" pitchFamily="18" charset="0"/>
              </a:rPr>
              <a:t>. Pro individuální názornou práci je vhodné stránku vytisknou, rozstříhat slova a sestavovat věty manuálně. Kontrola dle vzoru.</a:t>
            </a:r>
          </a:p>
          <a:p>
            <a:r>
              <a:rPr lang="cs-CZ" sz="2000" dirty="0" smtClean="0">
                <a:latin typeface="Bookman Old Style" pitchFamily="18" charset="0"/>
              </a:rPr>
              <a:t>3) Doplňování správných tvarů - příčestí minulé do vět. Kontrola je po odhalení barevných obdélníků. Zvýraznění postavení příslovcí ve větě. 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 – zpestření gramatiky </a:t>
            </a:r>
            <a:r>
              <a:rPr lang="en-GB" sz="2000" dirty="0" smtClean="0">
                <a:latin typeface="Bookman Old Style" pitchFamily="18" charset="0"/>
              </a:rPr>
              <a:t>present perfect </a:t>
            </a:r>
            <a:r>
              <a:rPr lang="cs-CZ" sz="2000" dirty="0" smtClean="0">
                <a:latin typeface="Bookman Old Style" pitchFamily="18" charset="0"/>
              </a:rPr>
              <a:t>s obrázky – výroky ze života. 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present perfect.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Předpřítomný čas</a:t>
            </a:r>
            <a:endParaRPr lang="cs-CZ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323850" y="1700809"/>
          <a:ext cx="4195763" cy="3412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916831"/>
            <a:ext cx="4249042" cy="2880321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Už jsem ten film viděl.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Ještě nepřijeli.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Byl jsi někdy v Řecku?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Nikdy jsme nehráli  golf.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Bookman Old Style" pitchFamily="18" charset="0"/>
              </a:rPr>
              <a:t>Vzorové věty</a:t>
            </a:r>
          </a:p>
        </p:txBody>
      </p:sp>
      <p:graphicFrame>
        <p:nvGraphicFramePr>
          <p:cNvPr id="11" name="Diagram 10"/>
          <p:cNvGraphicFramePr/>
          <p:nvPr/>
        </p:nvGraphicFramePr>
        <p:xfrm>
          <a:off x="2267744" y="4653136"/>
          <a:ext cx="6876256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164288" y="1916832"/>
            <a:ext cx="1665823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5536" y="4509120"/>
            <a:ext cx="186773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solidFill>
                  <a:srgbClr val="00B050"/>
                </a:solidFill>
                <a:latin typeface="Georgia" pitchFamily="18" charset="0"/>
              </a:rPr>
              <a:t>PRESENT  PERFECT </a:t>
            </a:r>
            <a:endParaRPr lang="cs-CZ" sz="3200" dirty="0">
              <a:solidFill>
                <a:srgbClr val="00B050"/>
              </a:solidFill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68313" y="1484313"/>
          <a:ext cx="7931224" cy="46079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2806"/>
                <a:gridCol w="1982806"/>
                <a:gridCol w="1982806"/>
                <a:gridCol w="1982806"/>
              </a:tblGrid>
              <a:tr h="1073237">
                <a:tc gridSpan="2">
                  <a:txBody>
                    <a:bodyPr/>
                    <a:lstStyle/>
                    <a:p>
                      <a:pPr algn="ctr"/>
                      <a:endParaRPr lang="cs-CZ" sz="2400" b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b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TYPICAL</a:t>
                      </a:r>
                      <a:r>
                        <a:rPr lang="cs-CZ" sz="2400" b="0" baseline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 EXPRESSIONS </a:t>
                      </a:r>
                      <a:endParaRPr lang="cs-CZ" sz="24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FOR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SINCE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po dobu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od (té doby)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ALREADY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už, již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EVER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někdy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266435"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YET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ještě</a:t>
                      </a:r>
                    </a:p>
                    <a:p>
                      <a:pPr algn="ctr"/>
                      <a:r>
                        <a:rPr lang="cs-CZ" sz="1400" noProof="0" dirty="0" smtClean="0">
                          <a:latin typeface="Bookman Old Style" pitchFamily="18" charset="0"/>
                        </a:rPr>
                        <a:t>(v otázce a záporu)</a:t>
                      </a:r>
                      <a:endParaRPr lang="en-GB" sz="1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NEVER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nikdy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JUST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právě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LATELY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000" noProof="0" dirty="0" smtClean="0">
                          <a:latin typeface="Bookman Old Style" pitchFamily="18" charset="0"/>
                        </a:rPr>
                        <a:t>poslední dobou</a:t>
                      </a:r>
                      <a:endParaRPr lang="en-GB" sz="20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 smtClean="0">
                <a:solidFill>
                  <a:srgbClr val="00B050"/>
                </a:solidFill>
              </a:rPr>
              <a:t>Have/has  + past participle </a:t>
            </a:r>
            <a:r>
              <a:rPr lang="en-GB" sz="2400" dirty="0" smtClean="0">
                <a:solidFill>
                  <a:srgbClr val="00B050"/>
                </a:solidFill>
              </a:rPr>
              <a:t>(= 3rd form of verbs)</a:t>
            </a:r>
            <a:endParaRPr lang="en-GB" sz="2400" dirty="0">
              <a:solidFill>
                <a:srgbClr val="00B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68313" y="1484313"/>
          <a:ext cx="7931224" cy="466250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965612"/>
                <a:gridCol w="3965612"/>
              </a:tblGrid>
              <a:tr h="1073237">
                <a:tc>
                  <a:txBody>
                    <a:bodyPr/>
                    <a:lstStyle/>
                    <a:p>
                      <a:pPr algn="ctr"/>
                      <a:endParaRPr lang="cs-CZ" sz="2400" b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b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USE:</a:t>
                      </a:r>
                      <a:endParaRPr lang="cs-CZ" sz="24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b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EXAMPLE</a:t>
                      </a:r>
                      <a:endParaRPr lang="cs-CZ" sz="24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1) a past action which results in the present</a:t>
                      </a:r>
                      <a:endParaRPr lang="en-GB" sz="2400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 has lost his mobile phone.  </a:t>
                      </a:r>
                      <a:r>
                        <a:rPr lang="en-GB" sz="200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(He can´t find it.)</a:t>
                      </a:r>
                      <a:endParaRPr lang="en-GB" sz="2000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266435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2) Life experience, achievements</a:t>
                      </a:r>
                      <a:endParaRPr lang="en-GB" sz="2400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 have never</a:t>
                      </a:r>
                      <a:r>
                        <a:rPr lang="en-GB" sz="2400" baseline="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 flown by plane.</a:t>
                      </a:r>
                      <a:endParaRPr lang="en-GB" sz="2400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3) an action which began in the past and continues to the present</a:t>
                      </a:r>
                      <a:endParaRPr lang="en-GB" sz="2400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She´s</a:t>
                      </a:r>
                      <a:r>
                        <a:rPr lang="en-GB" sz="2400" baseline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 lived in this house since 1990.</a:t>
                      </a:r>
                      <a:endParaRPr lang="en-GB" sz="2400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Exercises</a:t>
            </a:r>
            <a:r>
              <a:rPr lang="cs-CZ" sz="2800" dirty="0" smtClean="0">
                <a:solidFill>
                  <a:srgbClr val="00B050"/>
                </a:solidFill>
                <a:latin typeface="Bookman Old Style" pitchFamily="18" charset="0"/>
              </a:rPr>
              <a:t>:  </a:t>
            </a:r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Put the words in the correct order.  </a:t>
            </a:r>
            <a:endParaRPr lang="en-GB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9" y="1556792"/>
          <a:ext cx="8496943" cy="5040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3849"/>
                <a:gridCol w="1213849"/>
                <a:gridCol w="1213849"/>
                <a:gridCol w="1213849"/>
                <a:gridCol w="1213849"/>
                <a:gridCol w="1213849"/>
                <a:gridCol w="1213849"/>
              </a:tblGrid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has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cut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just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herself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come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hasn´t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party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yet</a:t>
                      </a:r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ridden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ever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horse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already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had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dinner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days.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several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for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swum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last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summer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since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Check your sentences:   </a:t>
            </a:r>
            <a:endParaRPr lang="en-GB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9" y="1556792"/>
          <a:ext cx="8496943" cy="5040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3849"/>
                <a:gridCol w="1213849"/>
                <a:gridCol w="1213849"/>
                <a:gridCol w="1213849"/>
                <a:gridCol w="1213849"/>
                <a:gridCol w="1213849"/>
                <a:gridCol w="1213849"/>
              </a:tblGrid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just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cut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herself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hasn´t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come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party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yet</a:t>
                      </a:r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ever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ridden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horse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already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had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dinner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seen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for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several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days.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swum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since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last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summer</a:t>
                      </a:r>
                      <a:endParaRPr lang="en-GB" sz="18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Put the verbs in brackets into the correct tense.</a:t>
            </a:r>
            <a:endParaRPr lang="en-GB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4800" y="1412776"/>
            <a:ext cx="8659688" cy="525658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He has </a:t>
            </a:r>
            <a:r>
              <a:rPr lang="en-GB" sz="2800" dirty="0" smtClean="0">
                <a:solidFill>
                  <a:srgbClr val="FF0000"/>
                </a:solidFill>
              </a:rPr>
              <a:t>already</a:t>
            </a:r>
            <a:r>
              <a:rPr lang="en-GB" sz="2800" dirty="0" smtClean="0"/>
              <a:t> eaten four dumplings.</a:t>
            </a:r>
            <a:r>
              <a:rPr lang="cs-CZ" sz="2800" dirty="0" smtClean="0"/>
              <a:t>   </a:t>
            </a:r>
            <a:r>
              <a:rPr lang="en-GB" sz="2800" dirty="0" smtClean="0"/>
              <a:t>(eat)</a:t>
            </a:r>
          </a:p>
          <a:p>
            <a:r>
              <a:rPr lang="en-GB" sz="2800" dirty="0" smtClean="0"/>
              <a:t>I haven´t locked the door </a:t>
            </a:r>
            <a:r>
              <a:rPr lang="en-GB" sz="2800" dirty="0" smtClean="0">
                <a:solidFill>
                  <a:srgbClr val="FF0000"/>
                </a:solidFill>
              </a:rPr>
              <a:t>yet</a:t>
            </a:r>
            <a:r>
              <a:rPr lang="en-GB" sz="2800" dirty="0" smtClean="0"/>
              <a:t>.   (lock)</a:t>
            </a:r>
            <a:endParaRPr lang="cs-CZ" sz="2800" dirty="0" smtClean="0"/>
          </a:p>
          <a:p>
            <a:r>
              <a:rPr lang="en-GB" sz="2800" dirty="0" smtClean="0"/>
              <a:t>How have you done it?   </a:t>
            </a:r>
            <a:r>
              <a:rPr lang="cs-CZ" sz="2800" dirty="0" smtClean="0"/>
              <a:t>(do)</a:t>
            </a:r>
          </a:p>
          <a:p>
            <a:r>
              <a:rPr lang="en-GB" sz="2800" dirty="0" smtClean="0"/>
              <a:t>Mary has </a:t>
            </a:r>
            <a:r>
              <a:rPr lang="en-GB" sz="2800" dirty="0" smtClean="0">
                <a:solidFill>
                  <a:srgbClr val="FF0000"/>
                </a:solidFill>
              </a:rPr>
              <a:t>just</a:t>
            </a:r>
            <a:r>
              <a:rPr lang="en-GB" sz="2800" dirty="0" smtClean="0"/>
              <a:t> found the lost key.   (find)</a:t>
            </a:r>
            <a:endParaRPr lang="cs-CZ" sz="2800" dirty="0" smtClean="0"/>
          </a:p>
          <a:p>
            <a:r>
              <a:rPr lang="en-GB" sz="2800" dirty="0" smtClean="0"/>
              <a:t>He has </a:t>
            </a:r>
            <a:r>
              <a:rPr lang="en-GB" sz="2800" dirty="0" smtClean="0">
                <a:solidFill>
                  <a:srgbClr val="FF0000"/>
                </a:solidFill>
              </a:rPr>
              <a:t>never</a:t>
            </a:r>
            <a:r>
              <a:rPr lang="en-GB" sz="2800" dirty="0" smtClean="0"/>
              <a:t> played the piano.   (play)</a:t>
            </a:r>
            <a:endParaRPr lang="cs-CZ" sz="2800" dirty="0" smtClean="0"/>
          </a:p>
          <a:p>
            <a:r>
              <a:rPr lang="en-GB" sz="2800" dirty="0" smtClean="0"/>
              <a:t>Have you paid the telephone bill </a:t>
            </a:r>
            <a:r>
              <a:rPr lang="en-GB" sz="2800" dirty="0" smtClean="0">
                <a:solidFill>
                  <a:srgbClr val="FF0000"/>
                </a:solidFill>
              </a:rPr>
              <a:t>yet</a:t>
            </a:r>
            <a:r>
              <a:rPr lang="en-GB" sz="2800" dirty="0" smtClean="0"/>
              <a:t>?   (pay</a:t>
            </a:r>
            <a:r>
              <a:rPr lang="cs-CZ" sz="2800" dirty="0" smtClean="0"/>
              <a:t>)</a:t>
            </a:r>
          </a:p>
          <a:p>
            <a:r>
              <a:rPr lang="en-GB" sz="2800" dirty="0" smtClean="0"/>
              <a:t>She has helped me </a:t>
            </a:r>
            <a:r>
              <a:rPr lang="en-GB" sz="2800" dirty="0" smtClean="0">
                <a:solidFill>
                  <a:srgbClr val="FF0000"/>
                </a:solidFill>
              </a:rPr>
              <a:t>for</a:t>
            </a:r>
            <a:r>
              <a:rPr lang="en-GB" sz="2800" dirty="0" smtClean="0"/>
              <a:t> a few hours.   (help)</a:t>
            </a:r>
          </a:p>
          <a:p>
            <a:r>
              <a:rPr lang="en-GB" sz="2800" dirty="0" smtClean="0"/>
              <a:t>They haven´t written to me </a:t>
            </a:r>
            <a:r>
              <a:rPr lang="en-GB" sz="2800" dirty="0" smtClean="0">
                <a:solidFill>
                  <a:srgbClr val="FF0000"/>
                </a:solidFill>
              </a:rPr>
              <a:t>since</a:t>
            </a:r>
            <a:r>
              <a:rPr lang="en-GB" sz="2800" dirty="0" smtClean="0"/>
              <a:t> 1999.   (write)</a:t>
            </a:r>
          </a:p>
          <a:p>
            <a:r>
              <a:rPr lang="en-GB" sz="2800" dirty="0" smtClean="0"/>
              <a:t>Have you </a:t>
            </a:r>
            <a:r>
              <a:rPr lang="en-GB" sz="2800" dirty="0" smtClean="0">
                <a:solidFill>
                  <a:srgbClr val="FF0000"/>
                </a:solidFill>
              </a:rPr>
              <a:t>ever </a:t>
            </a:r>
            <a:r>
              <a:rPr lang="en-GB" sz="2800" dirty="0" smtClean="0"/>
              <a:t>worn a school uniform?   (wear)</a:t>
            </a:r>
          </a:p>
          <a:p>
            <a:endParaRPr lang="cs-CZ" sz="2800" dirty="0" smtClean="0"/>
          </a:p>
          <a:p>
            <a:endParaRPr lang="en-GB" sz="2800" dirty="0" smtClean="0"/>
          </a:p>
          <a:p>
            <a:endParaRPr lang="en-GB" sz="28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059832" y="1412776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95736" y="198884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5816" y="2492896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43808" y="5085184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43808" y="2996952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07704" y="4581128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95736" y="4005064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87824" y="5589240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71800" y="3573016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rgbClr val="00B050"/>
                </a:solidFill>
                <a:latin typeface="Bookman Old Style" pitchFamily="18" charset="0"/>
              </a:rPr>
              <a:t>PRESENT PE</a:t>
            </a:r>
            <a:r>
              <a:rPr lang="cs-CZ" sz="3200" dirty="0" smtClean="0">
                <a:solidFill>
                  <a:srgbClr val="00B050"/>
                </a:solidFill>
                <a:latin typeface="Bookman Old Style" pitchFamily="18" charset="0"/>
              </a:rPr>
              <a:t>R</a:t>
            </a:r>
            <a:r>
              <a:rPr lang="en-GB" sz="3200" dirty="0" smtClean="0">
                <a:solidFill>
                  <a:srgbClr val="00B050"/>
                </a:solidFill>
                <a:latin typeface="Bookman Old Style" pitchFamily="18" charset="0"/>
              </a:rPr>
              <a:t>FECT – </a:t>
            </a:r>
            <a:r>
              <a:rPr lang="en-GB" sz="2400" dirty="0" smtClean="0">
                <a:solidFill>
                  <a:srgbClr val="00B050"/>
                </a:solidFill>
                <a:latin typeface="Bookman Old Style" pitchFamily="18" charset="0"/>
              </a:rPr>
              <a:t>complete the sentences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.</a:t>
            </a:r>
            <a:endParaRPr lang="en-GB" sz="24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Bookman Old Style" pitchFamily="18" charset="0"/>
              </a:rPr>
              <a:t>do    </a:t>
            </a:r>
            <a:r>
              <a:rPr lang="en-GB" sz="2800" dirty="0" smtClean="0">
                <a:latin typeface="Bookman Old Style" pitchFamily="18" charset="0"/>
              </a:rPr>
              <a:t>eat      find      take      write</a:t>
            </a:r>
            <a:endParaRPr lang="en-GB" sz="2800" dirty="0">
              <a:latin typeface="Bookman Old Style" pitchFamily="18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11560" y="1916832"/>
            <a:ext cx="3384376" cy="720080"/>
          </a:xfrm>
          <a:prstGeom prst="wedgeRoundRectCallout">
            <a:avLst>
              <a:gd name="adj1" fmla="val -59224"/>
              <a:gd name="adj2" fmla="val 1478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My dog has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just 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……….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my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lunch!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 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1043608" y="3573016"/>
            <a:ext cx="3528392" cy="648072"/>
          </a:xfrm>
          <a:prstGeom prst="wedgeRoundRectCallout">
            <a:avLst>
              <a:gd name="adj1" fmla="val -65432"/>
              <a:gd name="adj2" fmla="val 14453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I have never ……….. 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a letter.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076056" y="2060848"/>
            <a:ext cx="3744416" cy="864096"/>
          </a:xfrm>
          <a:prstGeom prst="wedgeRoundRectCallout">
            <a:avLst>
              <a:gd name="adj1" fmla="val 55523"/>
              <a:gd name="adj2" fmla="val 13489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Susan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 has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 already ……….. her homework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.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148064" y="4365104"/>
            <a:ext cx="3672408" cy="792088"/>
          </a:xfrm>
          <a:prstGeom prst="wedgeRoundRectCallout">
            <a:avLst>
              <a:gd name="adj1" fmla="val 54804"/>
              <a:gd name="adj2" fmla="val 1002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My brother hasn´t   ………… a wallet yet. 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1844824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+mn-lt"/>
              </a:rPr>
              <a:t>eaten</a:t>
            </a:r>
            <a:endParaRPr lang="en-GB" sz="20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5010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Bookman Old Style" pitchFamily="18" charset="0"/>
              </a:rPr>
              <a:t>written</a:t>
            </a:r>
            <a:endParaRPr lang="en-GB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206084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Bookman Old Style" pitchFamily="18" charset="0"/>
              </a:rPr>
              <a:t>done</a:t>
            </a:r>
            <a:endParaRPr lang="en-GB" sz="20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65313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Bookman Old Style" pitchFamily="18" charset="0"/>
              </a:rPr>
              <a:t>found</a:t>
            </a:r>
            <a:endParaRPr lang="en-GB" sz="20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1619672" y="5013176"/>
            <a:ext cx="3168352" cy="720080"/>
          </a:xfrm>
          <a:prstGeom prst="wedgeRoundRectCallout">
            <a:avLst>
              <a:gd name="adj1" fmla="val -70246"/>
              <a:gd name="adj2" fmla="val 14373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Has Tom ………… my umbrella yet?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494116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+mn-lt"/>
              </a:rPr>
              <a:t>taken</a:t>
            </a:r>
            <a:endParaRPr lang="en-GB" sz="2000" b="1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772816"/>
            <a:ext cx="1080120" cy="119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5" name="Picture 3" descr="C:\Documents and Settings\Sachovy klub\Local Settings\Temporary Internet Files\Content.IE5\FICKTTUK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852936"/>
            <a:ext cx="2019672" cy="2019672"/>
          </a:xfrm>
          <a:prstGeom prst="rect">
            <a:avLst/>
          </a:prstGeom>
          <a:noFill/>
        </p:spPr>
      </p:pic>
      <p:pic>
        <p:nvPicPr>
          <p:cNvPr id="1028" name="Picture 4" descr="C:\Documents and Settings\Sachovy klub\Local Settings\Temporary Internet Files\Content.IE5\ZGCEC01C\MC9004404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5157192"/>
            <a:ext cx="1224136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11" grpId="0" build="allAtOnce" animBg="1"/>
      <p:bldP spid="8" grpId="0" build="allAtOnce" animBg="1"/>
      <p:bldP spid="10" grpId="0" build="allAtOnce" animBg="1"/>
      <p:bldP spid="13" grpId="0" build="allAtOnce"/>
      <p:bldP spid="14" grpId="0"/>
      <p:bldP spid="17" grpId="0"/>
      <p:bldP spid="18" grpId="0" animBg="1"/>
      <p:bldP spid="19" grpId="0"/>
      <p:bldP spid="19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Bookman Old Style" pitchFamily="18" charset="0"/>
              </a:rPr>
              <a:t>CITACE:</a:t>
            </a:r>
            <a:endParaRPr lang="cs-CZ" sz="32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2"/>
              </a:rPr>
              <a:t>http://office.microsoft.com/cs-cz/images/results.aspx?qu=golf&amp;ex=1&amp;origin=FX010132103#ai:MC900432455|</a:t>
            </a:r>
            <a:endParaRPr lang="en-GB" sz="18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8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http://office.microsoft.com/cs-cz/images/results.aspx?qu=telefon&amp;ex=1#ai:MP900422734|</a:t>
            </a:r>
            <a:endParaRPr lang="en-GB" sz="18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8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http://office.microsoft.com/cs-cz/images/results.aspx?qu=pero&amp;ex=1#ai:MC900441726|</a:t>
            </a:r>
            <a:endParaRPr lang="en-GB" sz="18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8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http://office.microsoft.com/cs-cz/images/results.aspx?qu=pes&amp;ex=1#ai:MP900427623|</a:t>
            </a:r>
            <a:endParaRPr lang="en-GB" sz="18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8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http://office.microsoft.com/cs-cz/images/results.aspx?qu=pen%C4%9B%C5%BEenka&amp;ex=1&amp;origin=FX010132103#ai:MC900440409|</a:t>
            </a:r>
            <a:endParaRPr lang="cs-CZ" sz="18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8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The Good Grammar Book, Michael Swan, Oxford University Press , 2008</a:t>
            </a:r>
          </a:p>
          <a:p>
            <a:r>
              <a:rPr lang="en-GB" sz="18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Project  English 3, Oxford, Tom Hutchinson, Grammar summary, p. 80 - 81 </a:t>
            </a:r>
            <a:endParaRPr lang="en-GB" sz="1800" dirty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917</TotalTime>
  <Words>739</Words>
  <Application>Microsoft Office PowerPoint</Application>
  <PresentationFormat>Předvádění na obrazovce (4:3)</PresentationFormat>
  <Paragraphs>440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    </vt:lpstr>
      <vt:lpstr>ANOTACE:</vt:lpstr>
      <vt:lpstr>Předpřítomný čas</vt:lpstr>
      <vt:lpstr>PRESENT  PERFECT </vt:lpstr>
      <vt:lpstr>Have/has  + past participle (= 3rd form of verbs)</vt:lpstr>
      <vt:lpstr>Exercises:  Put the words in the correct order.  </vt:lpstr>
      <vt:lpstr>Check your sentences:   </vt:lpstr>
      <vt:lpstr>Put the verbs in brackets into the correct tense.</vt:lpstr>
      <vt:lpstr>PRESENT PERFECT – complete the sentences.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227</cp:revision>
  <dcterms:created xsi:type="dcterms:W3CDTF">2011-11-23T00:30:20Z</dcterms:created>
  <dcterms:modified xsi:type="dcterms:W3CDTF">2012-03-05T07:31:56Z</dcterms:modified>
</cp:coreProperties>
</file>