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30"/>
  </p:notesMasterIdLst>
  <p:sldIdLst>
    <p:sldId id="256" r:id="rId2"/>
    <p:sldId id="262" r:id="rId3"/>
    <p:sldId id="264" r:id="rId4"/>
    <p:sldId id="263" r:id="rId5"/>
    <p:sldId id="282" r:id="rId6"/>
    <p:sldId id="284" r:id="rId7"/>
    <p:sldId id="283" r:id="rId8"/>
    <p:sldId id="285" r:id="rId9"/>
    <p:sldId id="270" r:id="rId10"/>
    <p:sldId id="269" r:id="rId11"/>
    <p:sldId id="271" r:id="rId12"/>
    <p:sldId id="274" r:id="rId13"/>
    <p:sldId id="272" r:id="rId14"/>
    <p:sldId id="275" r:id="rId15"/>
    <p:sldId id="276" r:id="rId16"/>
    <p:sldId id="266" r:id="rId17"/>
    <p:sldId id="278" r:id="rId18"/>
    <p:sldId id="279" r:id="rId19"/>
    <p:sldId id="280" r:id="rId20"/>
    <p:sldId id="265" r:id="rId21"/>
    <p:sldId id="267" r:id="rId22"/>
    <p:sldId id="286" r:id="rId23"/>
    <p:sldId id="287" r:id="rId24"/>
    <p:sldId id="260" r:id="rId25"/>
    <p:sldId id="268" r:id="rId26"/>
    <p:sldId id="273" r:id="rId27"/>
    <p:sldId id="277" r:id="rId28"/>
    <p:sldId id="281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40E8"/>
    <a:srgbClr val="C83644"/>
    <a:srgbClr val="F3A7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1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Dějiny umění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VY_32_INOVACE_Románské umění </a:t>
          </a:r>
          <a:r>
            <a:rPr lang="cs-CZ" sz="2000" b="0" smtClean="0"/>
            <a:t>v Evropě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  <dgm:t>
        <a:bodyPr/>
        <a:lstStyle/>
        <a:p>
          <a:endParaRPr lang="cs-CZ"/>
        </a:p>
      </dgm:t>
    </dgm:pt>
    <dgm:pt modelId="{2741B69B-255D-4143-BECE-5BD9035A4FC6}" type="pres">
      <dgm:prSet presAssocID="{8D78E2D7-18A7-41DD-9962-57B3FE2BEBDD}" presName="accentRepeatNode" presStyleLbl="solidFgAcc1" presStyleIdx="1" presStyleCnt="5"/>
      <dgm:spPr/>
      <dgm:t>
        <a:bodyPr/>
        <a:lstStyle/>
        <a:p>
          <a:endParaRPr lang="cs-CZ"/>
        </a:p>
      </dgm:t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  <dgm:t>
        <a:bodyPr/>
        <a:lstStyle/>
        <a:p>
          <a:endParaRPr lang="cs-CZ"/>
        </a:p>
      </dgm:t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  <dgm:t>
        <a:bodyPr/>
        <a:lstStyle/>
        <a:p>
          <a:endParaRPr lang="cs-CZ"/>
        </a:p>
      </dgm:t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6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  <dgm:t>
        <a:bodyPr/>
        <a:lstStyle/>
        <a:p>
          <a:endParaRPr lang="cs-CZ"/>
        </a:p>
      </dgm:t>
    </dgm:pt>
    <dgm:pt modelId="{D00E28E9-7A94-4DBE-BF47-6DC8F169B300}" type="pres">
      <dgm:prSet presAssocID="{60B5D622-D348-4384-9EFA-863CA4F7B7A3}" presName="accentRepeatNode" presStyleLbl="solidFgAcc1" presStyleIdx="4" presStyleCnt="5" custLinFactNeighborX="-2815" custLinFactNeighborY="-29974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Dějiny umění v Evropě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2594"/>
          <a:ext cx="5849872" cy="6594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VY_32_INOVACE_Románské umění </a:t>
          </a:r>
          <a:r>
            <a:rPr lang="cs-CZ" sz="2000" b="0" kern="1200" smtClean="0"/>
            <a:t>v Evropě</a:t>
          </a:r>
          <a:endParaRPr lang="cs-CZ" sz="2000" kern="1200" dirty="0" smtClean="0"/>
        </a:p>
      </dsp:txBody>
      <dsp:txXfrm>
        <a:off x="301774" y="2442594"/>
        <a:ext cx="5849872" cy="659426"/>
      </dsp:txXfrm>
    </dsp:sp>
    <dsp:sp modelId="{D00E28E9-7A94-4DBE-BF47-6DC8F169B300}">
      <dsp:nvSpPr>
        <dsp:cNvPr id="0" name=""/>
        <dsp:cNvSpPr/>
      </dsp:nvSpPr>
      <dsp:spPr>
        <a:xfrm>
          <a:off x="40227" y="2376266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799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9706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6842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945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2931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8560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Dum,%20Karolinsk&#233;%20um&#283;n&#237;.pptx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tm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tmp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m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mp"/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mp"/><Relationship Id="rId2" Type="http://schemas.openxmlformats.org/officeDocument/2006/relationships/image" Target="../media/image22.tmp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mp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mp"/><Relationship Id="rId2" Type="http://schemas.openxmlformats.org/officeDocument/2006/relationships/image" Target="../media/image26.tmp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m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tmp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mp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064872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700808"/>
            <a:ext cx="7380808" cy="4425355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Materiál je určen k výuce výtvarné a estetické výchovy na 2. stupni základní školy. Slouží jako osnova pro výklad. Je  doplněn fotografiemi a mapami. </a:t>
            </a:r>
            <a:endParaRPr lang="cs-CZ" dirty="0" smtClean="0"/>
          </a:p>
          <a:p>
            <a:r>
              <a:rPr lang="cs-CZ" dirty="0" smtClean="0"/>
              <a:t>S </a:t>
            </a:r>
            <a:r>
              <a:rPr lang="cs-CZ" dirty="0"/>
              <a:t>tématem se žáci setkávají také  v hodinách dějepisu</a:t>
            </a:r>
            <a:r>
              <a:rPr lang="cs-CZ" dirty="0" smtClean="0"/>
              <a:t>.</a:t>
            </a:r>
          </a:p>
          <a:p>
            <a:r>
              <a:rPr lang="cs-CZ" dirty="0" smtClean="0"/>
              <a:t> U jednotlivých snímků se popisek s  konkrétním místem stavby zobrazí po kliknutí do obrázku, na snímku 5, 7, 11 se popis zobrazí po kliknutí na spojnici.</a:t>
            </a:r>
          </a:p>
          <a:p>
            <a:r>
              <a:rPr lang="cs-CZ" dirty="0" smtClean="0"/>
              <a:t>Na snímku 8 se popisky zobrazí po opakovaném kliknutí do obrázku.</a:t>
            </a:r>
          </a:p>
          <a:p>
            <a:r>
              <a:rPr lang="cs-CZ" dirty="0" smtClean="0"/>
              <a:t>Na snímku 23 se odpověď zobrazí po stisknutí enter.</a:t>
            </a:r>
          </a:p>
          <a:p>
            <a:r>
              <a:rPr lang="cs-CZ" dirty="0" smtClean="0"/>
              <a:t>Materiál je určen k interaktivní výuce.</a:t>
            </a:r>
          </a:p>
          <a:p>
            <a:r>
              <a:rPr lang="cs-CZ" dirty="0" smtClean="0"/>
              <a:t>Časová dotace jedna vyučovací hodina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73584" y="1124744"/>
            <a:ext cx="7596833" cy="5400600"/>
          </a:xfrm>
        </p:spPr>
        <p:txBody>
          <a:bodyPr/>
          <a:lstStyle/>
          <a:p>
            <a:r>
              <a:rPr lang="cs-CZ" dirty="0" smtClean="0"/>
              <a:t>1</a:t>
            </a:r>
            <a:r>
              <a:rPr lang="cs-CZ" dirty="0" smtClean="0">
                <a:hlinkClick r:id="rId3" action="ppaction://hlinkpres?slideindex=1&amp;slidetitle="/>
              </a:rPr>
              <a:t>. Karolínské umění </a:t>
            </a:r>
            <a:r>
              <a:rPr lang="cs-CZ" dirty="0" smtClean="0"/>
              <a:t>– západoevropské umění</a:t>
            </a:r>
          </a:p>
          <a:p>
            <a:pPr marL="0" indent="0">
              <a:buNone/>
            </a:pPr>
            <a:r>
              <a:rPr lang="cs-CZ" dirty="0" smtClean="0"/>
              <a:t>    v 9. století  (Franská říše Karla Velikého)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2. </a:t>
            </a:r>
            <a:r>
              <a:rPr lang="cs-CZ" dirty="0" err="1" smtClean="0"/>
              <a:t>Ottonské</a:t>
            </a:r>
            <a:r>
              <a:rPr lang="cs-CZ" dirty="0" smtClean="0"/>
              <a:t> umění -  v 10. století  (podle císaře Otty Velikého). Těžkopádné stavby  hlavně na území  Německa                                   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Umění předrománské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9578" y="2139028"/>
            <a:ext cx="1848246" cy="172202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059832" y="3068960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Klášter v </a:t>
            </a:r>
            <a:r>
              <a:rPr lang="cs-CZ" sz="2400" dirty="0" err="1" smtClean="0">
                <a:solidFill>
                  <a:srgbClr val="0070C0"/>
                </a:solidFill>
              </a:rPr>
              <a:t>Lorsch</a:t>
            </a:r>
            <a:r>
              <a:rPr lang="cs-CZ" sz="2400" dirty="0" smtClean="0">
                <a:solidFill>
                  <a:srgbClr val="0070C0"/>
                </a:solidFill>
              </a:rPr>
              <a:t> na západě Německa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1580" y="2031231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1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4117" y="5010427"/>
            <a:ext cx="2035875" cy="151491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499992" y="5406315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Kostel sv. Michala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 v </a:t>
            </a:r>
            <a:r>
              <a:rPr lang="cs-CZ" sz="2400" dirty="0" err="1" smtClean="0">
                <a:solidFill>
                  <a:srgbClr val="0070C0"/>
                </a:solidFill>
              </a:rPr>
              <a:t>Hildesheimu</a:t>
            </a:r>
            <a:r>
              <a:rPr lang="cs-CZ" sz="2400" dirty="0" smtClean="0">
                <a:solidFill>
                  <a:srgbClr val="0070C0"/>
                </a:solidFill>
              </a:rPr>
              <a:t> v Německu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4941168"/>
            <a:ext cx="327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846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5" y="2060848"/>
            <a:ext cx="7452816" cy="4065315"/>
          </a:xfrm>
        </p:spPr>
        <p:txBody>
          <a:bodyPr>
            <a:normAutofit/>
          </a:bodyPr>
          <a:lstStyle/>
          <a:p>
            <a:r>
              <a:rPr lang="cs-CZ" dirty="0" smtClean="0"/>
              <a:t>Období 11. a 12. století</a:t>
            </a:r>
          </a:p>
          <a:p>
            <a:r>
              <a:rPr lang="cs-CZ" dirty="0" smtClean="0"/>
              <a:t>Vzniká  na území západořímské říše</a:t>
            </a:r>
          </a:p>
          <a:p>
            <a:r>
              <a:rPr lang="cs-CZ" dirty="0" smtClean="0"/>
              <a:t>Římské provinční umění sloužilo jako vzor technických postupů</a:t>
            </a:r>
          </a:p>
          <a:p>
            <a:r>
              <a:rPr lang="cs-CZ" dirty="0" smtClean="0"/>
              <a:t>Hlavní stavební materiál byl kámen</a:t>
            </a:r>
          </a:p>
          <a:p>
            <a:r>
              <a:rPr lang="cs-CZ" dirty="0" smtClean="0"/>
              <a:t>Zachovaly se hlavně chrámy – sloužily po staletí témuž účelu – křesťanské bohoslužbě, některé byly přestavěny, rozšířeny</a:t>
            </a:r>
          </a:p>
          <a:p>
            <a:r>
              <a:rPr lang="cs-CZ" dirty="0" smtClean="0"/>
              <a:t>Použití klenby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Románské umění</a:t>
            </a:r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2066" y="1276849"/>
            <a:ext cx="1606358" cy="163494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687876" y="1196752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23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686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1952" y="2881802"/>
            <a:ext cx="2636472" cy="335551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99592" y="838453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Románské kostely</a:t>
            </a:r>
            <a:endParaRPr lang="cs-CZ" sz="3600" dirty="0">
              <a:solidFill>
                <a:srgbClr val="00206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4572000" y="1232756"/>
            <a:ext cx="1512168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572000" y="626693"/>
            <a:ext cx="1512168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156176" y="404664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Centrální - rotundy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56176" y="155679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Podélné - baziliky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7544" y="1787623"/>
            <a:ext cx="48605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Rotunda má původ v kruhových antických   stavbách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Centrální kostel s kruhovým půdorysem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Typická stavba pro střední Evropu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Mívá jednu až čtyři </a:t>
            </a:r>
            <a:r>
              <a:rPr lang="cs-CZ" sz="2400" dirty="0" err="1" smtClean="0">
                <a:solidFill>
                  <a:srgbClr val="0070C0"/>
                </a:solidFill>
              </a:rPr>
              <a:t>absidy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Je zaklenutá kupolí, může být zakončena tzv. lucernou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Malá okna jsou polokruhovitě zakončená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Může mít věž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96136" y="2852936"/>
            <a:ext cx="490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24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048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5473" y="132890"/>
            <a:ext cx="4887007" cy="659222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2339752" y="1628800"/>
            <a:ext cx="3600400" cy="79208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2771800" y="3068960"/>
            <a:ext cx="2448272" cy="21602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2267744" y="4941168"/>
            <a:ext cx="5184576" cy="93610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627784" y="4149080"/>
            <a:ext cx="2664296" cy="43204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187624" y="134076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lucerna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278092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kupole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259632" y="563163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absida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5536" y="4149080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  polokruhovitě </a:t>
            </a:r>
          </a:p>
          <a:p>
            <a:r>
              <a:rPr lang="cs-CZ" sz="2400" dirty="0">
                <a:solidFill>
                  <a:srgbClr val="0070C0"/>
                </a:solidFill>
              </a:rPr>
              <a:t>  </a:t>
            </a:r>
            <a:r>
              <a:rPr lang="cs-CZ" sz="2400" dirty="0" smtClean="0">
                <a:solidFill>
                  <a:srgbClr val="0070C0"/>
                </a:solidFill>
              </a:rPr>
              <a:t>ukončené </a:t>
            </a:r>
            <a:r>
              <a:rPr lang="cs-CZ" sz="2400" dirty="0">
                <a:solidFill>
                  <a:srgbClr val="0070C0"/>
                </a:solidFill>
              </a:rPr>
              <a:t>okno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260648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Rotunda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95936" y="116632"/>
            <a:ext cx="4780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25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5779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2928" y="4176813"/>
            <a:ext cx="3758144" cy="206049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671900" y="548680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Bazilika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195011"/>
            <a:ext cx="64807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Má podélný půdorys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Prostor je sloupovím rozčleněn do lodí – b. jednolodní, vícelodní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Hlavní loď je vyšší než boční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Může mít příčnou loď, půdorys do kříže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Na východní straně je </a:t>
            </a:r>
            <a:r>
              <a:rPr lang="cs-CZ" sz="2400" dirty="0" err="1" smtClean="0">
                <a:solidFill>
                  <a:srgbClr val="0070C0"/>
                </a:solidFill>
              </a:rPr>
              <a:t>absida</a:t>
            </a:r>
            <a:r>
              <a:rPr lang="cs-CZ" sz="2400" dirty="0" smtClean="0">
                <a:solidFill>
                  <a:srgbClr val="0070C0"/>
                </a:solidFill>
              </a:rPr>
              <a:t>, často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s kaplemi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Uvnitř </a:t>
            </a:r>
            <a:r>
              <a:rPr lang="cs-CZ" sz="2400" dirty="0" err="1" smtClean="0">
                <a:solidFill>
                  <a:srgbClr val="0070C0"/>
                </a:solidFill>
              </a:rPr>
              <a:t>absidy</a:t>
            </a:r>
            <a:r>
              <a:rPr lang="cs-CZ" sz="2400" dirty="0" smtClean="0">
                <a:solidFill>
                  <a:srgbClr val="0070C0"/>
                </a:solidFill>
              </a:rPr>
              <a:t> je kněžiště a oltář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4" y="5661248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896604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268760"/>
            <a:ext cx="8904870" cy="443970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99592" y="404664"/>
            <a:ext cx="3779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Půdorys baziliky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319381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Hlavní loď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1" y="2348880"/>
            <a:ext cx="29402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Severní boční loď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47664" y="422108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Jižní boční loď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6200000">
            <a:off x="4071495" y="2981338"/>
            <a:ext cx="18122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Příčná loď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319381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Absida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486916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Kaple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204864"/>
            <a:ext cx="4972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26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5805264"/>
            <a:ext cx="36915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Jak je stavba orientována?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75140" y="5805264"/>
            <a:ext cx="3077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Od západu k východu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143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2204864"/>
            <a:ext cx="7524825" cy="3921299"/>
          </a:xfrm>
        </p:spPr>
        <p:txBody>
          <a:bodyPr/>
          <a:lstStyle/>
          <a:p>
            <a:r>
              <a:rPr lang="cs-CZ" dirty="0" smtClean="0"/>
              <a:t>Vývoj románského umění se odehrával především ve Francii</a:t>
            </a:r>
          </a:p>
          <a:p>
            <a:r>
              <a:rPr lang="cs-CZ" dirty="0" smtClean="0"/>
              <a:t>Roku 910 byl založen benediktinský klášter v Cluny</a:t>
            </a:r>
          </a:p>
          <a:p>
            <a:r>
              <a:rPr lang="cs-CZ" dirty="0" smtClean="0"/>
              <a:t>Vévoda Vilém </a:t>
            </a:r>
            <a:r>
              <a:rPr lang="cs-CZ" dirty="0" err="1" smtClean="0"/>
              <a:t>Akvitánský</a:t>
            </a:r>
            <a:r>
              <a:rPr lang="cs-CZ" dirty="0" smtClean="0"/>
              <a:t> daroval mnichům pozemky a prohlásil je nezávislé na světské moci</a:t>
            </a:r>
          </a:p>
          <a:p>
            <a:r>
              <a:rPr lang="cs-CZ" dirty="0" smtClean="0"/>
              <a:t>Připojily se další kláštery v jiných zemích, na začátku 12. století bylo v Evropě 1200 klášterů s 20 tisíci mnichy 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Clunyaté</a:t>
            </a:r>
            <a:r>
              <a:rPr lang="cs-CZ" dirty="0" smtClean="0"/>
              <a:t> získali velký vliv v celé Evropě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Románské umění</a:t>
            </a:r>
          </a:p>
        </p:txBody>
      </p:sp>
    </p:spTree>
    <p:extLst>
      <p:ext uri="{BB962C8B-B14F-4D97-AF65-F5344CB8AC3E}">
        <p14:creationId xmlns:p14="http://schemas.microsoft.com/office/powerpoint/2010/main" val="3300565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980728"/>
            <a:ext cx="2676831" cy="4425356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252728"/>
          </a:xfrm>
        </p:spPr>
        <p:txBody>
          <a:bodyPr/>
          <a:lstStyle/>
          <a:p>
            <a:r>
              <a:rPr lang="cs-CZ" dirty="0">
                <a:solidFill>
                  <a:srgbClr val="002060"/>
                </a:solidFill>
              </a:rPr>
              <a:t>Románské památky ve Francii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429000"/>
            <a:ext cx="4961471" cy="275190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707904" y="1124744"/>
            <a:ext cx="47525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Benediktini kláštera v Cluny měli velkou zásluhu na šíření románského umění do celé Evropy, pečovali o liturgii ( bohoslužbu) a kostely. Iniciovali křížové výpravy a pouti.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5589240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Bazilika v Cluny, dnešní stav a rekonstrukce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980728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8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23474" y="5703639"/>
            <a:ext cx="352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9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903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9175" y="1628800"/>
            <a:ext cx="6245651" cy="346418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095836" y="548680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Bazilika v Cluny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572000" y="1946449"/>
            <a:ext cx="709228" cy="103955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923928" y="148478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hlavní loď</a:t>
            </a:r>
            <a:endParaRPr lang="cs-CZ" sz="2400" dirty="0">
              <a:solidFill>
                <a:srgbClr val="0070C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6300192" y="1484784"/>
            <a:ext cx="1008112" cy="150122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308304" y="1133455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předlodí</a:t>
            </a:r>
            <a:endParaRPr lang="cs-CZ" sz="2400" dirty="0">
              <a:solidFill>
                <a:srgbClr val="0070C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 flipH="1" flipV="1">
            <a:off x="1449175" y="1715616"/>
            <a:ext cx="602546" cy="14253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1449175" y="1715616"/>
            <a:ext cx="1322625" cy="200141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95536" y="126876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Malá příčná loď</a:t>
            </a:r>
            <a:endParaRPr lang="cs-CZ" sz="2400" dirty="0">
              <a:solidFill>
                <a:srgbClr val="0070C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3635896" y="3717032"/>
            <a:ext cx="432048" cy="20162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851920" y="5805264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Hlavní příčná loď</a:t>
            </a:r>
            <a:endParaRPr lang="cs-CZ" sz="2400" dirty="0">
              <a:solidFill>
                <a:srgbClr val="0070C0"/>
              </a:solidFill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 flipV="1">
            <a:off x="1043608" y="3573016"/>
            <a:ext cx="706840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95536" y="3140968"/>
            <a:ext cx="10014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ochoz</a:t>
            </a:r>
            <a:endParaRPr lang="cs-CZ" sz="2400" dirty="0">
              <a:solidFill>
                <a:srgbClr val="0070C0"/>
              </a:solidFill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1750448" y="4725144"/>
            <a:ext cx="0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1750448" y="4941168"/>
            <a:ext cx="589304" cy="86409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1397028" y="5733256"/>
            <a:ext cx="1014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kaple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65288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9" grpId="0"/>
      <p:bldP spid="15" grpId="0"/>
      <p:bldP spid="22" grpId="0"/>
      <p:bldP spid="26" grpId="0"/>
      <p:bldP spid="31" grpId="0"/>
      <p:bldP spid="3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687" y="476672"/>
            <a:ext cx="6954627" cy="424785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15616" y="447055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27379" y="4871509"/>
            <a:ext cx="73330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Bazilika sv. Magdalény ve </a:t>
            </a:r>
            <a:r>
              <a:rPr lang="cs-CZ" sz="2400" dirty="0" err="1" smtClean="0">
                <a:solidFill>
                  <a:srgbClr val="0070C0"/>
                </a:solidFill>
              </a:rPr>
              <a:t>Vézelay</a:t>
            </a:r>
            <a:r>
              <a:rPr lang="cs-CZ" sz="2400" dirty="0" smtClean="0">
                <a:solidFill>
                  <a:srgbClr val="0070C0"/>
                </a:solidFill>
              </a:rPr>
              <a:t> v Burgundsku. Vybudovaná roku 1120 po vzoru kláštera v Cluny. Na průčelí je jeden z nejslavnějších tympanonů  ve Francii.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5855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60648"/>
            <a:ext cx="4161897" cy="523080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026" y="116632"/>
            <a:ext cx="4220919" cy="259718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23528" y="260648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6016" y="44624"/>
            <a:ext cx="399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342900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13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605" y="2795213"/>
            <a:ext cx="2843911" cy="394615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148064" y="2780928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12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661248"/>
            <a:ext cx="40898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Vezelay</a:t>
            </a:r>
            <a:r>
              <a:rPr lang="cs-CZ" sz="2400" dirty="0" smtClean="0">
                <a:solidFill>
                  <a:srgbClr val="0070C0"/>
                </a:solidFill>
              </a:rPr>
              <a:t> leží na svatojakubské poutní cestě do </a:t>
            </a:r>
            <a:r>
              <a:rPr lang="cs-CZ" sz="2400" dirty="0" err="1" smtClean="0">
                <a:solidFill>
                  <a:srgbClr val="0070C0"/>
                </a:solidFill>
              </a:rPr>
              <a:t>Compostely</a:t>
            </a:r>
            <a:r>
              <a:rPr lang="cs-CZ" sz="2400" dirty="0" smtClean="0">
                <a:solidFill>
                  <a:srgbClr val="0070C0"/>
                </a:solidFill>
              </a:rPr>
              <a:t>.     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92081" y="692696"/>
            <a:ext cx="316835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Tympanon- plocha portálu nade dveřmi, zdobená reliéfem  sedící postavy Krista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36096" y="6135687"/>
            <a:ext cx="2200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Interiér baziliky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5922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4" y="2099989"/>
            <a:ext cx="7452817" cy="435334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Rostoucí blahobyt kláštera v Cluny podrýval mnišský asketismus – mniši zbohatli a zpychli</a:t>
            </a:r>
          </a:p>
          <a:p>
            <a:r>
              <a:rPr lang="cs-CZ" dirty="0" smtClean="0"/>
              <a:t>Cisterciácký klášter </a:t>
            </a:r>
            <a:r>
              <a:rPr lang="cs-CZ" dirty="0" err="1" smtClean="0"/>
              <a:t>Citeaux</a:t>
            </a:r>
            <a:r>
              <a:rPr lang="cs-CZ" dirty="0" smtClean="0"/>
              <a:t> v Burgundsku znamenal protest proti bohatství a okázalosti Benediktinů</a:t>
            </a:r>
          </a:p>
          <a:p>
            <a:r>
              <a:rPr lang="cs-CZ" dirty="0" smtClean="0"/>
              <a:t>Cisterciáci žili skromně – pouze ze své práce</a:t>
            </a:r>
          </a:p>
          <a:p>
            <a:r>
              <a:rPr lang="cs-CZ" dirty="0" smtClean="0"/>
              <a:t>Jejich stavby byly strohé, jednoduché, bez sochařské a malířské výzdoby</a:t>
            </a:r>
          </a:p>
          <a:p>
            <a:r>
              <a:rPr lang="cs-CZ" dirty="0" smtClean="0"/>
              <a:t>Nové kláštery v jednotném stylu zakládali po celé Evropě</a:t>
            </a:r>
          </a:p>
          <a:p>
            <a:r>
              <a:rPr lang="cs-CZ" dirty="0" smtClean="0"/>
              <a:t>V 11. století začali používat lomený oblouk a křížovou klenbu (typické prvky následujícího slohu – gotiky)</a:t>
            </a:r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Klášter v </a:t>
            </a:r>
            <a:r>
              <a:rPr lang="cs-CZ" dirty="0" err="1" smtClean="0"/>
              <a:t>Citeaux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462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223816"/>
            <a:ext cx="4525802" cy="26515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075774" y="323945"/>
            <a:ext cx="5592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Cisterciácké kláštery ve Francii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229851"/>
            <a:ext cx="31803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Klášter v </a:t>
            </a:r>
            <a:r>
              <a:rPr lang="cs-CZ" sz="2400" dirty="0" err="1" smtClean="0">
                <a:solidFill>
                  <a:schemeClr val="bg1"/>
                </a:solidFill>
              </a:rPr>
              <a:t>Citeaux</a:t>
            </a:r>
            <a:r>
              <a:rPr lang="cs-CZ" sz="2400" dirty="0" smtClean="0">
                <a:solidFill>
                  <a:schemeClr val="bg1"/>
                </a:solidFill>
              </a:rPr>
              <a:t>, založený roku 1098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973695"/>
            <a:ext cx="3448433" cy="2527545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2059" y="1223816"/>
            <a:ext cx="3908975" cy="263148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42422" y="3327375"/>
            <a:ext cx="4555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14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67582" y="4149080"/>
            <a:ext cx="2872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Clairvaux</a:t>
            </a:r>
            <a:r>
              <a:rPr lang="cs-CZ" sz="2400" dirty="0" smtClean="0">
                <a:solidFill>
                  <a:schemeClr val="bg1"/>
                </a:solidFill>
              </a:rPr>
              <a:t> z roku 1115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933056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15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77322" y="3933056"/>
            <a:ext cx="442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15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4" name="Obrázek 13" descr="Výřez obrazovky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4005064"/>
            <a:ext cx="4033832" cy="2592288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4860032" y="1196752"/>
            <a:ext cx="461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16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72059" y="4005064"/>
            <a:ext cx="437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17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03052" y="3255367"/>
            <a:ext cx="28533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Fontenay</a:t>
            </a:r>
            <a:r>
              <a:rPr lang="cs-CZ" sz="2400" dirty="0" smtClean="0">
                <a:solidFill>
                  <a:schemeClr val="bg1"/>
                </a:solidFill>
              </a:rPr>
              <a:t> z roku 1118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84168" y="422108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Interiér </a:t>
            </a:r>
            <a:r>
              <a:rPr lang="cs-CZ" sz="2400" dirty="0" err="1" smtClean="0">
                <a:solidFill>
                  <a:schemeClr val="bg1"/>
                </a:solidFill>
              </a:rPr>
              <a:t>Fontenay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2947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7" grpId="0"/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375" y="1268760"/>
            <a:ext cx="3501585" cy="428040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95636" y="404664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Románské památky ve Francii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5661248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Kostel Saint – </a:t>
            </a:r>
            <a:r>
              <a:rPr lang="cs-CZ" sz="2400" dirty="0" err="1" smtClean="0">
                <a:solidFill>
                  <a:srgbClr val="0070C0"/>
                </a:solidFill>
              </a:rPr>
              <a:t>Philibert</a:t>
            </a:r>
            <a:r>
              <a:rPr lang="cs-CZ" sz="2400" dirty="0" smtClean="0">
                <a:solidFill>
                  <a:srgbClr val="0070C0"/>
                </a:solidFill>
              </a:rPr>
              <a:t> v </a:t>
            </a:r>
            <a:r>
              <a:rPr lang="cs-CZ" sz="2400" dirty="0" err="1" smtClean="0">
                <a:solidFill>
                  <a:srgbClr val="0070C0"/>
                </a:solidFill>
              </a:rPr>
              <a:t>Tournusu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1696" y="1124744"/>
            <a:ext cx="3870744" cy="467855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572000" y="5949280"/>
            <a:ext cx="4355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Interiér kostela La </a:t>
            </a:r>
            <a:r>
              <a:rPr lang="cs-CZ" sz="2400" dirty="0" err="1" smtClean="0">
                <a:solidFill>
                  <a:srgbClr val="0070C0"/>
                </a:solidFill>
              </a:rPr>
              <a:t>Trinité</a:t>
            </a:r>
            <a:r>
              <a:rPr lang="cs-CZ" sz="2400" dirty="0" smtClean="0">
                <a:solidFill>
                  <a:srgbClr val="0070C0"/>
                </a:solidFill>
              </a:rPr>
              <a:t> v </a:t>
            </a:r>
            <a:r>
              <a:rPr lang="cs-CZ" sz="2400" dirty="0" err="1" smtClean="0">
                <a:solidFill>
                  <a:srgbClr val="0070C0"/>
                </a:solidFill>
              </a:rPr>
              <a:t>Caen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1239143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5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1196752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6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46148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3789040"/>
            <a:ext cx="4176464" cy="2675267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052736"/>
            <a:ext cx="4481161" cy="261046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10008" y="5036983"/>
            <a:ext cx="37619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Zlatnický portál katedrály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v Santiagu de </a:t>
            </a:r>
            <a:r>
              <a:rPr lang="cs-CZ" sz="2400" dirty="0" err="1" smtClean="0">
                <a:solidFill>
                  <a:schemeClr val="bg1"/>
                </a:solidFill>
              </a:rPr>
              <a:t>Compostela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z roku 1103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42832" y="260647"/>
            <a:ext cx="6858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Románské památky ve Španělsku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48705" y="1628800"/>
            <a:ext cx="401578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Úcta ke křesťanským mučedníkům byla podnětem k poutím, které od 11. století nabyly kolektivního charakteru, jedním  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z poutních míst je Santiago de </a:t>
            </a:r>
            <a:r>
              <a:rPr lang="cs-CZ" sz="2400" dirty="0" err="1" smtClean="0">
                <a:solidFill>
                  <a:srgbClr val="0070C0"/>
                </a:solidFill>
              </a:rPr>
              <a:t>Compostela</a:t>
            </a:r>
            <a:r>
              <a:rPr lang="cs-CZ" sz="2400" dirty="0" smtClean="0">
                <a:solidFill>
                  <a:srgbClr val="0070C0"/>
                </a:solidFill>
              </a:rPr>
              <a:t>. Stavba zdejší katedrály byla zahájena roku 1075. Pouti sehrály velkou úlohu v šíření románského umění.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105273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20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3861048"/>
            <a:ext cx="461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18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4229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241601" y="404664"/>
            <a:ext cx="66607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002060"/>
                </a:solidFill>
              </a:rPr>
              <a:t>Románské památky ve Španělsku</a:t>
            </a: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68760"/>
            <a:ext cx="5024391" cy="472366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3568" y="1268760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19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1959223"/>
            <a:ext cx="50984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Katedrála v Santiago de </a:t>
            </a:r>
            <a:r>
              <a:rPr lang="cs-CZ" sz="2400" dirty="0" err="1" smtClean="0">
                <a:solidFill>
                  <a:schemeClr val="bg1"/>
                </a:solidFill>
              </a:rPr>
              <a:t>Compostela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8144" y="2636912"/>
            <a:ext cx="28803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Santiago – španělsky sv. Jakub, jeho ostatky jsou 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v katedrále uloženy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69795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476672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</a:t>
            </a:r>
            <a:r>
              <a:rPr lang="cs-CZ" sz="3600" dirty="0" smtClean="0">
                <a:solidFill>
                  <a:srgbClr val="002060"/>
                </a:solidFill>
              </a:rPr>
              <a:t>Románské památky v Itálii             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179" y="1178210"/>
            <a:ext cx="7577643" cy="473716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27584" y="1268760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21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4991" y="1556792"/>
            <a:ext cx="640736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Dóm v Pise (vysvěcen roku 1118)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Šikmá věž  (založena roku 1174), v průběhu stavby bylo zjištěno naklonění věže, způsobené sedáním půdy, práce byly na 70 let přerušeny v té době byla věž vychýlena o 20 cm, dnes je stavba vychýlena od vertikály o 4 metry.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0144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51052"/>
            <a:ext cx="2880320" cy="3978148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494" y="116632"/>
            <a:ext cx="8229600" cy="1252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Románské památky v Anglii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268760"/>
            <a:ext cx="2941541" cy="391638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419872" y="1822172"/>
            <a:ext cx="23762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V Anglii se románský styl nazývá </a:t>
            </a:r>
            <a:r>
              <a:rPr lang="cs-CZ" sz="2400" dirty="0" err="1" smtClean="0">
                <a:solidFill>
                  <a:srgbClr val="0070C0"/>
                </a:solidFill>
              </a:rPr>
              <a:t>anglo</a:t>
            </a:r>
            <a:r>
              <a:rPr lang="cs-CZ" sz="2400" dirty="0" smtClean="0">
                <a:solidFill>
                  <a:srgbClr val="0070C0"/>
                </a:solidFill>
              </a:rPr>
              <a:t> – normandský, byl ovlivněn francouzskou architekturou 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v Normandii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5373216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Katedrála v </a:t>
            </a:r>
            <a:r>
              <a:rPr lang="cs-CZ" sz="2400" dirty="0" err="1" smtClean="0">
                <a:solidFill>
                  <a:srgbClr val="0070C0"/>
                </a:solidFill>
              </a:rPr>
              <a:t>Durhamu</a:t>
            </a:r>
            <a:r>
              <a:rPr lang="cs-CZ" sz="2400" dirty="0" smtClean="0">
                <a:solidFill>
                  <a:srgbClr val="0070C0"/>
                </a:solidFill>
              </a:rPr>
              <a:t> z let 1093 - 1128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68144" y="5373216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Katedrála v </a:t>
            </a:r>
            <a:r>
              <a:rPr lang="cs-CZ" sz="2400" dirty="0" err="1" smtClean="0">
                <a:solidFill>
                  <a:srgbClr val="0070C0"/>
                </a:solidFill>
              </a:rPr>
              <a:t>Norwichi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196752"/>
            <a:ext cx="3337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3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08004" y="1196752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4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2096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21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2060"/>
                </a:solidFill>
              </a:rPr>
              <a:t>Románské památky </a:t>
            </a:r>
            <a:r>
              <a:rPr lang="cs-CZ" dirty="0" smtClean="0">
                <a:solidFill>
                  <a:srgbClr val="002060"/>
                </a:solidFill>
              </a:rPr>
              <a:t>v Německu</a:t>
            </a: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endParaRPr lang="cs-CZ" dirty="0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1026" y="3405184"/>
            <a:ext cx="161948" cy="47632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357" y="1052736"/>
            <a:ext cx="7529287" cy="458333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835696" y="5805264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Wormský dóm v Porýní, vysvěcen  1181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1052736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7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774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Sochařství a malířství  bylo podřízeno architektuře, tvořily jeden celek</a:t>
            </a:r>
          </a:p>
          <a:p>
            <a:r>
              <a:rPr lang="cs-CZ" dirty="0" smtClean="0"/>
              <a:t>Nástěnné malby seznamovaly lidi, kteří neuměli číst,</a:t>
            </a:r>
          </a:p>
          <a:p>
            <a:pPr marL="0" indent="0">
              <a:buNone/>
            </a:pPr>
            <a:r>
              <a:rPr lang="cs-CZ" dirty="0" smtClean="0"/>
              <a:t>    s biblickými příběhy</a:t>
            </a:r>
          </a:p>
          <a:p>
            <a:r>
              <a:rPr lang="cs-CZ" dirty="0" smtClean="0"/>
              <a:t> Vzdělaným a bohatým sloužili ručně psané a     iluminované  knihy</a:t>
            </a:r>
          </a:p>
          <a:p>
            <a:r>
              <a:rPr lang="cs-CZ" dirty="0" smtClean="0"/>
              <a:t>Rozvíjelo se zlatnictví, kovolitectví, textilní umění</a:t>
            </a:r>
          </a:p>
          <a:p>
            <a:r>
              <a:rPr lang="cs-CZ" dirty="0" smtClean="0"/>
              <a:t>Okna chrámů byla vyplněna vitrážemi 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339752" y="908720"/>
            <a:ext cx="6347048" cy="1252728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Sochařství a malířství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01700"/>
            <a:ext cx="1872208" cy="227015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3568" y="188640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27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408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které oblasti se rozvíjelo románské umění ?</a:t>
            </a:r>
          </a:p>
          <a:p>
            <a:endParaRPr lang="cs-CZ" dirty="0"/>
          </a:p>
          <a:p>
            <a:r>
              <a:rPr lang="cs-CZ" dirty="0" smtClean="0"/>
              <a:t>Která země sehrála nejdůležitější roli ?</a:t>
            </a:r>
          </a:p>
          <a:p>
            <a:r>
              <a:rPr lang="cs-CZ" dirty="0" smtClean="0"/>
              <a:t>Které dva řády se zasloužily o rozšíření románského umění v Evropě?</a:t>
            </a:r>
          </a:p>
          <a:p>
            <a:r>
              <a:rPr lang="cs-CZ" dirty="0" smtClean="0"/>
              <a:t>Jmenuj dva typy sakrálních staveb?</a:t>
            </a:r>
          </a:p>
          <a:p>
            <a:r>
              <a:rPr lang="cs-CZ" dirty="0" smtClean="0"/>
              <a:t>Z jakého materiálu se stavělo?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3068960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Západní, jižní a střední Evropa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84168" y="3530625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Francie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7864" y="4365104"/>
            <a:ext cx="4520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Benediktinský a Cisterciácký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6136" y="4826769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Rotunda a bazilika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6056" y="522920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 kamene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215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628800"/>
            <a:ext cx="7448583" cy="4536504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 smtClean="0"/>
              <a:t>Použitá literatura: </a:t>
            </a:r>
            <a:r>
              <a:rPr lang="cs-CZ" dirty="0"/>
              <a:t>PIJOAN, José. </a:t>
            </a:r>
            <a:r>
              <a:rPr lang="cs-CZ" i="1" dirty="0"/>
              <a:t>Dějiny umění</a:t>
            </a:r>
            <a:r>
              <a:rPr lang="cs-CZ" dirty="0"/>
              <a:t>. Praha: Odeon, </a:t>
            </a:r>
            <a:r>
              <a:rPr lang="cs-CZ" dirty="0" smtClean="0"/>
              <a:t>1982</a:t>
            </a:r>
          </a:p>
          <a:p>
            <a:r>
              <a:rPr lang="cs-CZ" dirty="0"/>
              <a:t>CHADRABA, Rudolf a kol. </a:t>
            </a:r>
            <a:r>
              <a:rPr lang="cs-CZ" i="1" dirty="0"/>
              <a:t>Dějiny českého výtvarného umění</a:t>
            </a:r>
            <a:r>
              <a:rPr lang="cs-CZ" dirty="0"/>
              <a:t>. Praha: Academia, </a:t>
            </a:r>
            <a:r>
              <a:rPr lang="cs-CZ" dirty="0" smtClean="0"/>
              <a:t>1984</a:t>
            </a:r>
            <a:endParaRPr lang="cs-CZ" dirty="0"/>
          </a:p>
          <a:p>
            <a:r>
              <a:rPr lang="cs-CZ" dirty="0"/>
              <a:t>HEROUT, Jaroslav a kol. </a:t>
            </a:r>
            <a:r>
              <a:rPr lang="cs-CZ" i="1" dirty="0"/>
              <a:t>Staletí kolem nás</a:t>
            </a:r>
            <a:r>
              <a:rPr lang="cs-CZ" dirty="0"/>
              <a:t>. Praha: Panorama, </a:t>
            </a:r>
            <a:r>
              <a:rPr lang="cs-CZ" dirty="0" smtClean="0"/>
              <a:t>1981</a:t>
            </a:r>
          </a:p>
          <a:p>
            <a:r>
              <a:rPr lang="cs-CZ" i="1" u="sng" dirty="0" smtClean="0"/>
              <a:t>Internetové odkazy:</a:t>
            </a:r>
          </a:p>
          <a:p>
            <a:r>
              <a:rPr lang="cs-CZ" dirty="0" smtClean="0"/>
              <a:t>KUEBI</a:t>
            </a:r>
            <a:r>
              <a:rPr lang="cs-CZ" dirty="0"/>
              <a:t>. </a:t>
            </a:r>
            <a:r>
              <a:rPr lang="cs-CZ" i="1" dirty="0"/>
              <a:t>wikipedia.com</a:t>
            </a:r>
            <a:r>
              <a:rPr lang="cs-CZ" dirty="0"/>
              <a:t> [online]. [cit. 1.1.2014]. Dostupný na WWW: http://upload.wikimedia.org/wikipedia/commons/5/58/Kloster_Lorsch_05.jpg </a:t>
            </a:r>
            <a:r>
              <a:rPr lang="cs-CZ" dirty="0" smtClean="0"/>
              <a:t>(foto 1)</a:t>
            </a:r>
            <a:endParaRPr lang="cs-CZ" i="1" u="sng" dirty="0" smtClean="0"/>
          </a:p>
          <a:p>
            <a:r>
              <a:rPr lang="pt-BR" dirty="0" smtClean="0"/>
              <a:t>LONGBOW4U. </a:t>
            </a:r>
            <a:r>
              <a:rPr lang="pt-BR" i="1" dirty="0" smtClean="0"/>
              <a:t>wikipedia.com</a:t>
            </a:r>
            <a:r>
              <a:rPr lang="pt-BR" dirty="0" smtClean="0"/>
              <a:t> [online]. [cit. 1.1.2014]. Dostupný na WWW: http://upload.wikimedia.org/wikipedia/commons/c/c9/Hildesheim-St_Michaels_Church.Crypt.of.Bernward.JPG </a:t>
            </a:r>
            <a:r>
              <a:rPr lang="cs-CZ" dirty="0" smtClean="0"/>
              <a:t>(foto 2)</a:t>
            </a:r>
          </a:p>
          <a:p>
            <a:r>
              <a:rPr lang="cs-CZ" dirty="0"/>
              <a:t>WIDDISON, Robin. </a:t>
            </a:r>
            <a:r>
              <a:rPr lang="cs-CZ" i="1" dirty="0"/>
              <a:t>wikimedia.org</a:t>
            </a:r>
            <a:r>
              <a:rPr lang="cs-CZ" dirty="0"/>
              <a:t> [online]. [cit. 1.1.2014]. Dostupný na WWW: http://upload.wikimedia.org/wikipedia/commons/8/87/Southx.jpg </a:t>
            </a:r>
            <a:r>
              <a:rPr lang="cs-CZ" dirty="0" smtClean="0"/>
              <a:t>(foto 3)</a:t>
            </a:r>
          </a:p>
          <a:p>
            <a:r>
              <a:rPr lang="cs-CZ" dirty="0"/>
              <a:t>EVANS, </a:t>
            </a:r>
            <a:r>
              <a:rPr lang="cs-CZ" dirty="0" err="1"/>
              <a:t>Keith</a:t>
            </a:r>
            <a:r>
              <a:rPr lang="cs-CZ" dirty="0"/>
              <a:t>. </a:t>
            </a:r>
            <a:r>
              <a:rPr lang="cs-CZ" i="1" dirty="0"/>
              <a:t>wikimedia.org</a:t>
            </a:r>
            <a:r>
              <a:rPr lang="cs-CZ" dirty="0"/>
              <a:t> [online]. [cit. 1.1.2014]. Dostupný na WWW: http://upload.wikimedia.org/wikipedia/commons/9/9c/Norwich_Cathedral_-_geograph.org.uk_-_</a:t>
            </a:r>
            <a:r>
              <a:rPr lang="cs-CZ" dirty="0" smtClean="0"/>
              <a:t>689350 (foto 4)</a:t>
            </a:r>
          </a:p>
          <a:p>
            <a:r>
              <a:rPr lang="cs-CZ" dirty="0"/>
              <a:t>TANGOPASO. </a:t>
            </a:r>
            <a:r>
              <a:rPr lang="cs-CZ" i="1" dirty="0"/>
              <a:t>wikimedia.org</a:t>
            </a:r>
            <a:r>
              <a:rPr lang="cs-CZ" dirty="0"/>
              <a:t> [online]. [cit. 1.1.2014]. Dostupný na WWW: http://</a:t>
            </a:r>
            <a:r>
              <a:rPr lang="cs-CZ" dirty="0" smtClean="0"/>
              <a:t>upload.wikimedia.org/wikipedia/commons/9/95/Apse_of_Saint-Philibert_Abbey.jpg  (foto 5)</a:t>
            </a:r>
          </a:p>
          <a:p>
            <a:r>
              <a:rPr lang="cs-CZ" dirty="0"/>
              <a:t>HUOT, Jean-Louis. </a:t>
            </a:r>
            <a:r>
              <a:rPr lang="cs-CZ" i="1" dirty="0"/>
              <a:t>wikimedia.org</a:t>
            </a:r>
            <a:r>
              <a:rPr lang="cs-CZ" dirty="0"/>
              <a:t> [online]. [cit. 1.1.2014]. Dostupný na WWW: http://upload.wikimedia.org/wikipedia/commons/b/b4/Abbaye_aux_dames_caen_%282%29.jpg </a:t>
            </a:r>
            <a:r>
              <a:rPr lang="cs-CZ" dirty="0" smtClean="0"/>
              <a:t>(foto 6)</a:t>
            </a:r>
            <a:endParaRPr lang="cs-CZ" i="1" u="sng" dirty="0" smtClean="0"/>
          </a:p>
          <a:p>
            <a:r>
              <a:rPr lang="cs-CZ" i="1" u="sng" dirty="0" smtClean="0"/>
              <a:t>Jiné zdroje:</a:t>
            </a:r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5" y="2132856"/>
            <a:ext cx="7452816" cy="3993307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/>
              <a:t>Internetové odkazy</a:t>
            </a:r>
            <a:r>
              <a:rPr lang="cs-CZ" i="1" u="sng" dirty="0" smtClean="0"/>
              <a:t>: </a:t>
            </a:r>
          </a:p>
          <a:p>
            <a:r>
              <a:rPr lang="cs-CZ" dirty="0"/>
              <a:t>ATO 01. </a:t>
            </a:r>
            <a:r>
              <a:rPr lang="cs-CZ" i="1" dirty="0"/>
              <a:t>wikimedia.org</a:t>
            </a:r>
            <a:r>
              <a:rPr lang="cs-CZ" dirty="0"/>
              <a:t> [online]. [cit. 1.1.2014]. Dostupný na WWW: http://upload.wikimedia.org/wikipedia/commons/8/82/St._Peter%27s_Cathedral_Worms_south_side.JPG </a:t>
            </a:r>
            <a:r>
              <a:rPr lang="cs-CZ" dirty="0" smtClean="0"/>
              <a:t>(foto 7)</a:t>
            </a:r>
          </a:p>
          <a:p>
            <a:r>
              <a:rPr lang="cs-CZ" dirty="0"/>
              <a:t>SOKOL, Jan. </a:t>
            </a:r>
            <a:r>
              <a:rPr lang="cs-CZ" i="1" dirty="0"/>
              <a:t>wikimedia.org</a:t>
            </a:r>
            <a:r>
              <a:rPr lang="cs-CZ" dirty="0"/>
              <a:t> [online]. [cit. 2.1.2014]. Dostupný na WWW: http://upload.wikimedia.org/</a:t>
            </a:r>
            <a:r>
              <a:rPr lang="cs-CZ" dirty="0" err="1"/>
              <a:t>wikipedia</a:t>
            </a:r>
            <a:r>
              <a:rPr lang="cs-CZ" dirty="0"/>
              <a:t>/</a:t>
            </a:r>
            <a:r>
              <a:rPr lang="cs-CZ" dirty="0" err="1"/>
              <a:t>commons</a:t>
            </a:r>
            <a:r>
              <a:rPr lang="cs-CZ" dirty="0"/>
              <a:t>/4/4c/Cluny_basilique_excavations_DSCN1900</a:t>
            </a:r>
            <a:r>
              <a:rPr lang="cs-CZ" dirty="0" smtClean="0"/>
              <a:t>.  (foto 8)</a:t>
            </a:r>
          </a:p>
          <a:p>
            <a:r>
              <a:rPr lang="cs-CZ" dirty="0"/>
              <a:t>DEHIO, George; VON BEZOLD, Gustav. </a:t>
            </a:r>
            <a:r>
              <a:rPr lang="cs-CZ" i="1" dirty="0"/>
              <a:t>wikimedia.org</a:t>
            </a:r>
            <a:r>
              <a:rPr lang="cs-CZ" dirty="0"/>
              <a:t> [online]. [cit. 2.1.2014]. Dostupný na WWW: http://</a:t>
            </a:r>
            <a:r>
              <a:rPr lang="cs-CZ" dirty="0" smtClean="0"/>
              <a:t>upload.wikimedia.org/wikipedia/commons/8/8f/Dehio_212_Cluny.jpg  (foto 9)</a:t>
            </a:r>
          </a:p>
          <a:p>
            <a:r>
              <a:rPr lang="cs-CZ" dirty="0"/>
              <a:t>GRANDMONT, Jean - Pol. </a:t>
            </a:r>
            <a:r>
              <a:rPr lang="cs-CZ" i="1" dirty="0"/>
              <a:t>wikimedia.org</a:t>
            </a:r>
            <a:r>
              <a:rPr lang="cs-CZ" dirty="0"/>
              <a:t> [online]. [cit. 2.1.2014]. Dostupný na WWW: http://upload.wikimedia.org/wikipedia/commons/8/87/00_Basilique_Ste-Marie-Madeleine_de_V%C3%A9zelay_-_JPG1.jpg </a:t>
            </a:r>
            <a:r>
              <a:rPr lang="cs-CZ" dirty="0" smtClean="0"/>
              <a:t>(foto 10)</a:t>
            </a:r>
          </a:p>
          <a:p>
            <a:r>
              <a:rPr lang="cs-CZ" dirty="0"/>
              <a:t>KRISTOBALITE. </a:t>
            </a:r>
            <a:r>
              <a:rPr lang="cs-CZ" i="1" dirty="0"/>
              <a:t>flickr.com</a:t>
            </a:r>
            <a:r>
              <a:rPr lang="cs-CZ" dirty="0"/>
              <a:t> [online]. [cit. 2.1.2014]. Dostupný na WWW: http://www.flickr.com/photos/art_roman_p/3954787313/in/photolist-72tjua-72tjKt-72tkCT-72tmtH-72tmRV-72tn2B-72tnnx-72to4B-72tofP-72touH-72tp3M-72tpgM-72tqJM-72tret-72trtn-72trZP-72tsdg-72tsHi-72tsW6-72ttc6-72tu8F-72tuEc-72tv9H-72tvmv-72twvH-72txJk-72tyP8-72xgef-72xgqu-72xgzf-72xgUq-72xh4E-72xhe9-72xhG7-72xhUb-72xiiQ-72xiRj-72xjAq-72xjQ3-72xk3W-72xkrm-72xkBA-72xkMu-72xkWy-72xmfu-72xmN3-72xncS-72xntA-72xonN-72xp8Y-72xpoU/lightbox/ </a:t>
            </a:r>
            <a:r>
              <a:rPr lang="cs-CZ" dirty="0" smtClean="0"/>
              <a:t> (foto 11)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699166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1628800"/>
            <a:ext cx="7596833" cy="4752528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/>
              <a:t>Internetové odkazy: </a:t>
            </a:r>
          </a:p>
          <a:p>
            <a:r>
              <a:rPr lang="cs-CZ" dirty="0" smtClean="0"/>
              <a:t>SANTOS</a:t>
            </a:r>
            <a:r>
              <a:rPr lang="cs-CZ" dirty="0"/>
              <a:t>, Samuel. </a:t>
            </a:r>
            <a:r>
              <a:rPr lang="cs-CZ" i="1" dirty="0"/>
              <a:t>flickr.com</a:t>
            </a:r>
            <a:r>
              <a:rPr lang="cs-CZ" dirty="0"/>
              <a:t> [online]. [cit. 2.1.2014]. Dostupný na WWW: http://www.flickr.com/photos/samuel_santos/8393755892/in/photolist-dMJccb-dMCBRH-dMCCe4-dMCC9k-dMCCgp-dMJbZd-dMJbRS-dMJch7-dMCD4x-dMJc2L-dMJctC-dMCCXn-dMJbEL-dMJc8N-b2eVhi-b2ej2R-8E6Gkk-ftpTvX-8uumq5-b2eVrF-b2eVyD-b28wnn-b28wFk-dMCCqP-dMCCKH-dMJcoE-b2eitK-egixBs-egiz73-bqkqU5-8E9xCG-eoFWtK-cT2mBC-cT2hjE-cT2pCh-cT2oVE-cT2mfU-cT2jFJ-cT2nVs-cT2nf5-cT2hrE-cT2obW-cT2iJs-cT2iYf-cT2krd-cT2hYy-8E6p1F-8B4WPY-eqTMTm-eqTQMW-bqk1fE/lightbox/ </a:t>
            </a:r>
            <a:r>
              <a:rPr lang="cs-CZ" dirty="0" smtClean="0"/>
              <a:t>(foto 12)</a:t>
            </a:r>
          </a:p>
          <a:p>
            <a:r>
              <a:rPr lang="cs-CZ" dirty="0"/>
              <a:t>CORRET, </a:t>
            </a:r>
            <a:r>
              <a:rPr lang="cs-CZ" dirty="0" err="1"/>
              <a:t>Gérard</a:t>
            </a:r>
            <a:r>
              <a:rPr lang="cs-CZ" dirty="0"/>
              <a:t>. </a:t>
            </a:r>
            <a:r>
              <a:rPr lang="cs-CZ" i="1" dirty="0"/>
              <a:t>flickr.com</a:t>
            </a:r>
            <a:r>
              <a:rPr lang="cs-CZ" dirty="0"/>
              <a:t> [online]. [cit. 2.1.2014]. Dostupný na WWW: http://www.flickr.com/photos/57498531@N03/6577479429/in/photolist-b2eitK-egixBs-egiz73-bqkqU5-8E9xCG-eoFWtK-cT2mBC-cT2hjE-cT2pCh-cT2oVE-cT2mfU-cT2jFJ-cT2nVs-cT2nf5-cT2hrE-cT2obW-cT2iJs-cT2iYf-cT2krd-cT2hYy-8E6p1F-8B4WPY-eqTMTm-eqTQMW-bqk1fE-b2ejQg-b28voc-b2ejBT-b28vHT-b2ei6x/lightbox/ </a:t>
            </a:r>
            <a:r>
              <a:rPr lang="cs-CZ" dirty="0" smtClean="0"/>
              <a:t>(foto 13)</a:t>
            </a:r>
          </a:p>
          <a:p>
            <a:r>
              <a:rPr lang="cs-CZ" dirty="0"/>
              <a:t>G CHP. </a:t>
            </a:r>
            <a:r>
              <a:rPr lang="cs-CZ" i="1" dirty="0"/>
              <a:t>wikimedia.org</a:t>
            </a:r>
            <a:r>
              <a:rPr lang="cs-CZ" dirty="0"/>
              <a:t> [online]. [cit. 2.1.2014]. Dostupný na WWW: http://upload.wikimedia.org/wikipedia/commons/0/04/Abbaye_de_C%C3%AEteaux_La_Biblioth%C3%A8que.JPG </a:t>
            </a:r>
            <a:r>
              <a:rPr lang="cs-CZ" dirty="0" smtClean="0"/>
              <a:t>(foto 14)</a:t>
            </a:r>
          </a:p>
          <a:p>
            <a:r>
              <a:rPr lang="cs-CZ" dirty="0"/>
              <a:t>CHAMPAGNE, </a:t>
            </a:r>
            <a:r>
              <a:rPr lang="cs-CZ" dirty="0" err="1"/>
              <a:t>Aube</a:t>
            </a:r>
            <a:r>
              <a:rPr lang="cs-CZ" dirty="0"/>
              <a:t>. </a:t>
            </a:r>
            <a:r>
              <a:rPr lang="cs-CZ" i="1" dirty="0"/>
              <a:t>flickr.org</a:t>
            </a:r>
            <a:r>
              <a:rPr lang="cs-CZ" dirty="0"/>
              <a:t> [online]. [cit. 2.1.2014]. Dostupný na WWW: http://www.flickr.com/photos/aube-champagne/5323298955/in/photolist-97pijt-97pion-97spiS-bZCbBY-96xn7K-96Ap7y-96Apqj-96AoUd-cVcUj9-bZtMt5-bqqNKd-dzpBKP-dzpE56-dzvamw-dzpCX8-dzv8S5-dzv8kA-dzvbK9-dzvbhU-dzpzeD-dzpBYn-dzv4hA-dzpx1H-dzv9Ld-dzpDnp-dzv4Sj-dzv8xU-dzv5RQ-dzpxtX-dzv65q-dzpxeT-dzpBwv-dzvawU-dzv6q1-dzpD98-dzpxFt-dzpAwX-dzvaJQ-dzv6VS-d3T9oh-d4UTKw-dzpDRK-8FEjgR-iQPDnn-iQRvhQ-91VPVp-aoXnpG-bE3zXh-ddCU1c-91YPBm-91YT2m/lightbox/ </a:t>
            </a:r>
            <a:r>
              <a:rPr lang="cs-CZ" dirty="0" smtClean="0"/>
              <a:t>(foto 15)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2505017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772816"/>
            <a:ext cx="7524824" cy="4569371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 smtClean="0"/>
              <a:t>Internetové </a:t>
            </a:r>
            <a:r>
              <a:rPr lang="cs-CZ" i="1" u="sng" dirty="0"/>
              <a:t>odkazy: </a:t>
            </a:r>
          </a:p>
          <a:p>
            <a:r>
              <a:rPr lang="pt-BR" dirty="0" smtClean="0"/>
              <a:t>AMANDA</a:t>
            </a:r>
            <a:r>
              <a:rPr lang="pt-BR" dirty="0"/>
              <a:t>, Harmonia. </a:t>
            </a:r>
            <a:r>
              <a:rPr lang="pt-BR" i="1" dirty="0"/>
              <a:t>wikimedia.org</a:t>
            </a:r>
            <a:r>
              <a:rPr lang="pt-BR" dirty="0"/>
              <a:t> [online]. [cit. 2.1.2014]. Dostupný na WWW: http://upload.wikimedia.org/wikipedia/commons/e/ef/Abbaye_fontenay033.jpg </a:t>
            </a:r>
            <a:r>
              <a:rPr lang="cs-CZ" dirty="0" smtClean="0"/>
              <a:t>(foto 16)</a:t>
            </a:r>
          </a:p>
          <a:p>
            <a:r>
              <a:rPr lang="cs-CZ" dirty="0"/>
              <a:t>FOREST, Jim. </a:t>
            </a:r>
            <a:r>
              <a:rPr lang="cs-CZ" i="1" dirty="0"/>
              <a:t>flickr.com</a:t>
            </a:r>
            <a:r>
              <a:rPr lang="cs-CZ" dirty="0"/>
              <a:t> [online]. [cit. 2.1.2014]. Dostupný na WWW: http://www.flickr.com/photos/jimforest/3708055596/in/photolist-6DEKK3-6DEMN3-6DESgh-6DESHS-6DETkA-6DETPU-6DEVpW-6DEWXY-6DEXBE-6DEYq1-6DF1oW-6DF36S-6DF6cj-6DF74Q-6DF8kE-6DF9Ww-6DFbWA-6DFcQ7-6DFeho-6DFeBo-6DFgTo-6DFimf-6DHYgP-6DHYzM-6DHYWc-6DJ3nK-6DPx2D-6DPxiV-78aEUc-78aF8p-78aFjt-78aFY4-78aGmZ-78aGAi-78aHrt-78aHAg-78aJHH-78aJUD-78aK5F-78aKxM-78aKLF-78aLng-78aLz8-78aLMv-78aLZK-78aMnp-78eA3C-78eAf1-78eADm-78eBvS-78eBHU/lightbox/ </a:t>
            </a:r>
            <a:r>
              <a:rPr lang="cs-CZ" dirty="0" smtClean="0"/>
              <a:t>(foto 17)</a:t>
            </a:r>
          </a:p>
          <a:p>
            <a:r>
              <a:rPr lang="cs-CZ" dirty="0"/>
              <a:t>LOPEZ, Fernando. </a:t>
            </a:r>
            <a:r>
              <a:rPr lang="cs-CZ" i="1" dirty="0"/>
              <a:t>flickr.com</a:t>
            </a:r>
            <a:r>
              <a:rPr lang="cs-CZ" dirty="0"/>
              <a:t> [online]. [cit. 2.1.2014]. Dostupný na WWW: http://www.flickr.com/photos/ferlomu/4904927120/in/photolist-8tr2WY-8tr2KA-cDiP4N-cDiNDW-cDiNqG-9qXkgd-cDiPyw-cDiN1A-cDiN6j-cDiNA1-cDiMMd-cDiMVS-8v5C8J-8v5C65-8v5BZU-cDiNPo-cDiPuj-cDiNTY-cDiNdf-cDiNJJ-cDiNY1-cDiPeG-daQP8f-daQMrF-daQPeJ-daQPoU-daQP5u-daQMGt-cDiNvE-cDiNis-cDiPpj-cDiP9A-9mnjkD-9mnhVX-9mqm7N-9mnhqK-9mqmwN-9mnhMK-9mqmZL-9mqnh5-9mqot7-9mqmPm-9mngUg-9mqmTS-9mnh24-9mngKT-9mqmyy-9mnibK-9mqneG-9mqm4y-9mni3t/lightbox/ </a:t>
            </a:r>
            <a:r>
              <a:rPr lang="cs-CZ" dirty="0" smtClean="0"/>
              <a:t>(foto 18, 19)</a:t>
            </a:r>
          </a:p>
          <a:p>
            <a:r>
              <a:rPr lang="cs-CZ" dirty="0"/>
              <a:t>JYNUS. </a:t>
            </a:r>
            <a:r>
              <a:rPr lang="cs-CZ" i="1" dirty="0"/>
              <a:t>wikimedia.org</a:t>
            </a:r>
            <a:r>
              <a:rPr lang="cs-CZ" dirty="0"/>
              <a:t> [online]. [cit. 3.1.2014]. Dostupný na WWW: http://upload.wikimedia.org/wikipedia/commons/e/ea/Ruta_del_Camino_de_Santiago_Frances.svg </a:t>
            </a:r>
            <a:r>
              <a:rPr lang="cs-CZ" dirty="0" smtClean="0"/>
              <a:t>(obr.20)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1335997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556792"/>
            <a:ext cx="7524825" cy="4569371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/>
              <a:t>Internetové odkazy: </a:t>
            </a:r>
          </a:p>
          <a:p>
            <a:r>
              <a:rPr lang="cs-CZ" dirty="0" smtClean="0"/>
              <a:t>DRUMSARA</a:t>
            </a:r>
            <a:r>
              <a:rPr lang="cs-CZ" dirty="0"/>
              <a:t>. </a:t>
            </a:r>
            <a:r>
              <a:rPr lang="cs-CZ" i="1" dirty="0"/>
              <a:t>flickr.org</a:t>
            </a:r>
            <a:r>
              <a:rPr lang="cs-CZ" dirty="0"/>
              <a:t> [online]. [cit. 3.1.2014]. Dostupný na WWW: http://www.flickr.com/photos/44460990@N04/10810391996/in/photolist-hth5UU-exQWoP-dNqFiV-dNqF6K-e3iwnm-e3iwad-e3cQEV-e3iwrA-djiuPp-djiuYc-8faKu8-8faNZD-dNwg69-8353Hx-8353AR-838cuq-e4s9vF-e4s9dB-e4xLe9-e4xKX7-838c4y-dNqF9i-dNwgaq-dNqEQz-dNqEBn-dNqFg8-8gs4Z9-8goNGp-gYAGL8-diRzsJ-diRzmJ-86RXeU-838coN-9KLJgB-dXu5Em-838eRy-djitK1-9qqLHG-838cwC-838cjQ-8353Wn-8353zB-838cqy-8353Yn-e4sakz-g1b5QL-bBB2nH-8fe3m1-838f6G/lightbox/ (foto 21)</a:t>
            </a:r>
          </a:p>
          <a:p>
            <a:r>
              <a:rPr lang="cs-CZ" dirty="0" smtClean="0"/>
              <a:t>HALLDIN</a:t>
            </a:r>
            <a:r>
              <a:rPr lang="cs-CZ" dirty="0"/>
              <a:t>, Mates. </a:t>
            </a:r>
            <a:r>
              <a:rPr lang="cs-CZ" i="1" dirty="0"/>
              <a:t>wikimedia.org</a:t>
            </a:r>
            <a:r>
              <a:rPr lang="cs-CZ" dirty="0"/>
              <a:t> [online]. [cit. 3.1.2014]. Dostupný na WWW: http://upload.wikimedia.org/wikipedia/commons/4/4a/Rundb%C3%A5ge.png </a:t>
            </a:r>
            <a:r>
              <a:rPr lang="cs-CZ" dirty="0" smtClean="0"/>
              <a:t> (obr. 22)</a:t>
            </a:r>
          </a:p>
          <a:p>
            <a:r>
              <a:rPr lang="cs-CZ" dirty="0"/>
              <a:t>LUDEK. </a:t>
            </a:r>
            <a:r>
              <a:rPr lang="cs-CZ" i="1" dirty="0"/>
              <a:t>wikimedia.org</a:t>
            </a:r>
            <a:r>
              <a:rPr lang="cs-CZ" dirty="0"/>
              <a:t> [online]. [cit. 3.1.2014]. Dostupný na WWW: http://</a:t>
            </a:r>
            <a:r>
              <a:rPr lang="cs-CZ" dirty="0" smtClean="0"/>
              <a:t>upload.wikimedia.org/wikipedia/commons/6/6c/BAZILIKA.png (obr. 23)</a:t>
            </a:r>
          </a:p>
          <a:p>
            <a:r>
              <a:rPr lang="nl-NL" dirty="0"/>
              <a:t>SKÁLA, Ben. </a:t>
            </a:r>
            <a:r>
              <a:rPr lang="nl-NL" i="1" dirty="0"/>
              <a:t>wikimedia.org</a:t>
            </a:r>
            <a:r>
              <a:rPr lang="nl-NL" dirty="0"/>
              <a:t> [online]. [cit. 3.1.2014]. Dostupný na WWW: http://upload.wikimedia.org/wikipedia/commons/c/cd/Znojmo-rotunda-svKate%C5%99iny2009m.jpg </a:t>
            </a:r>
            <a:r>
              <a:rPr lang="cs-CZ" dirty="0" smtClean="0"/>
              <a:t>(foto 24)</a:t>
            </a:r>
          </a:p>
          <a:p>
            <a:r>
              <a:rPr lang="cs-CZ" dirty="0"/>
              <a:t>ANDREY. </a:t>
            </a:r>
            <a:r>
              <a:rPr lang="cs-CZ" i="1" dirty="0"/>
              <a:t>wikimedia.org</a:t>
            </a:r>
            <a:r>
              <a:rPr lang="cs-CZ" dirty="0"/>
              <a:t> [online]. [cit. 3.1.2014]. Dostupný na WWW: http://upload.wikimedia.org/wikipedia/commons/9/97/Rotunda_sv._</a:t>
            </a:r>
            <a:r>
              <a:rPr lang="cs-CZ" dirty="0" smtClean="0"/>
              <a:t>Longina.jpg (foto 25)</a:t>
            </a:r>
          </a:p>
          <a:p>
            <a:r>
              <a:rPr lang="cs-CZ" dirty="0"/>
              <a:t>LEONCE 49. </a:t>
            </a:r>
            <a:r>
              <a:rPr lang="cs-CZ" i="1" dirty="0"/>
              <a:t>wikimedia.org</a:t>
            </a:r>
            <a:r>
              <a:rPr lang="cs-CZ" dirty="0"/>
              <a:t> [online]. [cit. 3.1.2014]. Dostupný na WWW: http://</a:t>
            </a:r>
            <a:r>
              <a:rPr lang="cs-CZ" dirty="0" smtClean="0"/>
              <a:t>upload.wikimedia.org/wikipedia/commons/0/0a/BASIL2.jpg (obr. 26)</a:t>
            </a:r>
          </a:p>
          <a:p>
            <a:r>
              <a:rPr lang="cs-CZ" dirty="0"/>
              <a:t>NEZNÁMÝ UMĚLEC. </a:t>
            </a:r>
            <a:r>
              <a:rPr lang="cs-CZ" i="1" dirty="0"/>
              <a:t>wikimedia.org</a:t>
            </a:r>
            <a:r>
              <a:rPr lang="cs-CZ" dirty="0"/>
              <a:t> [online]. [cit. 3.1.2014]. Dostupný na WWW: http://upload.wikimedia.org/wikipedia/commons/0/0e/Vratislav_II_140x190.jpg </a:t>
            </a:r>
            <a:r>
              <a:rPr lang="cs-CZ" dirty="0" smtClean="0"/>
              <a:t>(foto 27)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242418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2857</TotalTime>
  <Words>1710</Words>
  <Application>Microsoft Office PowerPoint</Application>
  <PresentationFormat>Předvádění na obrazovce (4:3)</PresentationFormat>
  <Paragraphs>243</Paragraphs>
  <Slides>28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Vlnění</vt:lpstr>
      <vt:lpstr>Základní škola a Mateřská škola Bílá Třemešná, okres Trutnov</vt:lpstr>
      <vt:lpstr>Anotace</vt:lpstr>
      <vt:lpstr>Umění předrománské</vt:lpstr>
      <vt:lpstr>Románské umění</vt:lpstr>
      <vt:lpstr>Prezentace aplikace PowerPoint</vt:lpstr>
      <vt:lpstr>Prezentace aplikace PowerPoint</vt:lpstr>
      <vt:lpstr>Prezentace aplikace PowerPoint</vt:lpstr>
      <vt:lpstr>Prezentace aplikace PowerPoint</vt:lpstr>
      <vt:lpstr>Románské umění</vt:lpstr>
      <vt:lpstr>Románské památky ve Francii</vt:lpstr>
      <vt:lpstr>Prezentace aplikace PowerPoint</vt:lpstr>
      <vt:lpstr>Prezentace aplikace PowerPoint</vt:lpstr>
      <vt:lpstr>Prezentace aplikace PowerPoint</vt:lpstr>
      <vt:lpstr>Klášter v Citeaux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Románské památky v Anglii</vt:lpstr>
      <vt:lpstr>Románské památky v Německu </vt:lpstr>
      <vt:lpstr>Sochařství a malířství</vt:lpstr>
      <vt:lpstr>Závěrečný kvíz</vt:lpstr>
      <vt:lpstr>Použité zdroje</vt:lpstr>
      <vt:lpstr>Použité zdroje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348</cp:revision>
  <dcterms:created xsi:type="dcterms:W3CDTF">2013-05-10T12:01:16Z</dcterms:created>
  <dcterms:modified xsi:type="dcterms:W3CDTF">2014-01-03T17:46:55Z</dcterms:modified>
</cp:coreProperties>
</file>