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18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Default Extension="gif" ContentType="image/gif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53" r:id="rId17"/>
  </p:sldMasterIdLst>
  <p:sldIdLst>
    <p:sldId id="256" r:id="rId18"/>
    <p:sldId id="275" r:id="rId19"/>
    <p:sldId id="272" r:id="rId20"/>
    <p:sldId id="267" r:id="rId21"/>
    <p:sldId id="264" r:id="rId22"/>
    <p:sldId id="273" r:id="rId23"/>
    <p:sldId id="274" r:id="rId24"/>
    <p:sldId id="265" r:id="rId25"/>
  </p:sldIdLst>
  <p:sldSz cx="6858000" cy="9144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77" d="100"/>
          <a:sy n="77" d="100"/>
        </p:scale>
        <p:origin x="-1470" y="-9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9"/>
            <a:ext cx="5829300" cy="1960033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0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571736"/>
            <a:ext cx="3028950" cy="619129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571736"/>
            <a:ext cx="3028950" cy="619129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1" y="267122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1" y="352424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67122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52424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448" y="2381236"/>
            <a:ext cx="2256235" cy="135889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2381237"/>
            <a:ext cx="3833813" cy="637539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1448" y="3809997"/>
            <a:ext cx="2256235" cy="494663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7531125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2476487"/>
            <a:ext cx="4114800" cy="504828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8286776"/>
            <a:ext cx="4114800" cy="7620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3214689" y="476251"/>
            <a:ext cx="3546872" cy="952500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42900" y="2571753"/>
            <a:ext cx="3028950" cy="2992967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486150" y="2571753"/>
            <a:ext cx="3028950" cy="2992967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342900" y="5767917"/>
            <a:ext cx="3028950" cy="2995083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6150" y="5767917"/>
            <a:ext cx="3028950" cy="2995083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028701" y="2535767"/>
            <a:ext cx="5541169" cy="2029884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028701" y="4720167"/>
            <a:ext cx="5541169" cy="2029884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6682" y="2978151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6682" y="5164667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6682" y="2978151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6682" y="5164667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028700" y="2535631"/>
            <a:ext cx="5541264" cy="2029968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028700" y="4721047"/>
            <a:ext cx="5541264" cy="2029968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83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66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848230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487292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6682" y="1807633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8382" y="1807633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487292" y="3106218"/>
            <a:ext cx="1522476" cy="5916167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848230" y="3106218"/>
            <a:ext cx="1522476" cy="5916167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83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66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848230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487292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83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6682" y="6565900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848230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487292" y="1289305"/>
            <a:ext cx="1522476" cy="512063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8382" y="1807633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6682" y="1807633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848230" y="3106218"/>
            <a:ext cx="1522476" cy="5916167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487292" y="3106218"/>
            <a:ext cx="1522476" cy="5916167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84069" y="2978151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84069" y="5164667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88035" y="2535631"/>
            <a:ext cx="5541264" cy="2029968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88035" y="4721047"/>
            <a:ext cx="5541264" cy="2029968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683" y="2032002"/>
            <a:ext cx="603647" cy="6752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6682" y="1420284"/>
            <a:ext cx="246460" cy="43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16682" y="2171701"/>
            <a:ext cx="246460" cy="44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6682" y="2925235"/>
            <a:ext cx="246460" cy="43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16682" y="3676652"/>
            <a:ext cx="246460" cy="44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16682" y="4430184"/>
            <a:ext cx="246460" cy="43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16682" y="5181601"/>
            <a:ext cx="246460" cy="44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16682" y="5935135"/>
            <a:ext cx="246460" cy="43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16682" y="6686552"/>
            <a:ext cx="246460" cy="44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16682" y="7440084"/>
            <a:ext cx="246460" cy="43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16682" y="8193619"/>
            <a:ext cx="246460" cy="43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685800" y="1340511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685800" y="2093063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685800" y="2845614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685800" y="3598165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685800" y="4350717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685800" y="5103267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685800" y="5855819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685800" y="6608370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685800" y="7360922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685800" y="8113474"/>
            <a:ext cx="6055614" cy="597103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028701" y="2535767"/>
            <a:ext cx="5541169" cy="2029884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028701" y="4720167"/>
            <a:ext cx="5541169" cy="2029884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6682" y="2978151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6682" y="5164667"/>
            <a:ext cx="6429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16586" y="155448"/>
            <a:ext cx="6624828" cy="101224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9"/>
            <a:ext cx="5829300" cy="1960033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0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571736"/>
            <a:ext cx="3028950" cy="619129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571736"/>
            <a:ext cx="3028950" cy="619129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1" y="267122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1" y="352424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67122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52424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448" y="2381236"/>
            <a:ext cx="2256235" cy="135889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2381237"/>
            <a:ext cx="3833813" cy="637539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1448" y="3809997"/>
            <a:ext cx="2256235" cy="494663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7531125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2476487"/>
            <a:ext cx="4114800" cy="504828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8286776"/>
            <a:ext cx="4114800" cy="7620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3214689" y="476251"/>
            <a:ext cx="3546872" cy="952500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42900" y="2571753"/>
            <a:ext cx="3028950" cy="2992967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486150" y="2571753"/>
            <a:ext cx="3028950" cy="2992967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342900" y="5767917"/>
            <a:ext cx="3028950" cy="2995083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6150" y="5767917"/>
            <a:ext cx="3028950" cy="2995083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4689" y="476251"/>
            <a:ext cx="3546872" cy="9525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42900" y="2571753"/>
            <a:ext cx="3028950" cy="61912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571753"/>
            <a:ext cx="3028950" cy="61912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00050" y="1828800"/>
            <a:ext cx="5888736" cy="24384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00050" y="4304715"/>
            <a:ext cx="5891022" cy="23368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7764" y="1755648"/>
            <a:ext cx="5829300" cy="1816608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7764" y="3606219"/>
            <a:ext cx="5829300" cy="2012949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938784"/>
            <a:ext cx="6172200" cy="1524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560113"/>
            <a:ext cx="3028950" cy="591312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560113"/>
            <a:ext cx="3028950" cy="591312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938784"/>
            <a:ext cx="6172200" cy="1524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473664"/>
            <a:ext cx="3030141" cy="879136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3483769" y="2479677"/>
            <a:ext cx="3031331" cy="873124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42900" y="3352800"/>
            <a:ext cx="3030141" cy="5127627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3352800"/>
            <a:ext cx="3031331" cy="5127627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938784"/>
            <a:ext cx="6229350" cy="1524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350" y="685803"/>
            <a:ext cx="2057400" cy="154940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14350" y="2235200"/>
            <a:ext cx="2057400" cy="6096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681287" y="2235200"/>
            <a:ext cx="3833813" cy="6096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2374315" y="1477436"/>
            <a:ext cx="3943350" cy="54864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6003101" y="7146359"/>
            <a:ext cx="116586" cy="207264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69329"/>
            <a:ext cx="1659636" cy="211016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771713"/>
            <a:ext cx="1657350" cy="290576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057900" y="8475134"/>
            <a:ext cx="457200" cy="486833"/>
          </a:xfrm>
        </p:spPr>
        <p:txBody>
          <a:bodyPr/>
          <a:lstStyle/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2614345" y="1599356"/>
            <a:ext cx="3463290" cy="524256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7144" y="7755467"/>
            <a:ext cx="6872288" cy="138853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3286125" y="8293101"/>
            <a:ext cx="3571875" cy="8509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1219202"/>
            <a:ext cx="1543050" cy="6949017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1219202"/>
            <a:ext cx="4514850" cy="6949017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2381252"/>
            <a:ext cx="6858000" cy="6762749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2"/>
            <a:ext cx="68580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3214689" y="476251"/>
            <a:ext cx="3546872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342900" y="2571753"/>
            <a:ext cx="6172200" cy="6191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29376" y="8657169"/>
            <a:ext cx="42862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3375422" y="1776000"/>
            <a:ext cx="1069467" cy="43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4471517" y="1824000"/>
            <a:ext cx="1261359" cy="38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2303861" y="65620"/>
            <a:ext cx="4500563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5755612" y="1824000"/>
            <a:ext cx="1048835" cy="38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2381252"/>
            <a:ext cx="6858000" cy="6762749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2"/>
            <a:ext cx="68580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3214689" y="476251"/>
            <a:ext cx="3546872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342900" y="2571753"/>
            <a:ext cx="6172200" cy="6191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29376" y="8657169"/>
            <a:ext cx="42862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375422" y="1776000"/>
            <a:ext cx="1069467" cy="43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71517" y="1824000"/>
            <a:ext cx="1261359" cy="38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2303861" y="65620"/>
            <a:ext cx="45005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755612" y="1824000"/>
            <a:ext cx="1048835" cy="38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7144" y="-9525"/>
            <a:ext cx="6872288" cy="138853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3286125" y="-9525"/>
            <a:ext cx="3571875" cy="8509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342900" y="938784"/>
            <a:ext cx="6172200" cy="1524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342900" y="2580640"/>
            <a:ext cx="6172200" cy="5852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3/5/2012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000250" y="8475134"/>
            <a:ext cx="2514600" cy="486833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5943600" y="8475134"/>
            <a:ext cx="571500" cy="48683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4263" y="269877"/>
            <a:ext cx="6885411" cy="865632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26.png"/><Relationship Id="rId4" Type="http://schemas.openxmlformats.org/officeDocument/2006/relationships/image" Target="../media/image2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33.png"/><Relationship Id="rId11" Type="http://schemas.openxmlformats.org/officeDocument/2006/relationships/image" Target="../media/image38.emf"/><Relationship Id="rId5" Type="http://schemas.openxmlformats.org/officeDocument/2006/relationships/image" Target="../media/image32.jpeg"/><Relationship Id="rId10" Type="http://schemas.openxmlformats.org/officeDocument/2006/relationships/image" Target="../media/image37.emf"/><Relationship Id="rId4" Type="http://schemas.openxmlformats.org/officeDocument/2006/relationships/image" Target="../media/image31.jpeg"/><Relationship Id="rId9" Type="http://schemas.openxmlformats.org/officeDocument/2006/relationships/image" Target="../media/image3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56" TargetMode="External"/><Relationship Id="rId3" Type="http://schemas.openxmlformats.org/officeDocument/2006/relationships/hyperlink" Target="http://office.microsoft.com/cs-cz/images/results.aspx?qu=hodiny&amp;ex=1" TargetMode="External"/><Relationship Id="rId7" Type="http://schemas.openxmlformats.org/officeDocument/2006/relationships/hyperlink" Target=",s:42" TargetMode="External"/><Relationship Id="rId2" Type="http://schemas.openxmlformats.org/officeDocument/2006/relationships/hyperlink" Target="http://office.microsoft.com/cs-cz/images/results.aspx?qu=%C4%8Dasy" TargetMode="External"/><Relationship Id="rId1" Type="http://schemas.openxmlformats.org/officeDocument/2006/relationships/slideLayout" Target="../slideLayouts/slideLayout37.xml"/><Relationship Id="rId6" Type="http://schemas.openxmlformats.org/officeDocument/2006/relationships/hyperlink" Target=",r:11,s:949" TargetMode="External"/><Relationship Id="rId5" Type="http://schemas.openxmlformats.org/officeDocument/2006/relationships/hyperlink" Target=",r:6,s:236" TargetMode="External"/><Relationship Id="rId4" Type="http://schemas.openxmlformats.org/officeDocument/2006/relationships/hyperlink" Target="http://office.microsoft.com/cs-cz/images/results.aspx?ex=2&amp;qu=hodi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8680" y="4860032"/>
            <a:ext cx="5976664" cy="2336800"/>
          </a:xfrm>
        </p:spPr>
        <p:txBody>
          <a:bodyPr rtlCol="0">
            <a:normAutofit fontScale="85000" lnSpcReduction="1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Název školy:  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Základní škola a mateřská škola, Hlušice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Autor:  PaedDr.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Název: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VY_32_INOVACE_1A_05_THE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TIME</a:t>
            </a:r>
          </a:p>
          <a:p>
            <a:pPr algn="ctr"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Téma: </a:t>
            </a:r>
            <a:r>
              <a:rPr lang="cs-CZ" sz="2400" dirty="0" smtClean="0">
                <a:latin typeface="Bookman Old Style" pitchFamily="18" charset="0"/>
              </a:rPr>
              <a:t>Anglická gramatika v 7. a 8. ročníku ZŠ</a:t>
            </a:r>
            <a:endParaRPr lang="cs-CZ" sz="2400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03351"/>
            <a:ext cx="6858000" cy="1879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938784"/>
            <a:ext cx="6182444" cy="7528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1907704"/>
            <a:ext cx="6038428" cy="6525096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Bookman Old Style" pitchFamily="18" charset="0"/>
              </a:rPr>
              <a:t>1) Materiál je určen pro žáky 2. stupně ZŠ. Dle úvodní stránky učitel připomene či vysvětlí žákům určování času, hodiny v angličtině. </a:t>
            </a:r>
          </a:p>
          <a:p>
            <a:r>
              <a:rPr lang="cs-CZ" sz="1800" dirty="0" smtClean="0">
                <a:latin typeface="Bookman Old Style" pitchFamily="18" charset="0"/>
              </a:rPr>
              <a:t>2) Následuje ústní procvičení jednotlivě a následně ve dvojicích.</a:t>
            </a:r>
          </a:p>
          <a:p>
            <a:r>
              <a:rPr lang="cs-CZ" sz="1800" dirty="0" smtClean="0">
                <a:latin typeface="Bookman Old Style" pitchFamily="18" charset="0"/>
              </a:rPr>
              <a:t>3) Pro zpestření - situace (rozhovor) ze života, hraní rolí ve dvojicích. Nadále určování času dle obrázků.</a:t>
            </a:r>
          </a:p>
          <a:p>
            <a:r>
              <a:rPr lang="cs-CZ" sz="1800" dirty="0" smtClean="0">
                <a:latin typeface="Bookman Old Style" pitchFamily="18" charset="0"/>
              </a:rPr>
              <a:t>4) Připomenutí dialogu,  určování času nejen ústně, ale i písemně.</a:t>
            </a:r>
          </a:p>
          <a:p>
            <a:r>
              <a:rPr lang="cs-CZ" sz="1800" dirty="0" smtClean="0">
                <a:latin typeface="Bookman Old Style" pitchFamily="18" charset="0"/>
              </a:rPr>
              <a:t>5) Každodenní činnosti – konverzace dle vzorové věty, využití výrazů a obrázků. Možno stránku rozstříhat a přiřazovat výrazy k obrázkům, pokračovat v konverzaci.</a:t>
            </a:r>
          </a:p>
          <a:p>
            <a:r>
              <a:rPr lang="cs-CZ" sz="1800" dirty="0" smtClean="0">
                <a:latin typeface="Bookman Old Style" pitchFamily="18" charset="0"/>
              </a:rPr>
              <a:t>6) Zařazení materiálu – v průběhu učiva </a:t>
            </a:r>
            <a:r>
              <a:rPr lang="en-GB" sz="1800" dirty="0" smtClean="0">
                <a:latin typeface="Bookman Old Style" pitchFamily="18" charset="0"/>
              </a:rPr>
              <a:t>present simple</a:t>
            </a:r>
            <a:r>
              <a:rPr lang="en-US" sz="1800" dirty="0" smtClean="0">
                <a:latin typeface="Bookman Old Style" pitchFamily="18" charset="0"/>
              </a:rPr>
              <a:t>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2856" y="6732240"/>
            <a:ext cx="216024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 advTm="5000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92896" y="683568"/>
            <a:ext cx="3230116" cy="74943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What´s the time?</a:t>
            </a:r>
            <a:endParaRPr lang="en-GB" sz="3200" dirty="0"/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67945"/>
            <a:ext cx="6858000" cy="4668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8" descr="http://www.the-peoples-forum.com/images/clo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3207"/>
            <a:ext cx="1872208" cy="1924537"/>
          </a:xfrm>
          <a:prstGeom prst="rect">
            <a:avLst/>
          </a:prstGeom>
          <a:noFill/>
        </p:spPr>
      </p:pic>
      <p:pic>
        <p:nvPicPr>
          <p:cNvPr id="5" name="Picture 6" descr="http://edi.fmph.uniba.sk/~tomcsanyiova/CoLogoBe/07rocnik/hodiny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48880" y="1691680"/>
            <a:ext cx="1656184" cy="1656184"/>
          </a:xfrm>
          <a:prstGeom prst="rect">
            <a:avLst/>
          </a:prstGeom>
          <a:noFill/>
        </p:spPr>
      </p:pic>
      <p:pic>
        <p:nvPicPr>
          <p:cNvPr id="6" name="Picture 2" descr="C:\Documents and Settings\Sachovy klub\Dokumenty\Obrázky\Galerie médií\watch_vector_eps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53136" y="1691680"/>
            <a:ext cx="1656184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17440" y="363589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en-GB" dirty="0" smtClean="0"/>
              <a:t>It´s </a:t>
            </a:r>
            <a:r>
              <a:rPr lang="en-GB" dirty="0" smtClean="0">
                <a:solidFill>
                  <a:srgbClr val="FF0000"/>
                </a:solidFill>
              </a:rPr>
              <a:t>half past </a:t>
            </a:r>
            <a:r>
              <a:rPr lang="en-GB" dirty="0" smtClean="0"/>
              <a:t>ten.          It´s a </a:t>
            </a:r>
            <a:r>
              <a:rPr lang="en-GB" dirty="0" smtClean="0">
                <a:solidFill>
                  <a:srgbClr val="FF0000"/>
                </a:solidFill>
              </a:rPr>
              <a:t>quarter to</a:t>
            </a:r>
            <a:r>
              <a:rPr lang="en-GB" dirty="0" smtClean="0"/>
              <a:t> one.</a:t>
            </a:r>
            <a:endParaRPr lang="en-GB" dirty="0"/>
          </a:p>
        </p:txBody>
      </p:sp>
    </p:spTree>
  </p:cSld>
  <p:clrMapOvr>
    <a:masterClrMapping/>
  </p:clrMapOvr>
  <p:transition advTm="5000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66184"/>
            <a:ext cx="4454252" cy="893448"/>
          </a:xfrm>
        </p:spPr>
        <p:txBody>
          <a:bodyPr>
            <a:normAutofit/>
          </a:bodyPr>
          <a:lstStyle/>
          <a:p>
            <a:pPr algn="l"/>
            <a:r>
              <a:rPr lang="en-GB" sz="3200" dirty="0" smtClean="0"/>
              <a:t>What´s the time, please?</a:t>
            </a:r>
            <a:endParaRPr lang="en-GB" sz="3200" dirty="0"/>
          </a:p>
        </p:txBody>
      </p:sp>
      <p:pic>
        <p:nvPicPr>
          <p:cNvPr id="3074" name="Picture 2" descr="C:\Documents and Settings\Sachovy klub\Dokumenty\Obrázky\Galerie médií\hodin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840" y="1835697"/>
            <a:ext cx="6422985" cy="6408712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5145" y="0"/>
            <a:ext cx="1700181" cy="169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48880" y="5724128"/>
            <a:ext cx="2160240" cy="1436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6524" y="5868144"/>
            <a:ext cx="2091476" cy="1493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96" y="7452320"/>
            <a:ext cx="1872208" cy="1254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93096" y="4211960"/>
            <a:ext cx="15105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 descr="http://lide.uhk.cz/prf/ucitel/cachoja1/MATEJ/PROJEKTY/2004/Proj_sta_soubory/hodiny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64904" y="4211960"/>
            <a:ext cx="1080119" cy="1080120"/>
          </a:xfrm>
          <a:prstGeom prst="rect">
            <a:avLst/>
          </a:prstGeom>
          <a:noFill/>
        </p:spPr>
      </p:pic>
      <p:sp>
        <p:nvSpPr>
          <p:cNvPr id="9" name="Obláček 8"/>
          <p:cNvSpPr/>
          <p:nvPr/>
        </p:nvSpPr>
        <p:spPr>
          <a:xfrm>
            <a:off x="0" y="0"/>
            <a:ext cx="4797152" cy="1259632"/>
          </a:xfrm>
          <a:prstGeom prst="cloudCallout">
            <a:avLst>
              <a:gd name="adj1" fmla="val -47891"/>
              <a:gd name="adj2" fmla="val 71948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accent5">
                    <a:lumMod val="50000"/>
                  </a:schemeClr>
                </a:solidFill>
              </a:rPr>
              <a:t>Harry up, Alice, or you´ll be late for school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!</a:t>
            </a:r>
            <a:endParaRPr lang="en-GB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2420888" y="1187624"/>
            <a:ext cx="4437112" cy="1224136"/>
          </a:xfrm>
          <a:prstGeom prst="cloudCallout">
            <a:avLst>
              <a:gd name="adj1" fmla="val 46193"/>
              <a:gd name="adj2" fmla="val 643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Don´t worry, Dad. It´</a:t>
            </a:r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r>
              <a:rPr lang="en-GB" sz="2000" b="1" dirty="0" smtClean="0">
                <a:solidFill>
                  <a:schemeClr val="tx1"/>
                </a:solidFill>
              </a:rPr>
              <a:t> still quite early. I have plenty of time.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0" y="2987824"/>
            <a:ext cx="2088232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Fifteen minutes later.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2204864" y="2555776"/>
            <a:ext cx="4320480" cy="1440160"/>
          </a:xfrm>
          <a:prstGeom prst="cloudCallout">
            <a:avLst>
              <a:gd name="adj1" fmla="val 53683"/>
              <a:gd name="adj2" fmla="val 62831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en-GB" b="1" dirty="0" smtClean="0">
                <a:solidFill>
                  <a:schemeClr val="tx1"/>
                </a:solidFill>
              </a:rPr>
              <a:t>Oh, my God, Dad. Quickly!  It´s almost eight and my first lesson is Maths!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1033" name="Picture 9" descr="http://taxdollars.ocregister.com/files/2010/08/Schoolhouse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4704" y="1259632"/>
            <a:ext cx="1599929" cy="1440159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 flipV="1">
            <a:off x="1412776" y="2987824"/>
            <a:ext cx="1656184" cy="648072"/>
          </a:xfrm>
          <a:prstGeom prst="straightConnector1">
            <a:avLst/>
          </a:prstGeom>
          <a:ln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672" y="3923928"/>
            <a:ext cx="136815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40968" y="7308304"/>
            <a:ext cx="2808313" cy="156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0648" y="5940152"/>
            <a:ext cx="1831813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36712" y="3923928"/>
            <a:ext cx="1044605" cy="57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Zaoblený obdélník 22"/>
          <p:cNvSpPr/>
          <p:nvPr/>
        </p:nvSpPr>
        <p:spPr>
          <a:xfrm>
            <a:off x="980728" y="4139952"/>
            <a:ext cx="648072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Arial Black" pitchFamily="34" charset="0"/>
              </a:rPr>
              <a:t>7:50</a:t>
            </a:r>
            <a:endParaRPr lang="cs-CZ" sz="1400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1933972" cy="677424"/>
          </a:xfrm>
        </p:spPr>
        <p:txBody>
          <a:bodyPr>
            <a:normAutofit/>
          </a:bodyPr>
          <a:lstStyle/>
          <a:p>
            <a:pPr algn="l"/>
            <a:r>
              <a:rPr lang="en-GB" sz="2800" dirty="0" smtClean="0"/>
              <a:t>Dialogues:</a:t>
            </a:r>
            <a:endParaRPr lang="en-GB" sz="2800" dirty="0"/>
          </a:p>
        </p:txBody>
      </p:sp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" y="4139953"/>
            <a:ext cx="6857999" cy="4593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ový popisek 3"/>
          <p:cNvSpPr/>
          <p:nvPr/>
        </p:nvSpPr>
        <p:spPr>
          <a:xfrm>
            <a:off x="3356992" y="251520"/>
            <a:ext cx="2592288" cy="720080"/>
          </a:xfrm>
          <a:prstGeom prst="wedgeRoundRectCallout">
            <a:avLst>
              <a:gd name="adj1" fmla="val 62208"/>
              <a:gd name="adj2" fmla="val 120702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Excuse me. What time is it?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620689" y="1043608"/>
            <a:ext cx="2664296" cy="720080"/>
          </a:xfrm>
          <a:prstGeom prst="wedgeRoundRectCallout">
            <a:avLst>
              <a:gd name="adj1" fmla="val -63665"/>
              <a:gd name="adj2" fmla="val 95570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It´s half past nine.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645024" y="1547664"/>
            <a:ext cx="2736304" cy="792088"/>
          </a:xfrm>
          <a:prstGeom prst="wedgeRoundRectCallout">
            <a:avLst>
              <a:gd name="adj1" fmla="val 59926"/>
              <a:gd name="adj2" fmla="val 96171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Thank you very much.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476672" y="2195736"/>
            <a:ext cx="2520280" cy="792088"/>
          </a:xfrm>
          <a:prstGeom prst="wedgeEllipseCallout">
            <a:avLst>
              <a:gd name="adj1" fmla="val -59986"/>
              <a:gd name="adj2" fmla="val 7761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What´s the time, Jane?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636913" y="2699792"/>
            <a:ext cx="4221088" cy="936104"/>
          </a:xfrm>
          <a:prstGeom prst="wedgeEllipseCallout">
            <a:avLst>
              <a:gd name="adj1" fmla="val 48271"/>
              <a:gd name="adj2" fmla="val 78780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Sorry. I haven´t got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 watch on me.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0" y="3275856"/>
            <a:ext cx="3212976" cy="936104"/>
          </a:xfrm>
          <a:prstGeom prst="wedgeEllipseCallout">
            <a:avLst>
              <a:gd name="adj1" fmla="val -45735"/>
              <a:gd name="adj2" fmla="val 72675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No problem. I´ll ask John.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3" y="0"/>
            <a:ext cx="5534373" cy="467544"/>
          </a:xfrm>
        </p:spPr>
        <p:txBody>
          <a:bodyPr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What time do you wake up?</a:t>
            </a:r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7544"/>
            <a:ext cx="6858000" cy="867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66184"/>
            <a:ext cx="6182444" cy="31738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1" y="827586"/>
            <a:ext cx="6254452" cy="8316414"/>
          </a:xfrm>
        </p:spPr>
        <p:txBody>
          <a:bodyPr/>
          <a:lstStyle/>
          <a:p>
            <a:r>
              <a:rPr lang="en-GB" sz="1050" dirty="0" smtClean="0">
                <a:latin typeface="+mj-lt"/>
                <a:hlinkClick r:id="rId2"/>
              </a:rPr>
              <a:t>http://office.microsoft.com/cs-cz/images/results.aspx?qu=%C4%8Dasy#ai:MP900430829|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2"/>
              </a:rPr>
              <a:t>http://office.microsoft.com/cs-cz/images/results.aspx?qu=%C4%8Dasy#ai:MP900405434|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3"/>
              </a:rPr>
              <a:t>http://office.microsoft.com/cs-cz/images/results.aspx?qu=hodiny&amp;ex=1#ai:MP900289722|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3"/>
              </a:rPr>
              <a:t>http://office.microsoft.com/cs-cz/images/results.aspx?qu=hodiny&amp;ex=1#ai:MP900289557|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3"/>
              </a:rPr>
              <a:t>http://office.microsoft.com/cs-cz/images/results.aspx?qu=hodiny&amp;ex=1#ai:MP900201795|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4"/>
              </a:rPr>
              <a:t>http://office.microsoft.com/cs-cz/images/results.aspx?ex=2&amp;qu=hodiny#ai:MP900408989|mt:0|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  <a:hlinkClick r:id="rId4"/>
              </a:rPr>
              <a:t>http://office.microsoft.com/cs-cz/images/results.aspx?ex=2&amp;qu=hodiny#ai:MC900232117|mt:0|</a:t>
            </a:r>
            <a:endParaRPr lang="en-GB" sz="1050" dirty="0" smtClean="0">
              <a:latin typeface="+mj-lt"/>
            </a:endParaRPr>
          </a:p>
          <a:p>
            <a:r>
              <a:rPr lang="en-GB" sz="1050" noProof="1" smtClean="0">
                <a:latin typeface="Georgia" pitchFamily="18" charset="0"/>
                <a:hlinkClick r:id="rId3"/>
              </a:rPr>
              <a:t>http://office.microsoft.com/cs-cz/images/results.aspx?qu=hodiny&amp;ex=1#ai:MP900449056|</a:t>
            </a:r>
            <a:endParaRPr lang="en-GB" sz="1050" noProof="1" smtClean="0">
              <a:latin typeface="Georgia" pitchFamily="18" charset="0"/>
            </a:endParaRPr>
          </a:p>
          <a:p>
            <a:r>
              <a:rPr lang="en-GB" sz="1050" dirty="0" smtClean="0">
                <a:latin typeface="+mj-lt"/>
              </a:rPr>
              <a:t>http://office.microsoft.com/cs-cz/images/results.aspx?ex=2&amp;qu=hodiny#ai:MC900230359|mt:0|</a:t>
            </a:r>
          </a:p>
          <a:p>
            <a:r>
              <a:rPr lang="en-GB" sz="1050" dirty="0" smtClean="0">
                <a:latin typeface="+mj-lt"/>
              </a:rPr>
              <a:t>http://images.google.com/imgres?q=hodiny&amp;hl=cs&amp;biw=1366&amp;bih=536&amp;gbv=2&amp;tbm=isch&amp;tbnid=4rE09eBuymH9SM:&amp;imgrefurl=http://prodej.slando.cz/praha_1/nastenne_hodiny_smajlik_P_22578998.html&amp;docid=1p7sKlJCRb4sSM&amp;imgurl=http://2.static.slando.com/photos/live/98/nastenne_hodiny_smajlik_22578998_1_F.jpg&amp;w=400&amp;h=398&amp;ei=AEXZTt9XiO05gpHstg4&amp;zoom=1&amp;iact=hc&amp;vpx=188&amp;vpy=145&amp;dur=3703&amp;hovh=224&amp;hovw=225&amp;tx=143&amp;ty=119&amp;sig=103574903790146286252&amp;page=18&amp;tbnh=141&amp;tbnw=142&amp;start=236&amp;ndsp=12&amp;ved=1t:429</a:t>
            </a:r>
            <a:r>
              <a:rPr lang="en-GB" sz="1050" dirty="0" smtClean="0">
                <a:latin typeface="+mj-lt"/>
                <a:hlinkClick r:id="rId5" action="ppaction://hlinkfile"/>
              </a:rPr>
              <a:t>,r:6,s:236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</a:rPr>
              <a:t>http://images.google.com/imgres?q=hodiny&amp;hl=cs&amp;gbv=2&amp;biw=1366&amp;bih=536&amp;tbm=isch&amp;tbnid=QtgS1TAE8ZuQkM:&amp;imgrefurl=http://www.rychnovjbc.cz/clanek.php%3Fclid%3D2217&amp;docid=UicV18WKX-7clM&amp;imgurl=http://www.rychnovjbc.cz/podklady/dc2217/hodiny.jpg&amp;w=450&amp;h=449&amp;ei=TEfZTsPGHoLtOeDynbIO&amp;zoom=1&amp;iact=rc&amp;dur=93&amp;sig=103574903790146286252&amp;page=1&amp;tbnh=140&amp;tbnw=140&amp;start=0&amp;ndsp=17&amp;ved=1t:429,r:1,s:0&amp;tx=70&amp;ty=88</a:t>
            </a:r>
          </a:p>
          <a:p>
            <a:r>
              <a:rPr lang="en-GB" sz="1050" dirty="0" smtClean="0">
                <a:latin typeface="+mj-lt"/>
              </a:rPr>
              <a:t>http://images.google.com/imgres?q=hodiny&amp;start=949&amp;hl=cs&amp;biw=1366&amp;bih=536&amp;gbv=2&amp;tbm=isch&amp;tbnid=IuqZwvJFR8sPpM:&amp;imgrefurl=http://vectorstuff.blogspot.com/2008/9/clock.html&amp;docid=K6uFMJZ74_XaFM&amp;imgurl=http://3.bp.blogspot.com/_fFl015dzuoc/SM4l0NhS7MI/AAAAAAAAAoc/bmj7beEhhUY/s400/watch_vector_eps.png&amp;w=400&amp;h=400&amp;ei=NUnZTpyHFMWj-gaUhdjVDg&amp;zoom=1&amp;chk=sbg&amp;iact=hc&amp;vpx=811&amp;vpy=178&amp;dur=7938&amp;hovh=225&amp;hovw=225&amp;tx=124&amp;ty=135&amp;sig=103574903790146286252&amp;page=70&amp;tbnh=145&amp;tbnw=146&amp;ndsp=14&amp;ved=1t:429</a:t>
            </a:r>
            <a:r>
              <a:rPr lang="en-GB" sz="1050" dirty="0" smtClean="0">
                <a:latin typeface="+mj-lt"/>
                <a:hlinkClick r:id="rId6" action="ppaction://hlinkfile"/>
              </a:rPr>
              <a:t>,r:11,s:949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</a:rPr>
              <a:t>http://images.google.com/imgres?q=hodiny&amp;hl=cs&amp;biw=1366&amp;bih=536&amp;gbv=2&amp;tbm=isch&amp;tbnid=KFhwStgZlrQXvM:&amp;imgrefurl=http://lide.uhk.cz/prf/ucitel/cachoja1/MATEJ/PROJEKTY/2004/Proj_sta.htm&amp;docid=_ppL9dQTGF14IM&amp;imgurl=http://lide.uhk.cz/prf/ucitel/cachoja1/MATEJ/PROJEKTY/2004/Proj_sta_soubory/hodiny.png&amp;w=360&amp;h=360&amp;ei=eEvZTuPFDtGN-wbTsOieCw&amp;zoom=1&amp;iact=hc&amp;vpx=805&amp;vpy=207&amp;dur=172&amp;hovh=225&amp;hovw=225&amp;tx=122&amp;ty=222&amp;sig=103574903790146286252&amp;page=4&amp;tbnh=146&amp;tbnw=146&amp;start=42&amp;ndsp=14&amp;ved=1t:429,r:11</a:t>
            </a:r>
            <a:r>
              <a:rPr lang="en-GB" sz="1050" dirty="0" smtClean="0">
                <a:latin typeface="+mj-lt"/>
                <a:hlinkClick r:id="rId7" action="ppaction://hlinkfile"/>
              </a:rPr>
              <a:t>,s:42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</a:rPr>
              <a:t>http://images.google.com/imgres?q=hodiny&amp;hl=cs&amp;biw=1366&amp;bih=536&amp;gbv=2&amp;tbm=isch&amp;tbnid=Yz2ZkmSjtj0pMM:&amp;imgrefurl=http://edi.fmph.uniba.sk/~tomcsanyiova/CoLogoBe/07rocnik/07celoZad.htm&amp;docid=WI412tHO6AFVmM&amp;imgurl=http://edi.fmph.uniba.sk/~tomcsanyiova/CoLogoBe/07rocnik/hodiny.gif&amp;w=275&amp;h=275&amp;ei=-UvZTu3DFcns-gbq3fi2Dg&amp;zoom=1&amp;iact=hc&amp;vpx=663&amp;vpy=164&amp;dur=11235&amp;hovh=220&amp;hovw=220&amp;tx=115&amp;ty=124&amp;sig=103574903790146286252&amp;page=5&amp;tbnh=142&amp;tbnw=142&amp;start=56&amp;ndsp=14&amp;ved=1t:429,r:3,s:</a:t>
            </a:r>
            <a:r>
              <a:rPr lang="en-GB" sz="1050" dirty="0" smtClean="0">
                <a:latin typeface="+mj-lt"/>
                <a:hlinkClick r:id="rId8" action="ppaction://hlinkfile"/>
              </a:rPr>
              <a:t>56</a:t>
            </a:r>
            <a:endParaRPr lang="en-GB" sz="1050" dirty="0" smtClean="0">
              <a:latin typeface="+mj-lt"/>
            </a:endParaRPr>
          </a:p>
          <a:p>
            <a:r>
              <a:rPr lang="en-GB" sz="1050" dirty="0" smtClean="0">
                <a:latin typeface="+mj-lt"/>
              </a:rPr>
              <a:t>http://images.google.com/imgres?q=hodiny&amp;hl=cs&amp;biw=1366&amp;bih=536&amp;gbv=2&amp;tbm=isch&amp;tbnid=lpmf-_5IUlikcM:&amp;imgrefurl=http://www.the-peoples-forum.com/cgi-bin/readart.cgi%3FArtNum%3D21185&amp;docid=12hfYsibSeUIdM&amp;imgurl=http://www.the-peoples-forum.com/images/clock.jpg&amp;w=322&amp;h=331&amp;ei=oEzZTonBJ9DO-Qb4kb21Dg&amp;zoom=1&amp;iact=hc&amp;vpx=537&amp;vpy=187&amp;dur=359&amp;hovh=228&amp;hovw=221&amp;tx=129&amp;ty=173&amp;sig=103574903790146286252&amp;page=10&amp;tbnh=144&amp;tbnw=140&amp;start=126&amp;ndsp=14&amp;ved=1t:429,r:9,s:126</a:t>
            </a:r>
          </a:p>
          <a:p>
            <a:r>
              <a:rPr lang="en-GB" sz="105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3 v 1 </a:t>
            </a:r>
            <a:r>
              <a:rPr lang="en-GB" sz="1050" dirty="0" err="1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Angličtina</a:t>
            </a:r>
            <a:r>
              <a:rPr lang="en-GB" sz="105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, </a:t>
            </a:r>
            <a:r>
              <a:rPr lang="en-GB" sz="1050" noProof="1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Donata Olejnik, Infoa </a:t>
            </a:r>
            <a:r>
              <a:rPr lang="en-GB" sz="105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2009, p. 375</a:t>
            </a:r>
          </a:p>
          <a:p>
            <a:endParaRPr lang="en-GB" sz="1000" dirty="0" smtClean="0"/>
          </a:p>
          <a:p>
            <a:pPr>
              <a:buNone/>
            </a:pPr>
            <a:endParaRPr lang="en-GB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TopVertical</Orientation>
</Layout>
</file>

<file path=customXml/item2.xml><?xml version="1.0" encoding="utf-8"?>
<Layout>
  <Type>YesNo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10</ChoicesCount>
  <Orientation>Left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MultipleChoice</Type>
  <ChoicesCount>2</ChoicesCount>
  <Orientation>Right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YesNo</Type>
  <ChoicesCount>2</ChoicesCount>
  <Orientation>Left</Orientation>
</Layout>
</file>

<file path=customXml/item10.xml><?xml version="1.0" encoding="utf-8"?>
<Layout>
  <Type>MultipleChoice</Type>
  <ChoicesCount>2</ChoicesCount>
  <Orientation>Left</Orientation>
</Layout>
</file>

<file path=customXml/item11.xml><?xml version="1.0" encoding="utf-8"?>
<Layout>
  <Type>MultipleChoice</Type>
  <ChoicesCount>2</ChoicesCount>
  <Orientation>Left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4AF4DBCD-98AB-4CB1-9505-000F410C3F1E}">
  <ds:schemaRefs/>
</ds:datastoreItem>
</file>

<file path=customXml/itemProps2.xml><?xml version="1.0" encoding="utf-8"?>
<ds:datastoreItem xmlns:ds="http://schemas.openxmlformats.org/officeDocument/2006/customXml" ds:itemID="{9AFA7167-CCD6-47A7-8CDD-D4BD0408B101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8504C9C8-44BD-4661-A454-476C9D84CD1E}">
  <ds:schemaRefs/>
</ds:datastoreItem>
</file>

<file path=customXml/itemProps5.xml><?xml version="1.0" encoding="utf-8"?>
<ds:datastoreItem xmlns:ds="http://schemas.openxmlformats.org/officeDocument/2006/customXml" ds:itemID="{3D809334-F258-4FC3-AB59-E9308EECAA58}">
  <ds:schemaRefs/>
</ds:datastoreItem>
</file>

<file path=customXml/itemProps6.xml><?xml version="1.0" encoding="utf-8"?>
<ds:datastoreItem xmlns:ds="http://schemas.openxmlformats.org/officeDocument/2006/customXml" ds:itemID="{3C7B0AE8-37F0-42AE-BA53-DCFC17F57D54}">
  <ds:schemaRefs/>
</ds:datastoreItem>
</file>

<file path=customXml/itemProps7.xml><?xml version="1.0" encoding="utf-8"?>
<ds:datastoreItem xmlns:ds="http://schemas.openxmlformats.org/officeDocument/2006/customXml" ds:itemID="{9320B3E2-C5D5-4532-A89F-39B6A526F935}">
  <ds:schemaRefs/>
</ds:datastoreItem>
</file>

<file path=customXml/itemProps8.xml><?xml version="1.0" encoding="utf-8"?>
<ds:datastoreItem xmlns:ds="http://schemas.openxmlformats.org/officeDocument/2006/customXml" ds:itemID="{5E19A780-C116-4D45-BD58-72866F66ABDB}">
  <ds:schemaRefs/>
</ds:datastoreItem>
</file>

<file path=customXml/itemProps9.xml><?xml version="1.0" encoding="utf-8"?>
<ds:datastoreItem xmlns:ds="http://schemas.openxmlformats.org/officeDocument/2006/customXml" ds:itemID="{8DBAFB0E-B2F6-4DDF-B536-8A2A17D4E43A}">
  <ds:schemaRefs/>
</ds:datastoreItem>
</file>

<file path=customXml/itemProps10.xml><?xml version="1.0" encoding="utf-8"?>
<ds:datastoreItem xmlns:ds="http://schemas.openxmlformats.org/officeDocument/2006/customXml" ds:itemID="{7AD5CC84-15BF-44A1-8240-1413DA285906}">
  <ds:schemaRefs/>
</ds:datastoreItem>
</file>

<file path=customXml/itemProps11.xml><?xml version="1.0" encoding="utf-8"?>
<ds:datastoreItem xmlns:ds="http://schemas.openxmlformats.org/officeDocument/2006/customXml" ds:itemID="{E93ED59B-F23A-4007-BB0E-2D5FC302BD91}">
  <ds:schemaRefs/>
</ds:datastoreItem>
</file>

<file path=customXml/itemProps12.xml><?xml version="1.0" encoding="utf-8"?>
<ds:datastoreItem xmlns:ds="http://schemas.openxmlformats.org/officeDocument/2006/customXml" ds:itemID="{66ADC4EA-DD9B-4785-A19A-78AAAA9B4A3C}">
  <ds:schemaRefs/>
</ds:datastoreItem>
</file>

<file path=customXml/itemProps13.xml><?xml version="1.0" encoding="utf-8"?>
<ds:datastoreItem xmlns:ds="http://schemas.openxmlformats.org/officeDocument/2006/customXml" ds:itemID="{8CAC4195-48C1-4D56-BBF0-93E58F8506CD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399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prezentace_vzor_v1</vt:lpstr>
      <vt:lpstr>1_prezentace_vzor_v1</vt:lpstr>
      <vt:lpstr>Tok</vt:lpstr>
      <vt:lpstr> </vt:lpstr>
      <vt:lpstr>ANOTACE:</vt:lpstr>
      <vt:lpstr>What´s the time?</vt:lpstr>
      <vt:lpstr>What´s the time, please?</vt:lpstr>
      <vt:lpstr>Snímek 5</vt:lpstr>
      <vt:lpstr>Dialogues:</vt:lpstr>
      <vt:lpstr>What time do you wake up?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98</cp:revision>
  <dcterms:created xsi:type="dcterms:W3CDTF">2011-08-31T08:42:42Z</dcterms:created>
  <dcterms:modified xsi:type="dcterms:W3CDTF">2012-03-05T07:33:31Z</dcterms:modified>
</cp:coreProperties>
</file>