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9" r:id="rId2"/>
    <p:sldId id="271" r:id="rId3"/>
    <p:sldId id="257" r:id="rId4"/>
    <p:sldId id="261" r:id="rId5"/>
    <p:sldId id="273" r:id="rId6"/>
    <p:sldId id="274" r:id="rId7"/>
    <p:sldId id="276" r:id="rId8"/>
    <p:sldId id="265" r:id="rId9"/>
    <p:sldId id="266" r:id="rId10"/>
    <p:sldId id="275" r:id="rId11"/>
    <p:sldId id="277" r:id="rId12"/>
    <p:sldId id="269" r:id="rId13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We´re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going to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save money this year. 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Be careful! You´re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going to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fall down the stairs!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I´m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going to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give up smoking next Monday.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3" custScaleX="411658" custScaleY="236913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3" custScaleX="411658" custScaleY="220693" custLinFactNeighborX="0" custLinFactNeighborY="-25959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3" custScaleX="411658" custScaleY="228295" custLinFactNeighborX="6861" custLinFactNeighborY="-37670"/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tx1"/>
              </a:solidFill>
            </a:rPr>
            <a:t>Are you </a:t>
          </a:r>
          <a:r>
            <a:rPr lang="en-GB" sz="1600" noProof="0" dirty="0" smtClean="0">
              <a:solidFill>
                <a:srgbClr val="FF0000"/>
              </a:solidFill>
            </a:rPr>
            <a:t>going to </a:t>
          </a:r>
          <a:r>
            <a:rPr lang="en-GB" sz="1600" noProof="0" dirty="0" smtClean="0">
              <a:solidFill>
                <a:schemeClr val="tx1"/>
              </a:solidFill>
            </a:rPr>
            <a:t>spend all your money?</a:t>
          </a:r>
          <a:endParaRPr lang="en-GB" sz="1600" noProof="0" dirty="0">
            <a:solidFill>
              <a:schemeClr val="tx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56D1A251-FBF8-473F-940D-0BEDB73EC5DD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tx1"/>
              </a:solidFill>
              <a:latin typeface="+mj-lt"/>
            </a:rPr>
            <a:t>Is she </a:t>
          </a:r>
          <a:r>
            <a:rPr lang="en-GB" sz="1600" noProof="0" dirty="0" smtClean="0">
              <a:solidFill>
                <a:srgbClr val="FF0000"/>
              </a:solidFill>
              <a:latin typeface="+mj-lt"/>
            </a:rPr>
            <a:t>going to </a:t>
          </a:r>
          <a:r>
            <a:rPr lang="en-GB" sz="1600" noProof="0" dirty="0" smtClean="0">
              <a:solidFill>
                <a:schemeClr val="tx1"/>
              </a:solidFill>
              <a:latin typeface="+mj-lt"/>
            </a:rPr>
            <a:t>be a teacher?</a:t>
          </a:r>
        </a:p>
      </dgm:t>
    </dgm:pt>
    <dgm:pt modelId="{154EBB47-AA9A-4292-9197-67FA7726090F}" type="parTrans" cxnId="{72B593AD-89A1-456A-9F11-D5C892466213}">
      <dgm:prSet/>
      <dgm:spPr/>
      <dgm:t>
        <a:bodyPr/>
        <a:lstStyle/>
        <a:p>
          <a:endParaRPr lang="cs-CZ"/>
        </a:p>
      </dgm:t>
    </dgm:pt>
    <dgm:pt modelId="{0AB89FB8-416C-49DB-9DA6-151FCF68EDEC}" type="sibTrans" cxnId="{72B593AD-89A1-456A-9F11-D5C892466213}">
      <dgm:prSet/>
      <dgm:spPr/>
      <dgm:t>
        <a:bodyPr/>
        <a:lstStyle/>
        <a:p>
          <a:endParaRPr lang="cs-CZ"/>
        </a:p>
      </dgm:t>
    </dgm:pt>
    <dgm:pt modelId="{30915164-A4E5-4792-878B-8E7D78D513E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Yes, I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am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6F9B2BAD-B6CE-438E-8D88-0B4CEAB3D9FC}" type="parTrans" cxnId="{C6AEEADA-5FD8-45EC-A9E3-25175E18AF66}">
      <dgm:prSet/>
      <dgm:spPr/>
      <dgm:t>
        <a:bodyPr/>
        <a:lstStyle/>
        <a:p>
          <a:endParaRPr lang="cs-CZ"/>
        </a:p>
      </dgm:t>
    </dgm:pt>
    <dgm:pt modelId="{F1FE8512-A286-4155-B3BD-477B635107C3}" type="sibTrans" cxnId="{C6AEEADA-5FD8-45EC-A9E3-25175E18AF66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chemeClr val="tx1"/>
              </a:solidFill>
              <a:latin typeface="+mj-lt"/>
            </a:rPr>
            <a:t>No, she </a:t>
          </a:r>
          <a:r>
            <a:rPr lang="en-GB" sz="1800" noProof="0" dirty="0" smtClean="0">
              <a:solidFill>
                <a:srgbClr val="FF0000"/>
              </a:solidFill>
              <a:latin typeface="+mj-lt"/>
            </a:rPr>
            <a:t>isn´t</a:t>
          </a:r>
          <a:r>
            <a:rPr lang="en-GB" sz="1800" noProof="0" dirty="0" smtClean="0">
              <a:solidFill>
                <a:schemeClr val="tx1"/>
              </a:solidFill>
              <a:latin typeface="+mj-lt"/>
            </a:rPr>
            <a:t>.</a:t>
          </a:r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/>
      <dgm:spPr/>
      <dgm:t>
        <a:bodyPr/>
        <a:lstStyle/>
        <a:p>
          <a:pPr rtl="0"/>
          <a:endParaRPr lang="cs-CZ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408690" custScaleY="119341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472236" custLinFactX="52411" custLinFactNeighborX="100000" custLinFactNeighborY="-2452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420411" custScaleY="122722" custLinFactX="-81385" custLinFactNeighborX="-100000" custLinFactNeighborY="783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472840" custLinFactX="52713" custLinFactNeighborX="100000" custLinFactNeighborY="-651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A005-3890-48C8-981D-01745BB4B4A8}" srcId="{38E07FA9-67CD-41A4-AE85-DDEF425DDAAF}" destId="{7D5EFDCA-A9F1-4D78-BEF5-CA1ABA2576AA}" srcOrd="4" destOrd="0" parTransId="{B805CCA5-A16D-43B6-8B67-9023D3A333C6}" sibTransId="{A852BCF0-39EB-490F-BC4D-C97BF4140C8D}"/>
    <dgm:cxn modelId="{8826359B-B3E9-4141-AE49-83369F61A93C}" type="presOf" srcId="{2350A6BE-A6D1-45A8-9E70-13EA7BCFBA58}" destId="{FFC4C673-57B6-4EA4-B537-A69EE1EB61C5}" srcOrd="0" destOrd="0" presId="urn:microsoft.com/office/officeart/2005/8/layout/matrix3"/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72B593AD-89A1-456A-9F11-D5C892466213}" srcId="{38E07FA9-67CD-41A4-AE85-DDEF425DDAAF}" destId="{56D1A251-FBF8-473F-940D-0BEDB73EC5DD}" srcOrd="1" destOrd="0" parTransId="{154EBB47-AA9A-4292-9197-67FA7726090F}" sibTransId="{0AB89FB8-416C-49DB-9DA6-151FCF68EDEC}"/>
    <dgm:cxn modelId="{1504AB14-1FE4-49D7-A914-8EC462127D5A}" type="presOf" srcId="{30915164-A4E5-4792-878B-8E7D78D513EE}" destId="{BD434741-8D9A-4E80-B7AE-6646DD7C253E}" srcOrd="0" destOrd="0" presId="urn:microsoft.com/office/officeart/2005/8/layout/matrix3"/>
    <dgm:cxn modelId="{C88CCD47-71D1-4BA2-9716-8C582F7DA809}" srcId="{38E07FA9-67CD-41A4-AE85-DDEF425DDAAF}" destId="{2350A6BE-A6D1-45A8-9E70-13EA7BCFBA58}" srcOrd="3" destOrd="0" parTransId="{D2DC1508-C09D-4318-B03D-B6E600FCB1DA}" sibTransId="{F349D1E4-74C5-4573-805F-7E1F5F8B57EF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C6AEEADA-5FD8-45EC-A9E3-25175E18AF66}" srcId="{38E07FA9-67CD-41A4-AE85-DDEF425DDAAF}" destId="{30915164-A4E5-4792-878B-8E7D78D513EE}" srcOrd="2" destOrd="0" parTransId="{6F9B2BAD-B6CE-438E-8D88-0B4CEAB3D9FC}" sibTransId="{F1FE8512-A286-4155-B3BD-477B635107C3}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19FD7C19-92E6-44B9-A7B0-7D24D2F1EC8F}" type="presOf" srcId="{56D1A251-FBF8-473F-940D-0BEDB73EC5DD}" destId="{A8038A2A-BDD1-4555-92D6-E3A6F34B1742}" srcOrd="0" destOrd="0" presId="urn:microsoft.com/office/officeart/2005/8/layout/matrix3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3" y="0"/>
          <a:ext cx="4320476" cy="99458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We´re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going to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save money this year. 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" y="0"/>
        <a:ext cx="4320476" cy="994589"/>
      </dsp:txXfrm>
    </dsp:sp>
    <dsp:sp modelId="{9234E300-3F46-4791-98F3-C00DE40CA5DD}">
      <dsp:nvSpPr>
        <dsp:cNvPr id="0" name=""/>
        <dsp:cNvSpPr/>
      </dsp:nvSpPr>
      <dsp:spPr>
        <a:xfrm>
          <a:off x="1" y="1008112"/>
          <a:ext cx="4320476" cy="92649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Be careful! You´re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going to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fall down the stairs!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1" y="1008112"/>
        <a:ext cx="4320476" cy="926496"/>
      </dsp:txXfrm>
    </dsp:sp>
    <dsp:sp modelId="{C5F4AC66-B6E7-489A-B36D-61C0D4C5B5A0}">
      <dsp:nvSpPr>
        <dsp:cNvPr id="0" name=""/>
        <dsp:cNvSpPr/>
      </dsp:nvSpPr>
      <dsp:spPr>
        <a:xfrm>
          <a:off x="3" y="1944217"/>
          <a:ext cx="4320476" cy="958410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I´m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going to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give up smoking next Monday.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" y="1944217"/>
        <a:ext cx="4320476" cy="95841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2614103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043337" cy="88868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tx1"/>
              </a:solidFill>
            </a:rPr>
            <a:t>Are you </a:t>
          </a:r>
          <a:r>
            <a:rPr lang="en-GB" sz="1600" kern="1200" noProof="0" dirty="0" smtClean="0">
              <a:solidFill>
                <a:srgbClr val="FF0000"/>
              </a:solidFill>
            </a:rPr>
            <a:t>going to </a:t>
          </a:r>
          <a:r>
            <a:rPr lang="en-GB" sz="1600" kern="1200" noProof="0" dirty="0" smtClean="0">
              <a:solidFill>
                <a:schemeClr val="tx1"/>
              </a:solidFill>
            </a:rPr>
            <a:t>spend all your money?</a:t>
          </a:r>
          <a:endParaRPr lang="en-GB" sz="1600" kern="1200" noProof="0" dirty="0">
            <a:solidFill>
              <a:schemeClr val="tx1"/>
            </a:solidFill>
          </a:endParaRPr>
        </a:p>
      </dsp:txBody>
      <dsp:txXfrm>
        <a:off x="0" y="0"/>
        <a:ext cx="3043337" cy="888680"/>
      </dsp:txXfrm>
    </dsp:sp>
    <dsp:sp modelId="{A8038A2A-BDD1-4555-92D6-E3A6F34B1742}">
      <dsp:nvSpPr>
        <dsp:cNvPr id="0" name=""/>
        <dsp:cNvSpPr/>
      </dsp:nvSpPr>
      <dsp:spPr>
        <a:xfrm>
          <a:off x="3010151" y="47129"/>
          <a:ext cx="3516536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tx1"/>
              </a:solidFill>
              <a:latin typeface="+mj-lt"/>
            </a:rPr>
            <a:t>Is she </a:t>
          </a:r>
          <a:r>
            <a:rPr lang="en-GB" sz="1600" kern="1200" noProof="0" dirty="0" smtClean="0">
              <a:solidFill>
                <a:srgbClr val="FF0000"/>
              </a:solidFill>
              <a:latin typeface="+mj-lt"/>
            </a:rPr>
            <a:t>going to </a:t>
          </a:r>
          <a:r>
            <a:rPr lang="en-GB" sz="1600" kern="1200" noProof="0" dirty="0" smtClean="0">
              <a:solidFill>
                <a:schemeClr val="tx1"/>
              </a:solidFill>
              <a:latin typeface="+mj-lt"/>
            </a:rPr>
            <a:t>be a teacher?</a:t>
          </a:r>
        </a:p>
      </dsp:txBody>
      <dsp:txXfrm>
        <a:off x="3010151" y="47129"/>
        <a:ext cx="3516536" cy="744656"/>
      </dsp:txXfrm>
    </dsp:sp>
    <dsp:sp modelId="{BD434741-8D9A-4E80-B7AE-6646DD7C253E}">
      <dsp:nvSpPr>
        <dsp:cNvPr id="0" name=""/>
        <dsp:cNvSpPr/>
      </dsp:nvSpPr>
      <dsp:spPr>
        <a:xfrm>
          <a:off x="0" y="995518"/>
          <a:ext cx="3130618" cy="913857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Yes, I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am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995518"/>
        <a:ext cx="3130618" cy="913857"/>
      </dsp:txXfrm>
    </dsp:sp>
    <dsp:sp modelId="{FFC4C673-57B6-4EA4-B537-A69EE1EB61C5}">
      <dsp:nvSpPr>
        <dsp:cNvPr id="0" name=""/>
        <dsp:cNvSpPr/>
      </dsp:nvSpPr>
      <dsp:spPr>
        <a:xfrm>
          <a:off x="3010151" y="983231"/>
          <a:ext cx="3521034" cy="74465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No, she </a:t>
          </a:r>
          <a:r>
            <a:rPr lang="en-GB" sz="1800" kern="1200" noProof="0" dirty="0" smtClean="0">
              <a:solidFill>
                <a:srgbClr val="FF0000"/>
              </a:solidFill>
              <a:latin typeface="+mj-lt"/>
            </a:rPr>
            <a:t>isn´t</a:t>
          </a: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.</a:t>
          </a:r>
          <a:endParaRPr lang="en-GB" sz="1800" kern="1200" noProof="0" dirty="0">
            <a:solidFill>
              <a:schemeClr val="tx1"/>
            </a:solidFill>
            <a:latin typeface="+mj-lt"/>
          </a:endParaRPr>
        </a:p>
      </dsp:txBody>
      <dsp:txXfrm>
        <a:off x="3010151" y="983231"/>
        <a:ext cx="3521034" cy="7446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EF043-C792-450D-A01E-84187167F4F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0C7BF-B114-44E7-BC03-EA1ADC4D1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AF593-1DE2-4D57-9536-73C20AAF9BF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EA8E6D-4A3B-456C-9E43-1A4FAF77E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1C646-0891-4E7A-B58C-079540B2F2C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09DDC0-FB25-4BD6-88EF-5B1E5CB21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10000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C350A-5E78-4300-B93D-16B2F1F5C16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0468F-B5A8-43F1-B51C-6B8D4B17A6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DE809-0F86-43AC-AF62-A21924CE817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13D347-A3D2-4B79-B270-765B3356E7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9E28E-A725-413D-8A29-762A074A6F36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D50D4-37EE-4D5C-BA75-736393171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7FD76-DA98-46F8-BD01-B1081822C75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8F3A0-202E-4E7B-AF9E-28F2D25A3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69394-75F0-485F-A169-6668A64C8FB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88544-228B-4BFC-BCE1-657202631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1A67D-01EC-4E6B-9289-971CF25E746B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A2B6D-6AA2-41DE-9EEE-FF3D4BD059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16823-6A93-4E1B-82A3-EFC43836B7A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CDB85-E045-4726-9AB9-8FD8070B0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001EE-06A7-4A42-95EF-382F8ACA539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59FCB-4F6F-4BC8-A519-DDE161DF5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10000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1ADE64E-C0EF-45CF-8178-6B2DC4BCB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18" r:id="rId4"/>
    <p:sldLayoutId id="2147483724" r:id="rId5"/>
    <p:sldLayoutId id="2147483719" r:id="rId6"/>
    <p:sldLayoutId id="2147483725" r:id="rId7"/>
    <p:sldLayoutId id="2147483726" r:id="rId8"/>
    <p:sldLayoutId id="2147483727" r:id="rId9"/>
    <p:sldLayoutId id="2147483720" r:id="rId10"/>
    <p:sldLayoutId id="2147483728" r:id="rId11"/>
  </p:sldLayoutIdLst>
  <p:transition advClick="0" advTm="10000">
    <p:wedg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5.emf"/><Relationship Id="rId3" Type="http://schemas.openxmlformats.org/officeDocument/2006/relationships/diagramLayout" Target="../diagrams/layout1.xml"/><Relationship Id="rId7" Type="http://schemas.openxmlformats.org/officeDocument/2006/relationships/image" Target="../media/image4.emf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emf"/><Relationship Id="rId3" Type="http://schemas.openxmlformats.org/officeDocument/2006/relationships/image" Target="../media/image10.gif"/><Relationship Id="rId7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emf"/><Relationship Id="rId4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ko%C4%8Dka&amp;ex=1" TargetMode="External"/><Relationship Id="rId2" Type="http://schemas.openxmlformats.org/officeDocument/2006/relationships/hyperlink" Target="http://office.microsoft.com/cs-cz/images/results.aspx?qu=zlod%C4%9Bj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niha&amp;ex=1&amp;origin=FX010132103" TargetMode="External"/><Relationship Id="rId5" Type="http://schemas.openxmlformats.org/officeDocument/2006/relationships/hyperlink" Target="http://office.microsoft.com/cs-cz/images/results.aspx?qu=v%C3%BDhra&amp;ex=1" TargetMode="External"/><Relationship Id="rId4" Type="http://schemas.openxmlformats.org/officeDocument/2006/relationships/hyperlink" Target="http://office.microsoft.com/cs-cz/images/results.aspx?qu=babi%C4%8D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VY_32_INOVACE_1A_06_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Going to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a tabulek učitel objasní žákům tvorbu tvaru </a:t>
            </a:r>
            <a:r>
              <a:rPr lang="en-GB" sz="2000" dirty="0" smtClean="0">
                <a:latin typeface="Bookman Old Style" pitchFamily="18" charset="0"/>
              </a:rPr>
              <a:t>Going to</a:t>
            </a:r>
            <a:r>
              <a:rPr lang="cs-CZ" sz="2000" dirty="0" smtClean="0">
                <a:latin typeface="Bookman Old Style" pitchFamily="18" charset="0"/>
              </a:rPr>
              <a:t>. Struktura   kladné věty, záporné věty, otázky.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 vět dle obrázků a výběru sloves. Kontrola je po odhalení barevného obdélníka.</a:t>
            </a:r>
          </a:p>
          <a:p>
            <a:r>
              <a:rPr lang="cs-CZ" sz="2000" dirty="0" smtClean="0">
                <a:latin typeface="Bookman Old Style" pitchFamily="18" charset="0"/>
              </a:rPr>
              <a:t>3) Seřazení slov dle správného pořadí do vět – opět věta kladná, záporná, otázka. Pro individuální názornou práci je vhodné stránku vytisknou, rozstříhat slova a sestavovat věty manuálně. Kontrola dle vzoru.</a:t>
            </a:r>
          </a:p>
          <a:p>
            <a:r>
              <a:rPr lang="cs-CZ" sz="2000" dirty="0" smtClean="0">
                <a:latin typeface="Bookman Old Style" pitchFamily="18" charset="0"/>
              </a:rPr>
              <a:t>4) Rozdíl v použití: </a:t>
            </a:r>
            <a:r>
              <a:rPr lang="en-GB" sz="2000" dirty="0" smtClean="0">
                <a:latin typeface="Bookman Old Style" pitchFamily="18" charset="0"/>
              </a:rPr>
              <a:t>will  x  going </a:t>
            </a:r>
            <a:r>
              <a:rPr lang="cs-CZ" sz="2000" dirty="0" smtClean="0">
                <a:latin typeface="Bookman Old Style" pitchFamily="18" charset="0"/>
              </a:rPr>
              <a:t>to, výroky ze života.</a:t>
            </a:r>
          </a:p>
          <a:p>
            <a:r>
              <a:rPr lang="cs-CZ" sz="2000" dirty="0" smtClean="0">
                <a:latin typeface="Bookman Old Style" pitchFamily="18" charset="0"/>
              </a:rPr>
              <a:t>5) Závěr – dialogy, konverzace ve dvojicích dle předlohy a obrázků. Použití</a:t>
            </a:r>
            <a:r>
              <a:rPr lang="en-GB" sz="2000" dirty="0" smtClean="0">
                <a:latin typeface="Bookman Old Style" pitchFamily="18" charset="0"/>
              </a:rPr>
              <a:t>: going to x will.</a:t>
            </a:r>
          </a:p>
          <a:p>
            <a:r>
              <a:rPr lang="cs-CZ" sz="2000" dirty="0" smtClean="0">
                <a:latin typeface="Bookman Old Style" pitchFamily="18" charset="0"/>
              </a:rPr>
              <a:t>6)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going to.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   GOING  TO</a:t>
            </a:r>
            <a:endParaRPr lang="cs-CZ" dirty="0"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323528" y="1700808"/>
          <a:ext cx="4320480" cy="312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2132856"/>
            <a:ext cx="4028381" cy="2448272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>
                <a:latin typeface="+mj-lt"/>
              </a:rPr>
              <a:t>Letos hodláme našetřit peníze.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Pozor! Spadneš ze schodů!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Hodlám přestat kouřit příští pondělí.</a:t>
            </a:r>
            <a:endParaRPr lang="cs-CZ" sz="2000" dirty="0"/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</a:t>
            </a:r>
            <a:endParaRPr lang="en-GB" sz="2000" dirty="0">
              <a:latin typeface="Bookman Old Style" pitchFamily="18" charset="0"/>
            </a:endParaRPr>
          </a:p>
        </p:txBody>
      </p:sp>
      <p:pic>
        <p:nvPicPr>
          <p:cNvPr id="11271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V="1">
            <a:off x="6732240" y="260648"/>
            <a:ext cx="21780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" name="Diagram 10"/>
          <p:cNvGraphicFramePr/>
          <p:nvPr/>
        </p:nvGraphicFramePr>
        <p:xfrm>
          <a:off x="2483768" y="4653136"/>
          <a:ext cx="6660232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23928" y="5445224"/>
            <a:ext cx="144016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5536" y="5013176"/>
            <a:ext cx="1751976" cy="1107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 smtClean="0">
                <a:latin typeface="Georgia" pitchFamily="18" charset="0"/>
              </a:rPr>
              <a:t>Going  to  - affirmative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3" y="1484312"/>
          <a:ext cx="8352928" cy="49690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88232"/>
                <a:gridCol w="2088232"/>
                <a:gridCol w="1871997"/>
                <a:gridCol w="2304467"/>
              </a:tblGrid>
              <a:tr h="1143793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BE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GOING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TO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208672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am</a:t>
                      </a: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´m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going to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visit to France.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baseline="0" noProof="0" dirty="0" smtClean="0">
                          <a:latin typeface="+mj-lt"/>
                        </a:rPr>
                        <a:t>see a </a:t>
                      </a:r>
                      <a:r>
                        <a:rPr lang="en-GB" sz="1800" noProof="0" dirty="0" smtClean="0">
                          <a:latin typeface="+mj-lt"/>
                        </a:rPr>
                        <a:t>new film.</a:t>
                      </a:r>
                      <a:endParaRPr lang="cs-CZ" sz="1800" noProof="0" dirty="0" smtClean="0">
                        <a:latin typeface="+mj-lt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play table tennis.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watch TV.</a:t>
                      </a:r>
                      <a:endParaRPr lang="en-GB" sz="1800" noProof="0" dirty="0">
                        <a:latin typeface="+mj-lt"/>
                      </a:endParaRPr>
                    </a:p>
                  </a:txBody>
                  <a:tcPr/>
                </a:tc>
              </a:tr>
              <a:tr h="1349692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is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´s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266867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are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´r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e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 smtClean="0">
                <a:latin typeface="Georgia" pitchFamily="18" charset="0"/>
              </a:rPr>
              <a:t>Going  to  - </a:t>
            </a:r>
            <a:r>
              <a:rPr lang="cs-CZ" sz="3200" dirty="0" smtClean="0">
                <a:latin typeface="Georgia" pitchFamily="18" charset="0"/>
              </a:rPr>
              <a:t>NEGATIVE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3" y="1484312"/>
          <a:ext cx="8352928" cy="49690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88232"/>
                <a:gridCol w="2088232"/>
                <a:gridCol w="1871997"/>
                <a:gridCol w="2304467"/>
              </a:tblGrid>
              <a:tr h="1143793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BE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GOING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TO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208672"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´m not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going to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visit to France.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baseline="0" noProof="0" dirty="0" smtClean="0">
                          <a:latin typeface="+mj-lt"/>
                        </a:rPr>
                        <a:t>see a </a:t>
                      </a:r>
                      <a:r>
                        <a:rPr lang="en-GB" sz="1800" noProof="0" dirty="0" smtClean="0">
                          <a:latin typeface="+mj-lt"/>
                        </a:rPr>
                        <a:t>new film.</a:t>
                      </a:r>
                      <a:endParaRPr lang="cs-CZ" sz="1800" noProof="0" dirty="0" smtClean="0">
                        <a:latin typeface="+mj-lt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play table tennis.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watch TV.</a:t>
                      </a:r>
                      <a:endParaRPr lang="en-GB" sz="1800" noProof="0" dirty="0">
                        <a:latin typeface="+mj-lt"/>
                      </a:endParaRPr>
                    </a:p>
                  </a:txBody>
                  <a:tcPr/>
                </a:tc>
              </a:tr>
              <a:tr h="1349692"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He</a:t>
                      </a:r>
                      <a:r>
                        <a:rPr lang="cs-CZ" sz="2400" noProof="0" dirty="0" smtClean="0">
                          <a:latin typeface="Bookman Old Style" pitchFamily="18" charset="0"/>
                        </a:rPr>
                        <a:t>,</a:t>
                      </a:r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 s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he</a:t>
                      </a:r>
                      <a:r>
                        <a:rPr lang="cs-CZ" sz="2400" noProof="0" dirty="0" smtClean="0">
                          <a:latin typeface="Bookman Old Style" pitchFamily="18" charset="0"/>
                        </a:rPr>
                        <a:t>,</a:t>
                      </a:r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 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it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isn´t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266867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aren´t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 smtClean="0">
                <a:latin typeface="Georgia" pitchFamily="18" charset="0"/>
              </a:rPr>
              <a:t>Going  to  - questions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3" y="1484313"/>
          <a:ext cx="8208912" cy="505407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52228"/>
                <a:gridCol w="2052228"/>
                <a:gridCol w="1839721"/>
                <a:gridCol w="2264735"/>
              </a:tblGrid>
              <a:tr h="1081211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BE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GOING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TO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142540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Am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going to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endParaRPr lang="cs-CZ" sz="1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visit to France</a:t>
                      </a:r>
                      <a:r>
                        <a:rPr lang="cs-CZ" sz="1800" noProof="0" dirty="0" smtClean="0">
                          <a:latin typeface="+mj-lt"/>
                        </a:rPr>
                        <a:t>?</a:t>
                      </a:r>
                      <a:endParaRPr lang="en-GB" sz="1800" noProof="0" dirty="0" smtClean="0">
                        <a:latin typeface="+mj-lt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baseline="0" noProof="0" dirty="0" smtClean="0">
                          <a:latin typeface="+mj-lt"/>
                        </a:rPr>
                        <a:t>see a </a:t>
                      </a:r>
                      <a:r>
                        <a:rPr lang="en-GB" sz="1800" noProof="0" dirty="0" smtClean="0">
                          <a:latin typeface="+mj-lt"/>
                        </a:rPr>
                        <a:t>new film</a:t>
                      </a:r>
                      <a:r>
                        <a:rPr lang="cs-CZ" sz="1800" noProof="0" dirty="0" smtClean="0">
                          <a:latin typeface="+mj-lt"/>
                        </a:rPr>
                        <a:t>?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play table tennis</a:t>
                      </a:r>
                      <a:r>
                        <a:rPr lang="cs-CZ" sz="1800" noProof="0" dirty="0" smtClean="0">
                          <a:latin typeface="+mj-lt"/>
                        </a:rPr>
                        <a:t>?</a:t>
                      </a:r>
                      <a:endParaRPr lang="en-GB" sz="1800" noProof="0" dirty="0" smtClean="0">
                        <a:latin typeface="+mj-lt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watch TV</a:t>
                      </a:r>
                      <a:r>
                        <a:rPr lang="cs-CZ" sz="1800" noProof="0" dirty="0" smtClean="0">
                          <a:latin typeface="+mj-lt"/>
                        </a:rPr>
                        <a:t>?</a:t>
                      </a:r>
                      <a:endParaRPr lang="en-GB" sz="1800" noProof="0" dirty="0">
                        <a:latin typeface="+mj-lt"/>
                      </a:endParaRPr>
                    </a:p>
                  </a:txBody>
                  <a:tcPr/>
                </a:tc>
              </a:tr>
              <a:tr h="1275845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Is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he, she, it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469428"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they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848"/>
            <a:ext cx="9144000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40466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Look at the pictures. What is going to happen? </a:t>
            </a:r>
            <a:r>
              <a:rPr lang="en-GB" dirty="0" smtClean="0"/>
              <a:t>Use the words in the box.</a:t>
            </a: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23528" y="1124744"/>
            <a:ext cx="8496944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break the window,  crash</a:t>
            </a:r>
            <a:r>
              <a:rPr lang="cs-CZ" b="1" dirty="0" smtClean="0">
                <a:solidFill>
                  <a:schemeClr val="tx1"/>
                </a:solidFill>
              </a:rPr>
              <a:t>,</a:t>
            </a:r>
            <a:r>
              <a:rPr lang="en-GB" b="1" dirty="0" smtClean="0">
                <a:solidFill>
                  <a:schemeClr val="tx1"/>
                </a:solidFill>
              </a:rPr>
              <a:t>  drink coffee,  have breakfast,  </a:t>
            </a:r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en-GB" b="1" dirty="0" smtClean="0">
                <a:solidFill>
                  <a:schemeClr val="tx1"/>
                </a:solidFill>
              </a:rPr>
              <a:t>play the piano</a:t>
            </a:r>
            <a:r>
              <a:rPr lang="cs-CZ" b="1" dirty="0" smtClean="0">
                <a:solidFill>
                  <a:schemeClr val="tx1"/>
                </a:solidFill>
              </a:rPr>
              <a:t>,</a:t>
            </a:r>
            <a:r>
              <a:rPr lang="en-GB" b="1" dirty="0" smtClean="0">
                <a:solidFill>
                  <a:schemeClr val="tx1"/>
                </a:solidFill>
              </a:rPr>
              <a:t>  post a letter,  read a letter 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6093297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The woman is going to</a:t>
            </a:r>
            <a:r>
              <a:rPr lang="cs-CZ" sz="1600" dirty="0" smtClean="0"/>
              <a:t> </a:t>
            </a:r>
            <a:r>
              <a:rPr lang="cs-CZ" sz="1600" dirty="0" err="1" smtClean="0"/>
              <a:t>have</a:t>
            </a:r>
            <a:r>
              <a:rPr lang="en-GB" sz="1600" dirty="0" smtClean="0"/>
              <a:t> breakfast. He is going to read a letter. She is going to play the piano. The cars are going to crash. He is going to drink coffee. The ball is going to break the window.</a:t>
            </a:r>
            <a:endParaRPr lang="en-GB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645025"/>
            <a:ext cx="24837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She is going  to post a letter.</a:t>
            </a:r>
            <a:endParaRPr lang="en-GB" sz="1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6165304"/>
            <a:ext cx="8712968" cy="50405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530120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7</a:t>
            </a:r>
            <a:r>
              <a:rPr lang="cs-CZ" dirty="0" smtClean="0"/>
              <a:t>  y</a:t>
            </a:r>
            <a:r>
              <a:rPr lang="en-GB" dirty="0" smtClean="0"/>
              <a:t>our picture</a:t>
            </a:r>
            <a:endParaRPr lang="en-GB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Exercises</a:t>
            </a:r>
            <a:r>
              <a:rPr lang="cs-CZ" sz="2000" dirty="0" smtClean="0">
                <a:latin typeface="Bookman Old Style" pitchFamily="18" charset="0"/>
              </a:rPr>
              <a:t>:  </a:t>
            </a:r>
            <a:r>
              <a:rPr lang="en-GB" sz="2000" dirty="0" smtClean="0">
                <a:latin typeface="Bookman Old Style" pitchFamily="18" charset="0"/>
              </a:rPr>
              <a:t>Put the words in the correct order.  </a:t>
            </a:r>
            <a:endParaRPr lang="en-GB" sz="24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9" y="1556792"/>
          <a:ext cx="8496943" cy="5040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3849"/>
                <a:gridCol w="1213849"/>
                <a:gridCol w="1213849"/>
                <a:gridCol w="1213849"/>
                <a:gridCol w="1213849"/>
                <a:gridCol w="1213849"/>
                <a:gridCol w="1213849"/>
              </a:tblGrid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They´re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stay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hotel.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not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I´m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e-mail.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write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Ann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change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school?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English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She´s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read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newspapers.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swim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lot.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We´re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violin?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play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 advTm="2000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Check your sentences:   </a:t>
            </a:r>
            <a:endParaRPr lang="en-GB" sz="24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9" y="1556793"/>
          <a:ext cx="8568952" cy="511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224136"/>
                <a:gridCol w="1224136"/>
              </a:tblGrid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They´re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stay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hotel.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987730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I´m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not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write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e-mail.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Is 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Ann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change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her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school?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She´s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read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English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newspapers.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We´re</a:t>
                      </a: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swim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lot.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82496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play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violin?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376198"/>
            <a:ext cx="5184576" cy="407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99592" y="188640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</a:rPr>
              <a:t>Which future    -  will  or  going to …?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899592" y="980728"/>
            <a:ext cx="3096344" cy="864096"/>
          </a:xfrm>
          <a:prstGeom prst="wedgeRoundRectCallout">
            <a:avLst>
              <a:gd name="adj1" fmla="val -64315"/>
              <a:gd name="adj2" fmla="val 86309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Look out! You´re </a:t>
            </a:r>
            <a:r>
              <a:rPr lang="en-GB" dirty="0" smtClean="0">
                <a:solidFill>
                  <a:srgbClr val="FF0000"/>
                </a:solidFill>
              </a:rPr>
              <a:t>going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to</a:t>
            </a:r>
            <a:r>
              <a:rPr lang="en-GB" dirty="0" smtClean="0">
                <a:solidFill>
                  <a:schemeClr val="tx1"/>
                </a:solidFill>
              </a:rPr>
              <a:t> break that glass</a:t>
            </a:r>
            <a:r>
              <a:rPr lang="cs-CZ" dirty="0" smtClean="0">
                <a:solidFill>
                  <a:schemeClr val="tx1"/>
                </a:solidFill>
              </a:rPr>
              <a:t>!</a:t>
            </a:r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(I can see it now.)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5148064" y="980728"/>
            <a:ext cx="3528392" cy="936104"/>
          </a:xfrm>
          <a:prstGeom prst="wedgeRoundRectCallout">
            <a:avLst>
              <a:gd name="adj1" fmla="val 56913"/>
              <a:gd name="adj2" fmla="val 8081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Don´t give him a watch 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– he</a:t>
            </a:r>
            <a:r>
              <a:rPr lang="en-GB" dirty="0" smtClean="0">
                <a:solidFill>
                  <a:srgbClr val="FF0000"/>
                </a:solidFill>
              </a:rPr>
              <a:t>´ll </a:t>
            </a:r>
            <a:r>
              <a:rPr lang="en-GB" dirty="0" smtClean="0">
                <a:solidFill>
                  <a:schemeClr val="tx1"/>
                </a:solidFill>
              </a:rPr>
              <a:t>break it.</a:t>
            </a:r>
          </a:p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(I think so, because I know him.)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724128" y="2492896"/>
            <a:ext cx="3419872" cy="1080120"/>
          </a:xfrm>
          <a:prstGeom prst="cloudCallout">
            <a:avLst>
              <a:gd name="adj1" fmla="val 37238"/>
              <a:gd name="adj2" fmla="val 1193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</a:t>
            </a:r>
            <a:r>
              <a:rPr lang="en-GB" dirty="0" smtClean="0">
                <a:solidFill>
                  <a:schemeClr val="tx1"/>
                </a:solidFill>
              </a:rPr>
              <a:t>OK, I</a:t>
            </a:r>
            <a:r>
              <a:rPr lang="en-GB" dirty="0" smtClean="0">
                <a:solidFill>
                  <a:srgbClr val="FF0000"/>
                </a:solidFill>
              </a:rPr>
              <a:t>´ll</a:t>
            </a:r>
            <a:r>
              <a:rPr lang="en-GB" dirty="0" smtClean="0">
                <a:solidFill>
                  <a:schemeClr val="tx1"/>
                </a:solidFill>
              </a:rPr>
              <a:t> answer it.“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5759624" y="4365104"/>
            <a:ext cx="3384376" cy="1512168"/>
          </a:xfrm>
          <a:prstGeom prst="cloudCallout">
            <a:avLst>
              <a:gd name="adj1" fmla="val -44052"/>
              <a:gd name="adj2" fmla="val 804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 know. I</a:t>
            </a:r>
            <a:r>
              <a:rPr lang="en-GB" dirty="0" smtClean="0">
                <a:solidFill>
                  <a:srgbClr val="FF0000"/>
                </a:solidFill>
              </a:rPr>
              <a:t>´m going to </a:t>
            </a:r>
            <a:r>
              <a:rPr lang="en-GB" dirty="0" smtClean="0">
                <a:solidFill>
                  <a:schemeClr val="tx1"/>
                </a:solidFill>
              </a:rPr>
              <a:t>do them all on Tuesday.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6526560" cy="8640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     </a:t>
            </a:r>
            <a:r>
              <a:rPr lang="en-GB" sz="2800" dirty="0" smtClean="0">
                <a:solidFill>
                  <a:schemeClr val="accent2"/>
                </a:solidFill>
              </a:rPr>
              <a:t>Making decisions</a:t>
            </a:r>
            <a:endParaRPr lang="en-GB" sz="2800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2564904"/>
            <a:ext cx="3240360" cy="36004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2000" dirty="0" smtClean="0"/>
              <a:t>go to the sport centre</a:t>
            </a:r>
          </a:p>
          <a:p>
            <a:r>
              <a:rPr lang="en-GB" sz="2000" dirty="0" smtClean="0"/>
              <a:t>go shopping</a:t>
            </a:r>
          </a:p>
          <a:p>
            <a:r>
              <a:rPr lang="en-GB" sz="2000" dirty="0" smtClean="0"/>
              <a:t>finish my homework</a:t>
            </a:r>
          </a:p>
          <a:p>
            <a:r>
              <a:rPr lang="en-GB" sz="2000" dirty="0" smtClean="0"/>
              <a:t>go swimming</a:t>
            </a:r>
          </a:p>
          <a:p>
            <a:r>
              <a:rPr lang="en-GB" sz="2000" dirty="0" smtClean="0"/>
              <a:t>stay in and watch telly</a:t>
            </a:r>
          </a:p>
          <a:p>
            <a:r>
              <a:rPr lang="en-GB" sz="2000" dirty="0" smtClean="0"/>
              <a:t>have a party</a:t>
            </a:r>
          </a:p>
          <a:p>
            <a:r>
              <a:rPr lang="en-GB" sz="2000" dirty="0" smtClean="0"/>
              <a:t>listen to my CDs</a:t>
            </a:r>
          </a:p>
          <a:p>
            <a:r>
              <a:rPr lang="en-GB" sz="2000" dirty="0" smtClean="0"/>
              <a:t>play tennis</a:t>
            </a:r>
            <a:endParaRPr lang="en-GB" sz="20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589240"/>
            <a:ext cx="1657103" cy="927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aoblený obdélník 5"/>
          <p:cNvSpPr/>
          <p:nvPr/>
        </p:nvSpPr>
        <p:spPr>
          <a:xfrm>
            <a:off x="2123728" y="2852936"/>
            <a:ext cx="1872208" cy="259228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>
                <a:solidFill>
                  <a:schemeClr val="tx1"/>
                </a:solidFill>
              </a:rPr>
              <a:t>this evening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tomorrow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after school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on Saturday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on your birthday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196752"/>
            <a:ext cx="8064896" cy="1015663"/>
          </a:xfrm>
          <a:prstGeom prst="rect">
            <a:avLst/>
          </a:prstGeom>
          <a:noFill/>
          <a:ln w="31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       </a:t>
            </a:r>
            <a:r>
              <a:rPr lang="en-GB" sz="2000" i="1" dirty="0" smtClean="0">
                <a:solidFill>
                  <a:schemeClr val="bg1">
                    <a:lumMod val="50000"/>
                  </a:schemeClr>
                </a:solidFill>
              </a:rPr>
              <a:t>Work with a partner. Make dialogues with these cues.</a:t>
            </a:r>
            <a:r>
              <a:rPr lang="cs-CZ" sz="2000" i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i="1" dirty="0" smtClean="0">
                <a:solidFill>
                  <a:schemeClr val="bg1">
                    <a:lumMod val="50000"/>
                  </a:schemeClr>
                </a:solidFill>
              </a:rPr>
              <a:t>Example</a:t>
            </a:r>
            <a:r>
              <a:rPr lang="cs-CZ" i="1" dirty="0" smtClean="0">
                <a:solidFill>
                  <a:schemeClr val="bg1">
                    <a:lumMod val="50000"/>
                  </a:schemeClr>
                </a:solidFill>
              </a:rPr>
              <a:t>:</a:t>
            </a:r>
            <a:endParaRPr lang="en-GB" i="1" dirty="0" smtClean="0">
              <a:solidFill>
                <a:schemeClr val="bg1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What are you </a:t>
            </a:r>
            <a:r>
              <a:rPr lang="en-GB" sz="2000" dirty="0" smtClean="0">
                <a:solidFill>
                  <a:srgbClr val="FF0000"/>
                </a:solidFill>
              </a:rPr>
              <a:t>going to </a:t>
            </a:r>
            <a:r>
              <a:rPr lang="en-GB" sz="2000" dirty="0" smtClean="0"/>
              <a:t>do this evening?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 I </a:t>
            </a:r>
            <a:r>
              <a:rPr lang="en-GB" sz="2000" dirty="0" smtClean="0">
                <a:solidFill>
                  <a:srgbClr val="0070C0"/>
                </a:solidFill>
              </a:rPr>
              <a:t>think</a:t>
            </a:r>
            <a:r>
              <a:rPr lang="en-GB" sz="2000" dirty="0" smtClean="0"/>
              <a:t> I</a:t>
            </a:r>
            <a:r>
              <a:rPr lang="en-GB" sz="2000" dirty="0" smtClean="0">
                <a:solidFill>
                  <a:srgbClr val="FF0000"/>
                </a:solidFill>
              </a:rPr>
              <a:t>´ll </a:t>
            </a:r>
            <a:r>
              <a:rPr lang="en-GB" sz="2000" dirty="0" smtClean="0">
                <a:solidFill>
                  <a:srgbClr val="0070C0"/>
                </a:solidFill>
              </a:rPr>
              <a:t>just</a:t>
            </a:r>
            <a:r>
              <a:rPr lang="en-GB" sz="2000" dirty="0" smtClean="0"/>
              <a:t> stay in and watch telly.</a:t>
            </a:r>
            <a:endParaRPr lang="en-GB" sz="2000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4211960" y="3212976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211960" y="3861048"/>
            <a:ext cx="64807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211960" y="4437112"/>
            <a:ext cx="6480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013176"/>
            <a:ext cx="1395847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204864"/>
            <a:ext cx="1080120" cy="883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9824" y="2204864"/>
            <a:ext cx="1584176" cy="135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708920"/>
            <a:ext cx="1107897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88640"/>
            <a:ext cx="1647501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5542531"/>
            <a:ext cx="2339752" cy="1315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5544616"/>
          </a:xfrm>
        </p:spPr>
        <p:txBody>
          <a:bodyPr/>
          <a:lstStyle/>
          <a:p>
            <a:r>
              <a:rPr lang="en-US" sz="1400" noProof="1" smtClean="0">
                <a:latin typeface="Georgia" pitchFamily="18" charset="0"/>
                <a:hlinkClick r:id="rId2"/>
              </a:rPr>
              <a:t>http://office.microsoft.com/cs-cz/images/results.aspx?qu=zlod%C4%9Bj&amp;ex=1#ai:MC900287591|</a:t>
            </a:r>
            <a:endParaRPr lang="en-US" sz="1400" noProof="1" smtClean="0">
              <a:latin typeface="Georgia" pitchFamily="18" charset="0"/>
            </a:endParaRPr>
          </a:p>
          <a:p>
            <a:r>
              <a:rPr lang="en-US" sz="1400" noProof="1" smtClean="0">
                <a:latin typeface="Georgia" pitchFamily="18" charset="0"/>
                <a:hlinkClick r:id="rId3"/>
              </a:rPr>
              <a:t>http://office.microsoft.com/cs-cz/images/results.aspx?qu=ko%C4%8Dka&amp;ex=1#ai:MC900030452|</a:t>
            </a:r>
            <a:endParaRPr lang="en-US" sz="1400" noProof="1" smtClean="0">
              <a:latin typeface="Georgia" pitchFamily="18" charset="0"/>
            </a:endParaRPr>
          </a:p>
          <a:p>
            <a:r>
              <a:rPr lang="en-US" sz="1400" noProof="1" smtClean="0">
                <a:latin typeface="Georgia" pitchFamily="18" charset="0"/>
                <a:hlinkClick r:id="rId4"/>
              </a:rPr>
              <a:t>http://office.microsoft.com/cs-cz/images/results.aspx?qu=babi%C4%8Dka&amp;ex=1#ai:MC900338082|</a:t>
            </a:r>
            <a:endParaRPr lang="en-US" sz="1400" noProof="1" smtClean="0">
              <a:latin typeface="Georgia" pitchFamily="18" charset="0"/>
            </a:endParaRPr>
          </a:p>
          <a:p>
            <a:r>
              <a:rPr lang="en-US" sz="1400" noProof="1" smtClean="0">
                <a:latin typeface="Georgia" pitchFamily="18" charset="0"/>
                <a:hlinkClick r:id="rId5"/>
              </a:rPr>
              <a:t>http://office.microsoft.com/cs-cz/images/results.aspx?qu=v%C3%BDhra&amp;ex=1#ai:MC900439847|</a:t>
            </a:r>
            <a:endParaRPr lang="en-US" sz="1400" noProof="1" smtClean="0">
              <a:latin typeface="Georgia" pitchFamily="18" charset="0"/>
            </a:endParaRP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  <a:hlinkClick r:id="rId6"/>
              </a:rPr>
              <a:t>http://office.microsoft.com/cs-cz/images/results.aspx?qu=kniha&amp;ex=1&amp;origin=FX010132103#ai:MC900440424|</a:t>
            </a: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http://office.microsoft.com/cs-cz/images/results.aspx?qu=poslouchat&amp;ex=1#ai:MC900439849|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http://office.microsoft.com/cs-cz/images/results.aspx?qu=ps%C3%A1t&amp;ex=1&amp;origin=FX010132103#ai:MC900441908|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http://office.microsoft.com/cs-cz/images/results.aspx?qu=ps%C3%A1t&amp;ex=1&amp;origin=FX010132103#ai:MP900409594|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http://office.microsoft.com/cs-cz/images/results.aspx?qu=supermarket&amp;ctt=1#ai:MC900089684|mt:0|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http://office.microsoft.com/cs-cz/images/results.aspx?qu=televize&amp;ex=1&amp;origin=FX010132103#ai:MM900236320|</a:t>
            </a: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http://office.microsoft.com/cs-cz/images/results.aspx?qu=tenis&amp;ex=1&amp;origin=FX010132103#ai:MM900295188|mt:3|</a:t>
            </a: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http://office.microsoft.com/cs-cz/images/results.aspx?ex=2&amp;qu=plavat#ai:MC900438153|mt:0|</a:t>
            </a: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summary, p. 76</a:t>
            </a: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2008, str. 50</a:t>
            </a: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Press, p. 32</a:t>
            </a:r>
            <a:endParaRPr lang="en-US" sz="1400" noProof="1">
              <a:solidFill>
                <a:srgbClr val="C000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931</TotalTime>
  <Words>897</Words>
  <Application>Microsoft Office PowerPoint</Application>
  <PresentationFormat>Předvádění na obrazovce (4:3)</PresentationFormat>
  <Paragraphs>494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</vt:lpstr>
      <vt:lpstr>ANOTACE:</vt:lpstr>
      <vt:lpstr>     GOING  TO</vt:lpstr>
      <vt:lpstr>Going  to  - affirmative</vt:lpstr>
      <vt:lpstr>Going  to  - NEGATIVE</vt:lpstr>
      <vt:lpstr>Going  to  - questions</vt:lpstr>
      <vt:lpstr>Snímek 7</vt:lpstr>
      <vt:lpstr>Exercises:  Put the words in the correct order.  </vt:lpstr>
      <vt:lpstr>Check your sentences:   </vt:lpstr>
      <vt:lpstr>Snímek 10</vt:lpstr>
      <vt:lpstr>     Making decisions</vt:lpstr>
      <vt:lpstr>  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215</cp:revision>
  <dcterms:created xsi:type="dcterms:W3CDTF">2011-11-23T00:30:20Z</dcterms:created>
  <dcterms:modified xsi:type="dcterms:W3CDTF">2012-03-05T07:33:58Z</dcterms:modified>
</cp:coreProperties>
</file>