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12"/>
  </p:notesMasterIdLst>
  <p:sldIdLst>
    <p:sldId id="259" r:id="rId2"/>
    <p:sldId id="271" r:id="rId3"/>
    <p:sldId id="257" r:id="rId4"/>
    <p:sldId id="261" r:id="rId5"/>
    <p:sldId id="273" r:id="rId6"/>
    <p:sldId id="274" r:id="rId7"/>
    <p:sldId id="281" r:id="rId8"/>
    <p:sldId id="284" r:id="rId9"/>
    <p:sldId id="277" r:id="rId10"/>
    <p:sldId id="269" r:id="rId11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I am happy. 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Are you ready?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Peter is at school.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11658" custScaleY="236913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11658" custScaleY="220693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11658" custScaleY="228295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bg1"/>
              </a:solidFill>
            </a:rPr>
            <a:t>Is he a good boy?</a:t>
          </a:r>
          <a:endParaRPr lang="en-GB" sz="1600" noProof="0" dirty="0">
            <a:solidFill>
              <a:schemeClr val="bg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bg1"/>
              </a:solidFill>
              <a:latin typeface="+mj-lt"/>
            </a:rPr>
            <a:t>Are you sure?</a:t>
          </a: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Yes, he is.  </a:t>
          </a:r>
        </a:p>
        <a:p>
          <a:pPr rtl="0"/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No, he isn´t.</a:t>
          </a:r>
          <a:endParaRPr lang="en-GB" sz="2000" noProof="0" dirty="0">
            <a:solidFill>
              <a:schemeClr val="bg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bg1"/>
              </a:solidFill>
              <a:latin typeface="+mj-lt"/>
            </a:rPr>
            <a:t>Yes, I am.</a:t>
          </a:r>
        </a:p>
        <a:p>
          <a:pPr rtl="0"/>
          <a:r>
            <a:rPr lang="en-GB" sz="1800" noProof="0" dirty="0" smtClean="0">
              <a:solidFill>
                <a:schemeClr val="bg1"/>
              </a:solidFill>
              <a:latin typeface="+mj-lt"/>
            </a:rPr>
            <a:t>No, I´m not.</a:t>
          </a:r>
          <a:endParaRPr lang="en-GB" sz="1800" noProof="0" dirty="0">
            <a:solidFill>
              <a:schemeClr val="bg1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08690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72236" custLinFactX="52411" custLinFactNeighborX="100000" custLinFactNeighborY="-245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20411" custScaleY="122722" custLinFactX="-81385" custLinFactNeighborX="-100000" custLinFactNeighborY="78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65312" custLinFactX="50703" custLinFactNeighborX="100000" custLinFactNeighborY="649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3" y="0"/>
          <a:ext cx="4320476" cy="99458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I am happy. 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3" y="0"/>
        <a:ext cx="4320476" cy="994589"/>
      </dsp:txXfrm>
    </dsp:sp>
    <dsp:sp modelId="{9234E300-3F46-4791-98F3-C00DE40CA5DD}">
      <dsp:nvSpPr>
        <dsp:cNvPr id="0" name=""/>
        <dsp:cNvSpPr/>
      </dsp:nvSpPr>
      <dsp:spPr>
        <a:xfrm>
          <a:off x="1" y="1008112"/>
          <a:ext cx="4320476" cy="92649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Are you ready?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1" y="1008112"/>
        <a:ext cx="4320476" cy="926496"/>
      </dsp:txXfrm>
    </dsp:sp>
    <dsp:sp modelId="{C5F4AC66-B6E7-489A-B36D-61C0D4C5B5A0}">
      <dsp:nvSpPr>
        <dsp:cNvPr id="0" name=""/>
        <dsp:cNvSpPr/>
      </dsp:nvSpPr>
      <dsp:spPr>
        <a:xfrm>
          <a:off x="3" y="1944217"/>
          <a:ext cx="4320476" cy="958410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Peter is at school.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3" y="1944217"/>
        <a:ext cx="4320476" cy="9584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615227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043337" cy="88868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bg1"/>
              </a:solidFill>
            </a:rPr>
            <a:t>Is he a good boy?</a:t>
          </a:r>
          <a:endParaRPr lang="en-GB" sz="1600" kern="1200" noProof="0" dirty="0">
            <a:solidFill>
              <a:schemeClr val="bg1"/>
            </a:solidFill>
          </a:endParaRPr>
        </a:p>
      </dsp:txBody>
      <dsp:txXfrm>
        <a:off x="0" y="0"/>
        <a:ext cx="3043337" cy="888680"/>
      </dsp:txXfrm>
    </dsp:sp>
    <dsp:sp modelId="{A8038A2A-BDD1-4555-92D6-E3A6F34B1742}">
      <dsp:nvSpPr>
        <dsp:cNvPr id="0" name=""/>
        <dsp:cNvSpPr/>
      </dsp:nvSpPr>
      <dsp:spPr>
        <a:xfrm>
          <a:off x="3011275" y="47129"/>
          <a:ext cx="351653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bg1"/>
              </a:solidFill>
              <a:latin typeface="+mj-lt"/>
            </a:rPr>
            <a:t>Are you sure?</a:t>
          </a:r>
        </a:p>
      </dsp:txBody>
      <dsp:txXfrm>
        <a:off x="3011275" y="47129"/>
        <a:ext cx="3516536" cy="744656"/>
      </dsp:txXfrm>
    </dsp:sp>
    <dsp:sp modelId="{BD434741-8D9A-4E80-B7AE-6646DD7C253E}">
      <dsp:nvSpPr>
        <dsp:cNvPr id="0" name=""/>
        <dsp:cNvSpPr/>
      </dsp:nvSpPr>
      <dsp:spPr>
        <a:xfrm>
          <a:off x="0" y="995518"/>
          <a:ext cx="3130618" cy="91385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Yes, he is.  </a:t>
          </a: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No, he isn´t.</a:t>
          </a:r>
          <a:endParaRPr lang="en-GB" sz="2000" kern="1200" noProof="0" dirty="0">
            <a:solidFill>
              <a:schemeClr val="bg1"/>
            </a:solidFill>
            <a:latin typeface="Bookman Old Style" pitchFamily="18" charset="0"/>
          </a:endParaRPr>
        </a:p>
      </dsp:txBody>
      <dsp:txXfrm>
        <a:off x="0" y="995518"/>
        <a:ext cx="3130618" cy="913857"/>
      </dsp:txXfrm>
    </dsp:sp>
    <dsp:sp modelId="{FFC4C673-57B6-4EA4-B537-A69EE1EB61C5}">
      <dsp:nvSpPr>
        <dsp:cNvPr id="0" name=""/>
        <dsp:cNvSpPr/>
      </dsp:nvSpPr>
      <dsp:spPr>
        <a:xfrm>
          <a:off x="3024336" y="1080119"/>
          <a:ext cx="346497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bg1"/>
              </a:solidFill>
              <a:latin typeface="+mj-lt"/>
            </a:rPr>
            <a:t>Yes, I am.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bg1"/>
              </a:solidFill>
              <a:latin typeface="+mj-lt"/>
            </a:rPr>
            <a:t>No, I´m not.</a:t>
          </a:r>
          <a:endParaRPr lang="en-GB" sz="1800" kern="1200" noProof="0" dirty="0">
            <a:solidFill>
              <a:schemeClr val="bg1"/>
            </a:solidFill>
            <a:latin typeface="+mj-lt"/>
          </a:endParaRPr>
        </a:p>
      </dsp:txBody>
      <dsp:txXfrm>
        <a:off x="3024336" y="1080119"/>
        <a:ext cx="3464976" cy="744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4.e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emf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emf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b&#283;&#382;et" TargetMode="External"/><Relationship Id="rId2" Type="http://schemas.openxmlformats.org/officeDocument/2006/relationships/hyperlink" Target="http://office.microsoft.com/cs-cz/images/results.aspx?ex=2&amp;qu=per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%C5%A1kola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</a:t>
            </a:r>
            <a:r>
              <a:rPr lang="cs-CZ" sz="2000" smtClean="0">
                <a:latin typeface="Bookman Old Style" pitchFamily="18" charset="0"/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Bookman Old Style" pitchFamily="18" charset="0"/>
              </a:rPr>
              <a:t>VY_32_INOVACE_1A_08_</a:t>
            </a:r>
            <a:r>
              <a:rPr lang="cs-CZ" smtClean="0">
                <a:latin typeface="Bookman Old Style" pitchFamily="18" charset="0"/>
              </a:rPr>
              <a:t>TO </a:t>
            </a:r>
            <a:r>
              <a:rPr lang="cs-CZ" dirty="0" smtClean="0">
                <a:latin typeface="Bookman Old Style" pitchFamily="18" charset="0"/>
              </a:rPr>
              <a:t>BE  (</a:t>
            </a:r>
            <a:r>
              <a:rPr lang="en-GB" dirty="0" smtClean="0">
                <a:latin typeface="Bookman Old Style" pitchFamily="18" charset="0"/>
              </a:rPr>
              <a:t>present)</a:t>
            </a:r>
            <a:endParaRPr lang="en-GB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Téma: </a:t>
            </a:r>
            <a:r>
              <a:rPr lang="cs-CZ" sz="2000" dirty="0" smtClean="0">
                <a:latin typeface="Bookman Old Style" pitchFamily="18" charset="0"/>
              </a:rPr>
              <a:t>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 a tabulek učitel objasní žákům tvary slovesa TO BE</a:t>
            </a:r>
            <a:r>
              <a:rPr lang="en-GB" sz="2000" dirty="0" smtClean="0">
                <a:latin typeface="Bookman Old Style" pitchFamily="18" charset="0"/>
              </a:rPr>
              <a:t>.</a:t>
            </a:r>
            <a:r>
              <a:rPr lang="cs-CZ" sz="2000" dirty="0" smtClean="0">
                <a:latin typeface="Bookman Old Style" pitchFamily="18" charset="0"/>
              </a:rPr>
              <a:t> Struktura:   kladné tvary, záporné tvary, otázka.</a:t>
            </a:r>
          </a:p>
          <a:p>
            <a:r>
              <a:rPr lang="cs-CZ" sz="2000" dirty="0" smtClean="0">
                <a:latin typeface="Bookman Old Style" pitchFamily="18" charset="0"/>
              </a:rPr>
              <a:t>2) Přečtení textu. Písemně napsat informace o sobě.</a:t>
            </a:r>
          </a:p>
          <a:p>
            <a:r>
              <a:rPr lang="cs-CZ" sz="2000" dirty="0" smtClean="0">
                <a:latin typeface="Bookman Old Style" pitchFamily="18" charset="0"/>
              </a:rPr>
              <a:t>3) Následuje procvičení otázek a odpovědí. Kontrola je po odhalení skrytého řešení.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 – dialogy, konverzace ve dvojicích dle předlohy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a obrázků. Použití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TO BE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k osvojení tvarů slovesa TO BE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323528" y="1700808"/>
          <a:ext cx="4320480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2132856"/>
            <a:ext cx="4028381" cy="2448272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>
                <a:latin typeface="+mj-lt"/>
              </a:rPr>
              <a:t>Jsem šťastný.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Jsi připraven?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Petr je ve škole.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TO  BE - </a:t>
            </a:r>
            <a:r>
              <a:rPr lang="en-GB" sz="2800" dirty="0" smtClean="0">
                <a:latin typeface="Bookman Old Style" pitchFamily="18" charset="0"/>
              </a:rPr>
              <a:t>present</a:t>
            </a:r>
            <a:endParaRPr lang="en-GB" sz="2800" dirty="0">
              <a:latin typeface="Bookman Old Style" pitchFamily="18" charset="0"/>
            </a:endParaRPr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pic>
        <p:nvPicPr>
          <p:cNvPr id="11271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V="1">
            <a:off x="6732240" y="260648"/>
            <a:ext cx="21780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Diagram 10"/>
          <p:cNvGraphicFramePr/>
          <p:nvPr/>
        </p:nvGraphicFramePr>
        <p:xfrm>
          <a:off x="2483768" y="4653136"/>
          <a:ext cx="6660232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5085184"/>
            <a:ext cx="2592288" cy="1456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196752"/>
          <a:ext cx="8352928" cy="51658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8232"/>
                <a:gridCol w="2088232"/>
                <a:gridCol w="1871997"/>
                <a:gridCol w="2304467"/>
              </a:tblGrid>
              <a:tr h="1127796"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To 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To be</a:t>
                      </a:r>
                    </a:p>
                  </a:txBody>
                  <a:tcPr/>
                </a:tc>
              </a:tr>
              <a:tr h="1352417"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</a:t>
                      </a:r>
                      <a:r>
                        <a:rPr lang="en-GB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m</a:t>
                      </a:r>
                      <a:endParaRPr lang="cs-CZ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´m</a:t>
                      </a:r>
                      <a:endParaRPr lang="en-GB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endParaRPr lang="en-GB" sz="28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</a:t>
                      </a:r>
                      <a:r>
                        <a:rPr lang="en-GB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re</a:t>
                      </a:r>
                      <a:endParaRPr lang="cs-CZ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´re</a:t>
                      </a:r>
                      <a:endParaRPr lang="en-GB" sz="28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52417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</a:t>
                      </a:r>
                      <a:r>
                        <a:rPr lang="en-GB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re</a:t>
                      </a:r>
                      <a:endParaRPr lang="cs-CZ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´re</a:t>
                      </a:r>
                      <a:endParaRPr lang="en-GB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</a:t>
                      </a:r>
                      <a:r>
                        <a:rPr lang="en-GB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re</a:t>
                      </a:r>
                      <a:endParaRPr lang="cs-CZ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´re</a:t>
                      </a:r>
                      <a:endParaRPr lang="en-GB" sz="2800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14051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She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i</a:t>
                      </a:r>
                      <a:r>
                        <a:rPr lang="en-GB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s</a:t>
                      </a:r>
                      <a:endParaRPr lang="cs-CZ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´s</a:t>
                      </a:r>
                      <a:endParaRPr lang="en-GB" sz="28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</a:t>
                      </a:r>
                      <a:r>
                        <a:rPr lang="en-GB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re</a:t>
                      </a:r>
                      <a:endParaRPr lang="cs-CZ" sz="28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cs-CZ" sz="2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´re</a:t>
                      </a:r>
                      <a:endParaRPr lang="en-GB" sz="2800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To  BE</a:t>
            </a:r>
            <a:r>
              <a:rPr lang="en-GB" sz="3200" dirty="0" smtClean="0">
                <a:latin typeface="Georgia" pitchFamily="18" charset="0"/>
              </a:rPr>
              <a:t>  - affirmative  </a:t>
            </a:r>
            <a:r>
              <a:rPr lang="cs-CZ" sz="2400" dirty="0" smtClean="0">
                <a:latin typeface="Georgia" pitchFamily="18" charset="0"/>
              </a:rPr>
              <a:t>(</a:t>
            </a:r>
            <a:r>
              <a:rPr lang="en-GB" sz="2400" dirty="0" smtClean="0">
                <a:latin typeface="Georgia" pitchFamily="18" charset="0"/>
              </a:rPr>
              <a:t>present</a:t>
            </a:r>
            <a:r>
              <a:rPr lang="cs-CZ" sz="2400" dirty="0" smtClean="0">
                <a:latin typeface="Georgia" pitchFamily="18" charset="0"/>
              </a:rPr>
              <a:t>)</a:t>
            </a:r>
            <a:endParaRPr lang="en-GB" sz="2400" dirty="0">
              <a:latin typeface="Georgia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268760"/>
          <a:ext cx="8280921" cy="49690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8232"/>
                <a:gridCol w="2088232"/>
                <a:gridCol w="1871997"/>
                <a:gridCol w="2232460"/>
              </a:tblGrid>
              <a:tr h="1143793"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   To 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Pronouns</a:t>
                      </a:r>
                      <a:endParaRPr lang="en-GB" sz="2400" b="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   To be</a:t>
                      </a:r>
                    </a:p>
                  </a:txBody>
                  <a:tcPr/>
                </a:tc>
              </a:tr>
              <a:tr h="1208672"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am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´m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aren´t</a:t>
                      </a:r>
                    </a:p>
                    <a:p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49692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aren´t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aren´t</a:t>
                      </a:r>
                    </a:p>
                    <a:p>
                      <a:endParaRPr lang="en-GB" sz="240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266867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She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is not</a:t>
                      </a:r>
                    </a:p>
                    <a:p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isn´t</a:t>
                      </a:r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 not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aren´t</a:t>
                      </a:r>
                    </a:p>
                    <a:p>
                      <a:endParaRPr lang="en-GB" sz="2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TO  BE</a:t>
            </a:r>
            <a:r>
              <a:rPr lang="en-GB" sz="3200" dirty="0" smtClean="0">
                <a:latin typeface="Georgia" pitchFamily="18" charset="0"/>
              </a:rPr>
              <a:t>  - </a:t>
            </a:r>
            <a:r>
              <a:rPr lang="cs-CZ" sz="3200" dirty="0" smtClean="0">
                <a:latin typeface="Georgia" pitchFamily="18" charset="0"/>
              </a:rPr>
              <a:t>NEGATIVE   </a:t>
            </a:r>
            <a:r>
              <a:rPr lang="en-GB" sz="2400" dirty="0" smtClean="0">
                <a:latin typeface="Georgia" pitchFamily="18" charset="0"/>
              </a:rPr>
              <a:t>(present)</a:t>
            </a:r>
            <a:r>
              <a:rPr lang="en-GB" sz="2400" dirty="0" smtClean="0">
                <a:solidFill>
                  <a:srgbClr val="00B050"/>
                </a:solidFill>
                <a:latin typeface="Georgia" pitchFamily="18" charset="0"/>
              </a:rPr>
              <a:t> </a:t>
            </a:r>
            <a:endParaRPr lang="en-GB" sz="2400" dirty="0">
              <a:latin typeface="Georgia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340769"/>
          <a:ext cx="8136907" cy="521241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4227"/>
                <a:gridCol w="2034227"/>
                <a:gridCol w="1823583"/>
                <a:gridCol w="2244870"/>
              </a:tblGrid>
              <a:tr h="943215"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To 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smtClean="0">
                          <a:latin typeface="Bookman Old Style" pitchFamily="18" charset="0"/>
                        </a:rPr>
                        <a:t>Pronouns</a:t>
                      </a:r>
                    </a:p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                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   To 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smtClean="0">
                          <a:latin typeface="Bookman Old Style" pitchFamily="18" charset="0"/>
                        </a:rPr>
                        <a:t>Pronouns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smtClean="0">
                          <a:latin typeface="Bookman Old Style" pitchFamily="18" charset="0"/>
                        </a:rPr>
                        <a:t>                  ?</a:t>
                      </a:r>
                    </a:p>
                  </a:txBody>
                  <a:tcPr/>
                </a:tc>
              </a:tr>
              <a:tr h="13437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noProof="0" smtClean="0"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</a:t>
                      </a:r>
                    </a:p>
                    <a:p>
                      <a:endParaRPr lang="en-GB" sz="28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44879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noProof="0" smtClean="0"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</a:t>
                      </a:r>
                    </a:p>
                    <a:p>
                      <a:endParaRPr lang="en-GB" sz="28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448799">
                <a:tc>
                  <a:txBody>
                    <a:bodyPr/>
                    <a:lstStyle/>
                    <a:p>
                      <a:endParaRPr lang="en-GB" sz="280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Is</a:t>
                      </a:r>
                      <a:endParaRPr lang="en-GB" sz="28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she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noProof="0" smtClean="0">
                        <a:latin typeface="Bookman Old Style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TO  BE</a:t>
            </a:r>
            <a:r>
              <a:rPr lang="en-GB" sz="3200" dirty="0" smtClean="0">
                <a:latin typeface="Georgia" pitchFamily="18" charset="0"/>
              </a:rPr>
              <a:t>  - questions</a:t>
            </a:r>
            <a:r>
              <a:rPr lang="cs-CZ" sz="3200" dirty="0" smtClean="0">
                <a:latin typeface="Georgia" pitchFamily="18" charset="0"/>
              </a:rPr>
              <a:t> …?    </a:t>
            </a:r>
            <a:r>
              <a:rPr lang="en-GB" sz="2400" dirty="0" smtClean="0">
                <a:latin typeface="Georgia" pitchFamily="18" charset="0"/>
              </a:rPr>
              <a:t>(present)</a:t>
            </a:r>
            <a:endParaRPr lang="en-GB" sz="2400" dirty="0">
              <a:latin typeface="Georgia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339208" cy="3484984"/>
          </a:xfrm>
        </p:spPr>
        <p:txBody>
          <a:bodyPr>
            <a:noAutofit/>
          </a:bodyPr>
          <a:lstStyle/>
          <a:p>
            <a:r>
              <a:rPr lang="en-GB" sz="2200" dirty="0" smtClean="0"/>
              <a:t>His name´s </a:t>
            </a:r>
            <a:r>
              <a:rPr lang="en-GB" sz="2200" noProof="1" smtClean="0"/>
              <a:t>Noureddin.</a:t>
            </a:r>
            <a:r>
              <a:rPr lang="en-GB" sz="2200" dirty="0" smtClean="0"/>
              <a:t> He´s from Rabat, in Morocco. </a:t>
            </a:r>
          </a:p>
          <a:p>
            <a:r>
              <a:rPr lang="en-GB" sz="2200" dirty="0" smtClean="0"/>
              <a:t>He´s a student. He´s 21.</a:t>
            </a:r>
          </a:p>
          <a:p>
            <a:r>
              <a:rPr lang="en-GB" sz="2200" dirty="0" smtClean="0"/>
              <a:t>He isn´t married.</a:t>
            </a:r>
          </a:p>
          <a:p>
            <a:r>
              <a:rPr lang="en-GB" sz="2200" dirty="0" smtClean="0"/>
              <a:t>He´s interested in music and politics.</a:t>
            </a:r>
          </a:p>
          <a:p>
            <a:r>
              <a:rPr lang="en-GB" sz="2200" dirty="0" smtClean="0"/>
              <a:t>He isn´t interested in sport.</a:t>
            </a:r>
          </a:p>
          <a:p>
            <a:r>
              <a:rPr lang="en-GB" sz="2200" dirty="0" smtClean="0"/>
              <a:t>He´s a good at Maths.</a:t>
            </a:r>
          </a:p>
          <a:p>
            <a:r>
              <a:rPr lang="en-GB" sz="2200" dirty="0" smtClean="0"/>
              <a:t>He´s slim.</a:t>
            </a:r>
          </a:p>
          <a:p>
            <a:r>
              <a:rPr lang="en-GB" sz="2200" dirty="0" smtClean="0"/>
              <a:t>He´s very friendly.</a:t>
            </a:r>
            <a:endParaRPr lang="en-GB" sz="2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B050"/>
                </a:solidFill>
              </a:rPr>
              <a:t>Read the text and then write about yourself.</a:t>
            </a:r>
            <a:endParaRPr lang="en-GB" sz="28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032448" cy="4320480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solidFill>
                  <a:schemeClr val="accent3">
                    <a:lumMod val="75000"/>
                  </a:schemeClr>
                </a:solidFill>
              </a:rPr>
              <a:t>My name´s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725144"/>
            <a:ext cx="3096344" cy="1722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1328"/>
            <a:ext cx="4608512" cy="4755984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2400" dirty="0" smtClean="0"/>
              <a:t>Where´s the camera?</a:t>
            </a:r>
          </a:p>
          <a:p>
            <a:r>
              <a:rPr lang="en-GB" sz="2400" dirty="0" smtClean="0"/>
              <a:t>Is your car blue?	</a:t>
            </a:r>
          </a:p>
          <a:p>
            <a:r>
              <a:rPr lang="en-GB" sz="2400" dirty="0" smtClean="0"/>
              <a:t>Is Linda from London?</a:t>
            </a:r>
          </a:p>
          <a:p>
            <a:r>
              <a:rPr lang="en-GB" sz="2400" dirty="0" smtClean="0"/>
              <a:t>Am I late?</a:t>
            </a:r>
          </a:p>
          <a:p>
            <a:r>
              <a:rPr lang="en-GB" sz="2400" dirty="0" smtClean="0"/>
              <a:t>Where´s Ann from?</a:t>
            </a:r>
          </a:p>
          <a:p>
            <a:r>
              <a:rPr lang="en-GB" sz="2400" dirty="0" smtClean="0"/>
              <a:t>What colour is your bag?</a:t>
            </a:r>
          </a:p>
          <a:p>
            <a:r>
              <a:rPr lang="en-GB" sz="2400" dirty="0" smtClean="0"/>
              <a:t>Are you hungry?</a:t>
            </a:r>
          </a:p>
          <a:p>
            <a:r>
              <a:rPr lang="en-GB" sz="2400" dirty="0" smtClean="0"/>
              <a:t>How is George?</a:t>
            </a:r>
          </a:p>
          <a:p>
            <a:r>
              <a:rPr lang="en-GB" sz="2400" dirty="0" smtClean="0"/>
              <a:t>Who´s that woman?</a:t>
            </a:r>
          </a:p>
          <a:p>
            <a:r>
              <a:rPr lang="en-GB" sz="2400" dirty="0" smtClean="0"/>
              <a:t>Are your parents at home?</a:t>
            </a:r>
          </a:p>
          <a:p>
            <a:r>
              <a:rPr lang="en-GB" sz="2400" dirty="0" smtClean="0"/>
              <a:t>Is it cold in your room?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FIND THE RIGHT ANSWERS FOR YOUR </a:t>
            </a:r>
            <a:br>
              <a:rPr lang="cs-CZ" sz="2400" dirty="0" smtClean="0"/>
            </a:br>
            <a:r>
              <a:rPr lang="cs-CZ" sz="2400" dirty="0" smtClean="0"/>
              <a:t>QUESTIONS.</a:t>
            </a:r>
            <a:endParaRPr lang="en-GB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1484785"/>
            <a:ext cx="3744416" cy="47525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8000"/>
                </a:solidFill>
              </a:rPr>
              <a:t>a   </a:t>
            </a:r>
            <a:r>
              <a:rPr lang="en-GB" sz="2600" dirty="0" smtClean="0">
                <a:solidFill>
                  <a:srgbClr val="008000"/>
                </a:solidFill>
              </a:rPr>
              <a:t>London.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b   </a:t>
            </a:r>
            <a:r>
              <a:rPr lang="en-GB" sz="2600" dirty="0" smtClean="0">
                <a:solidFill>
                  <a:srgbClr val="008000"/>
                </a:solidFill>
              </a:rPr>
              <a:t>No, I´m not.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c   </a:t>
            </a:r>
            <a:r>
              <a:rPr lang="en-GB" sz="2600" dirty="0" smtClean="0">
                <a:solidFill>
                  <a:srgbClr val="008000"/>
                </a:solidFill>
              </a:rPr>
              <a:t>Yes, you are.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d   </a:t>
            </a:r>
            <a:r>
              <a:rPr lang="en-GB" sz="2600" dirty="0" smtClean="0">
                <a:solidFill>
                  <a:srgbClr val="008000"/>
                </a:solidFill>
              </a:rPr>
              <a:t>My sister.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e   </a:t>
            </a:r>
            <a:r>
              <a:rPr lang="en-GB" sz="2600" dirty="0" smtClean="0">
                <a:solidFill>
                  <a:srgbClr val="008000"/>
                </a:solidFill>
              </a:rPr>
              <a:t>Black.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f   </a:t>
            </a:r>
            <a:r>
              <a:rPr lang="en-GB" sz="2600" dirty="0" smtClean="0">
                <a:solidFill>
                  <a:srgbClr val="008000"/>
                </a:solidFill>
              </a:rPr>
              <a:t>No, it´s black.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g  </a:t>
            </a:r>
            <a:r>
              <a:rPr lang="en-GB" sz="2600" dirty="0" smtClean="0">
                <a:solidFill>
                  <a:srgbClr val="008000"/>
                </a:solidFill>
              </a:rPr>
              <a:t>No, they´re out.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h   </a:t>
            </a:r>
            <a:r>
              <a:rPr lang="en-GB" sz="2600" dirty="0" smtClean="0">
                <a:solidFill>
                  <a:srgbClr val="008000"/>
                </a:solidFill>
              </a:rPr>
              <a:t>In your bag.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i    </a:t>
            </a:r>
            <a:r>
              <a:rPr lang="en-GB" sz="2600" dirty="0" smtClean="0">
                <a:solidFill>
                  <a:srgbClr val="008000"/>
                </a:solidFill>
              </a:rPr>
              <a:t>No, she´s American.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j   </a:t>
            </a:r>
            <a:r>
              <a:rPr lang="en-GB" sz="2600" dirty="0" smtClean="0">
                <a:solidFill>
                  <a:srgbClr val="008000"/>
                </a:solidFill>
              </a:rPr>
              <a:t>Yes, a little.</a:t>
            </a:r>
          </a:p>
          <a:p>
            <a:r>
              <a:rPr lang="cs-CZ" sz="2600" dirty="0" smtClean="0">
                <a:solidFill>
                  <a:srgbClr val="008000"/>
                </a:solidFill>
              </a:rPr>
              <a:t>k   </a:t>
            </a:r>
            <a:r>
              <a:rPr lang="en-GB" sz="2600" dirty="0" smtClean="0">
                <a:solidFill>
                  <a:srgbClr val="008000"/>
                </a:solidFill>
              </a:rPr>
              <a:t>Very well.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6309320"/>
            <a:ext cx="547260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Check your answers</a:t>
            </a:r>
            <a:r>
              <a:rPr lang="en-GB" dirty="0" smtClean="0">
                <a:solidFill>
                  <a:srgbClr val="FF0000"/>
                </a:solidFill>
              </a:rPr>
              <a:t>: h, f,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>
                <a:solidFill>
                  <a:srgbClr val="FF0000"/>
                </a:solidFill>
              </a:rPr>
              <a:t>, c, a, e, b, k, d, g, j.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3726" y="260648"/>
            <a:ext cx="276027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oblený obdélník 6"/>
          <p:cNvSpPr/>
          <p:nvPr/>
        </p:nvSpPr>
        <p:spPr>
          <a:xfrm>
            <a:off x="5580112" y="6381328"/>
            <a:ext cx="273630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526560" cy="8640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     DIALOGUES</a:t>
            </a:r>
            <a:endParaRPr lang="en-GB" sz="2800" dirty="0">
              <a:solidFill>
                <a:schemeClr val="accent2"/>
              </a:solidFill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647501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780928"/>
            <a:ext cx="2871497" cy="2039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293096"/>
            <a:ext cx="197669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Obláček 16"/>
          <p:cNvSpPr/>
          <p:nvPr/>
        </p:nvSpPr>
        <p:spPr>
          <a:xfrm>
            <a:off x="755576" y="1340768"/>
            <a:ext cx="2808312" cy="1080120"/>
          </a:xfrm>
          <a:prstGeom prst="cloudCallout">
            <a:avLst>
              <a:gd name="adj1" fmla="val -52626"/>
              <a:gd name="adj2" fmla="val 1071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I´m afraid of dogs.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515719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WOOF !</a:t>
            </a: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 flipH="1">
            <a:off x="1691680" y="4869160"/>
            <a:ext cx="64807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2195736" y="5013176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7" idx="1"/>
          </p:cNvCxnSpPr>
          <p:nvPr/>
        </p:nvCxnSpPr>
        <p:spPr>
          <a:xfrm flipH="1">
            <a:off x="2483768" y="5013176"/>
            <a:ext cx="7200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620688"/>
            <a:ext cx="3240088" cy="18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TextovéPole 25"/>
          <p:cNvSpPr txBox="1"/>
          <p:nvPr/>
        </p:nvSpPr>
        <p:spPr>
          <a:xfrm>
            <a:off x="6156176" y="188640"/>
            <a:ext cx="24482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Here´s your key.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07904" y="2420888"/>
            <a:ext cx="18002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Thank you.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4221088"/>
            <a:ext cx="2664296" cy="2360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9" name="Obláček 28"/>
          <p:cNvSpPr/>
          <p:nvPr/>
        </p:nvSpPr>
        <p:spPr>
          <a:xfrm>
            <a:off x="3779912" y="3429000"/>
            <a:ext cx="2880320" cy="792088"/>
          </a:xfrm>
          <a:prstGeom prst="cloudCallout">
            <a:avLst>
              <a:gd name="adj1" fmla="val 35101"/>
              <a:gd name="adj2" fmla="val 1174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Are you ready?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Obláček 29"/>
          <p:cNvSpPr/>
          <p:nvPr/>
        </p:nvSpPr>
        <p:spPr>
          <a:xfrm>
            <a:off x="6660232" y="2852936"/>
            <a:ext cx="2267744" cy="864096"/>
          </a:xfrm>
          <a:prstGeom prst="cloudCallout">
            <a:avLst>
              <a:gd name="adj1" fmla="val -15712"/>
              <a:gd name="adj2" fmla="val 1145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Yes, I am.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554461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http://office.microsoft.com/cs-cz/images/results.aspx?qu=pero&amp;ctt=1#ai:MC900413664|mt:0|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http://office.microsoft.com/cs-cz/images/results.aspx?ex=2&amp;qu=pero#ai:MC900413596|mt:0|</a:t>
            </a: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http://office.microsoft.com/cs-cz/images/results.aspx?ex=2&amp;qu=pero#ai:MC900322399|mt:0|</a:t>
            </a: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  <a:hlinkClick r:id="rId3"/>
              </a:rPr>
              <a:t>http://office.microsoft.com/cs-cz/images/results.aspx?ex=2&amp;qu=běžet#ai:MC900441886|mt:0|</a:t>
            </a: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http://office.microsoft.com/cs-cz/images/results.aspx?qu=kl%C3%AD%C4%8De&amp;ctt=1#ai:MC900056888|mt:0|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  <a:hlinkClick r:id="rId4"/>
              </a:rPr>
              <a:t>http://office.microsoft.com/cs-cz/images/results.aspx?qu=%C5%A1kola&amp;ctt=1#ai:MP900439367|mt:0|</a:t>
            </a: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http://office.microsoft.com/cs-cz/images/results.aspx?ex=2&amp;qu=otazník#ai:MC900441930|mt:0|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http://office.microsoft.com/cs-cz/images/results.aspx?ex=2&amp;qu=muž#ai:MP900430756|mt:0|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http://office.microsoft.com/cs-cz/images/results.aspx?qu=poslouchat&amp;ex=1#ai:MC900439849|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http://office.microsoft.com/cs-cz/images/results.aspx?qu=ps%C3%A1t&amp;ex=1&amp;origin=FX010132103#ai:MC900441908|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http://office.microsoft.com/cs-cz/images/results.aspx?qu=ps%C3%A1t&amp;ex=1&amp;origin=FX010132103#ai:MP900409594|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Press, p. 12 - 13</a:t>
            </a: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</a:t>
            </a:r>
            <a:endParaRPr lang="en-US" sz="1400" noProof="1">
              <a:solidFill>
                <a:srgbClr val="C00000"/>
              </a:solidFill>
              <a:latin typeface="Georg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1380</TotalTime>
  <Words>603</Words>
  <Application>Microsoft Office PowerPoint</Application>
  <PresentationFormat>Předvádění na obrazovce (4:3)</PresentationFormat>
  <Paragraphs>189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    </vt:lpstr>
      <vt:lpstr>ANOTACE:</vt:lpstr>
      <vt:lpstr>  TO  BE - present</vt:lpstr>
      <vt:lpstr>To  BE  - affirmative  (present)</vt:lpstr>
      <vt:lpstr>TO  BE  - NEGATIVE   (present) </vt:lpstr>
      <vt:lpstr>TO  BE  - questions …?    (present)</vt:lpstr>
      <vt:lpstr>Read the text and then write about yourself.</vt:lpstr>
      <vt:lpstr>FIND THE RIGHT ANSWERS FOR YOUR  QUESTIONS.</vt:lpstr>
      <vt:lpstr>     DIALOGUES</vt:lpstr>
      <vt:lpstr>  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332</cp:revision>
  <dcterms:created xsi:type="dcterms:W3CDTF">2011-11-23T00:30:20Z</dcterms:created>
  <dcterms:modified xsi:type="dcterms:W3CDTF">2012-03-05T09:31:18Z</dcterms:modified>
</cp:coreProperties>
</file>