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8" r:id="rId3"/>
    <p:sldId id="279" r:id="rId4"/>
    <p:sldId id="265" r:id="rId5"/>
    <p:sldId id="266" r:id="rId6"/>
    <p:sldId id="267" r:id="rId7"/>
    <p:sldId id="268" r:id="rId8"/>
    <p:sldId id="270" r:id="rId9"/>
    <p:sldId id="269" r:id="rId10"/>
    <p:sldId id="271" r:id="rId11"/>
    <p:sldId id="272" r:id="rId12"/>
    <p:sldId id="273" r:id="rId13"/>
    <p:sldId id="274" r:id="rId14"/>
    <p:sldId id="275" r:id="rId15"/>
    <p:sldId id="276" r:id="rId16"/>
  </p:sldIdLst>
  <p:sldSz cx="9144000" cy="6858000" type="screen4x3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8" autoAdjust="0"/>
    <p:restoredTop sz="94660"/>
  </p:normalViewPr>
  <p:slideViewPr>
    <p:cSldViewPr>
      <p:cViewPr>
        <p:scale>
          <a:sx n="76" d="100"/>
          <a:sy n="76" d="100"/>
        </p:scale>
        <p:origin x="-1194" y="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A3561DEB-BC09-4E6C-9981-9D22E13ABF6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59EDD04-E41A-43E8-A340-913D31F323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3561DEB-BC09-4E6C-9981-9D22E13ABF6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59EDD04-E41A-43E8-A340-913D31F3234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A3561DEB-BC09-4E6C-9981-9D22E13ABF6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59EDD04-E41A-43E8-A340-913D31F323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561DEB-BC09-4E6C-9981-9D22E13ABF6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9EDD04-E41A-43E8-A340-913D31F3234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561DEB-BC09-4E6C-9981-9D22E13ABF6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9EDD04-E41A-43E8-A340-913D31F3234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3561DEB-BC09-4E6C-9981-9D22E13ABF6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59EDD04-E41A-43E8-A340-913D31F3234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561DEB-BC09-4E6C-9981-9D22E13ABF6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9EDD04-E41A-43E8-A340-913D31F323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3561DEB-BC09-4E6C-9981-9D22E13ABF6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59EDD04-E41A-43E8-A340-913D31F3234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3561DEB-BC09-4E6C-9981-9D22E13ABF6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59EDD04-E41A-43E8-A340-913D31F3234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561DEB-BC09-4E6C-9981-9D22E13ABF6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9EDD04-E41A-43E8-A340-913D31F323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561DEB-BC09-4E6C-9981-9D22E13ABF6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9EDD04-E41A-43E8-A340-913D31F3234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A3561DEB-BC09-4E6C-9981-9D22E13ABF62}" type="datetimeFigureOut">
              <a:rPr lang="cs-CZ" smtClean="0"/>
              <a:pPr/>
              <a:t>9.9.2013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59EDD04-E41A-43E8-A340-913D31F3234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Tr%C3%A1vic%C3%AD_soustava_pt%C3%A1k%C5%A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Ptáci I.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err="1" smtClean="0"/>
              <a:t>Aves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Název školy</a:t>
            </a:r>
          </a:p>
          <a:p>
            <a:pPr lvl="1"/>
            <a:r>
              <a:rPr lang="cs-CZ" dirty="0" smtClean="0"/>
              <a:t>Základní škola a mateřská škola Svoboda nad Úpou, okres Trutnov</a:t>
            </a:r>
          </a:p>
          <a:p>
            <a:r>
              <a:rPr lang="cs-CZ" dirty="0" smtClean="0"/>
              <a:t>Autor: Michal Krtička</a:t>
            </a:r>
          </a:p>
          <a:p>
            <a:r>
              <a:rPr lang="cs-CZ" dirty="0" smtClean="0"/>
              <a:t>Datum: 21.1.2013</a:t>
            </a:r>
          </a:p>
          <a:p>
            <a:r>
              <a:rPr lang="cs-CZ" dirty="0" smtClean="0"/>
              <a:t>Název: VY_52_INOVACE_5.2.5 </a:t>
            </a:r>
            <a:r>
              <a:rPr lang="cs-CZ" dirty="0" smtClean="0"/>
              <a:t>P7_10</a:t>
            </a:r>
            <a:endParaRPr lang="cs-CZ" dirty="0" smtClean="0"/>
          </a:p>
          <a:p>
            <a:r>
              <a:rPr lang="cs-CZ" dirty="0" smtClean="0"/>
              <a:t>Téma: Ptáci II</a:t>
            </a:r>
          </a:p>
          <a:p>
            <a:r>
              <a:rPr lang="cs-CZ" dirty="0" smtClean="0"/>
              <a:t>Ročník: 7.</a:t>
            </a:r>
          </a:p>
          <a:p>
            <a:r>
              <a:rPr lang="cs-CZ" dirty="0" smtClean="0"/>
              <a:t>Číslo projektu: CZ.1.07/1.4.00/21.3068</a:t>
            </a:r>
          </a:p>
          <a:p>
            <a:endParaRPr lang="cs-CZ" dirty="0"/>
          </a:p>
        </p:txBody>
      </p:sp>
      <p:pic>
        <p:nvPicPr>
          <p:cNvPr id="1027" name="Picture 3" descr="C:\Users\NB1\Desktop\EU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548680"/>
            <a:ext cx="7516275" cy="11050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339945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Digitální učební materiál je určen pro interaktivní tabuli. DUM má mimo jiné také opakovací části, snaží se poukázat na zajímavosti ze světa letců, které se v učebnicích objevují okrajově nebo vůbec. Některé snímky autor převzal a přeložil z angličtiny. Látka je žákům přiblížena zajímavými obrázky.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900517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Peří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Tělo ptáků je pokryto peřím (vyrůstá z kůže)</a:t>
            </a:r>
          </a:p>
          <a:p>
            <a:r>
              <a:rPr lang="cs-CZ" dirty="0" smtClean="0"/>
              <a:t>Má termoregulační funkci (izoluje od chladu či vody)</a:t>
            </a:r>
          </a:p>
          <a:p>
            <a:r>
              <a:rPr lang="cs-CZ" dirty="0" smtClean="0"/>
              <a:t>Je důležité při letu, maskování a signalizaci</a:t>
            </a:r>
          </a:p>
          <a:p>
            <a:pPr lvl="1"/>
            <a:r>
              <a:rPr lang="cs-CZ" dirty="0" smtClean="0"/>
              <a:t>K letu slouží tzv. peří OBRYSOVÉ</a:t>
            </a:r>
          </a:p>
          <a:p>
            <a:pPr lvl="1"/>
            <a:r>
              <a:rPr lang="cs-CZ" dirty="0" smtClean="0"/>
              <a:t>K tepelné izolaci slouží tzv. peří PRACHOVÉ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Struktura peří</a:t>
            </a:r>
            <a:endParaRPr lang="cs-CZ" dirty="0"/>
          </a:p>
        </p:txBody>
      </p:sp>
      <p:pic>
        <p:nvPicPr>
          <p:cNvPr id="4" name="Zástupný symbol pro obsah 3" descr="Parts_of_feather_modified.jpg"/>
          <p:cNvPicPr>
            <a:picLocks noGrp="1" noChangeAspect="1"/>
          </p:cNvPicPr>
          <p:nvPr>
            <p:ph sz="quarter" idx="2"/>
          </p:nvPr>
        </p:nvPicPr>
        <p:blipFill>
          <a:blip r:embed="rId2" cstate="print"/>
          <a:stretch>
            <a:fillRect/>
          </a:stretch>
        </p:blipFill>
        <p:spPr>
          <a:xfrm>
            <a:off x="457200" y="2473447"/>
            <a:ext cx="3657600" cy="3663706"/>
          </a:xfrm>
        </p:spPr>
      </p:pic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1) prapor</a:t>
            </a:r>
          </a:p>
          <a:p>
            <a:pPr>
              <a:buNone/>
            </a:pPr>
            <a:r>
              <a:rPr lang="cs-CZ" dirty="0" smtClean="0"/>
              <a:t>2) osten</a:t>
            </a:r>
          </a:p>
          <a:p>
            <a:pPr>
              <a:buNone/>
            </a:pPr>
            <a:r>
              <a:rPr lang="cs-CZ" dirty="0"/>
              <a:t>3</a:t>
            </a:r>
            <a:r>
              <a:rPr lang="cs-CZ" dirty="0" smtClean="0"/>
              <a:t>) Spodní peří</a:t>
            </a:r>
          </a:p>
          <a:p>
            <a:pPr>
              <a:buNone/>
            </a:pPr>
            <a:r>
              <a:rPr lang="cs-CZ" dirty="0"/>
              <a:t>4</a:t>
            </a:r>
            <a:r>
              <a:rPr lang="cs-CZ" dirty="0" smtClean="0"/>
              <a:t>) brk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Obrázek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Popis obrázku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Kostra ptáků</a:t>
            </a:r>
            <a:endParaRPr lang="cs-CZ" dirty="0"/>
          </a:p>
        </p:txBody>
      </p:sp>
      <p:pic>
        <p:nvPicPr>
          <p:cNvPr id="2050" name="Picture 2" descr="C:\Users\Michal Krtička\Desktop\Squelette_oiseau.svg.png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323528" y="1412776"/>
            <a:ext cx="3960440" cy="4835624"/>
          </a:xfrm>
          <a:prstGeom prst="rect">
            <a:avLst/>
          </a:prstGeom>
          <a:noFill/>
        </p:spPr>
      </p:pic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371975" y="260648"/>
            <a:ext cx="3657600" cy="5987752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1) lebka</a:t>
            </a:r>
          </a:p>
          <a:p>
            <a:r>
              <a:rPr lang="cs-CZ" dirty="0" smtClean="0"/>
              <a:t>2) krční obratle</a:t>
            </a:r>
          </a:p>
          <a:p>
            <a:r>
              <a:rPr lang="cs-CZ" dirty="0" smtClean="0"/>
              <a:t>3) kost klíční</a:t>
            </a:r>
          </a:p>
          <a:p>
            <a:r>
              <a:rPr lang="cs-CZ" dirty="0" smtClean="0"/>
              <a:t>4) kost krkavčí</a:t>
            </a:r>
          </a:p>
          <a:p>
            <a:r>
              <a:rPr lang="cs-CZ" dirty="0" smtClean="0"/>
              <a:t>6) kost hrudní</a:t>
            </a:r>
          </a:p>
          <a:p>
            <a:r>
              <a:rPr lang="cs-CZ" dirty="0" smtClean="0"/>
              <a:t>8) běhák</a:t>
            </a:r>
          </a:p>
          <a:p>
            <a:r>
              <a:rPr lang="cs-CZ" dirty="0" smtClean="0"/>
              <a:t>9) články prstů</a:t>
            </a:r>
          </a:p>
          <a:p>
            <a:r>
              <a:rPr lang="cs-CZ" dirty="0" smtClean="0"/>
              <a:t>10) kost holenní</a:t>
            </a:r>
          </a:p>
          <a:p>
            <a:r>
              <a:rPr lang="cs-CZ" dirty="0" smtClean="0"/>
              <a:t>12) kost stehenní</a:t>
            </a:r>
          </a:p>
          <a:p>
            <a:r>
              <a:rPr lang="cs-CZ" dirty="0" smtClean="0"/>
              <a:t>14) kost pánevní</a:t>
            </a:r>
          </a:p>
          <a:p>
            <a:r>
              <a:rPr lang="cs-CZ" dirty="0" smtClean="0"/>
              <a:t>16) obratle křížové</a:t>
            </a:r>
          </a:p>
          <a:p>
            <a:r>
              <a:rPr lang="cs-CZ" dirty="0" smtClean="0"/>
              <a:t>17) obratle ocasní</a:t>
            </a:r>
          </a:p>
          <a:p>
            <a:r>
              <a:rPr lang="cs-CZ" dirty="0" smtClean="0"/>
              <a:t>21) kost ramenní</a:t>
            </a:r>
          </a:p>
          <a:p>
            <a:r>
              <a:rPr lang="cs-CZ" dirty="0" smtClean="0"/>
              <a:t>22) kost loketní</a:t>
            </a:r>
          </a:p>
          <a:p>
            <a:r>
              <a:rPr lang="cs-CZ" dirty="0" smtClean="0"/>
              <a:t>23) kost vřetenní</a:t>
            </a:r>
          </a:p>
          <a:p>
            <a:r>
              <a:rPr lang="cs-CZ" dirty="0" smtClean="0"/>
              <a:t>25) záprstí</a:t>
            </a:r>
          </a:p>
          <a:p>
            <a:r>
              <a:rPr lang="cs-CZ" dirty="0" smtClean="0"/>
              <a:t>26)  články prstů</a:t>
            </a:r>
          </a:p>
          <a:p>
            <a:r>
              <a:rPr lang="cs-CZ" dirty="0" smtClean="0"/>
              <a:t>27) zápěstí</a:t>
            </a:r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"/>
          </p:nvPr>
        </p:nvSpPr>
        <p:spPr>
          <a:xfrm flipV="1">
            <a:off x="457200" y="1524001"/>
            <a:ext cx="45719" cy="45719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84584" cy="59080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Věděli jste, že hmotnost kostry ptáka tvoří pouze 1/10 celé jeho hmotnosti? Je tedy pevná, ale lehká.</a:t>
            </a:r>
          </a:p>
          <a:p>
            <a:r>
              <a:rPr lang="cs-CZ" dirty="0" smtClean="0"/>
              <a:t>Pevnost způsobují četné srůsty, lehkost pak __________________ kosti.</a:t>
            </a:r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Pokus se správně poskládat části trávící soustav y tak, jak jdou při průchodu potravy za sebou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Žaludek, tenké střevo, zobák, kloaka, jícen, tlusté střevo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Zobák, jícen, žaludek, tenké střevo, tlusté střevo, kloaka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Trávící soustava ptáků</a:t>
            </a:r>
            <a:endParaRPr lang="cs-CZ" dirty="0"/>
          </a:p>
        </p:txBody>
      </p:sp>
      <p:pic>
        <p:nvPicPr>
          <p:cNvPr id="8" name="Zástupný symbol pro obsah 7" descr="Výstřižek.JPG"/>
          <p:cNvPicPr>
            <a:picLocks noGrp="1" noChangeAspect="1"/>
          </p:cNvPicPr>
          <p:nvPr>
            <p:ph sz="quarter" idx="2"/>
          </p:nvPr>
        </p:nvPicPr>
        <p:blipFill>
          <a:blip r:embed="rId2" cstate="print"/>
          <a:stretch>
            <a:fillRect/>
          </a:stretch>
        </p:blipFill>
        <p:spPr>
          <a:xfrm>
            <a:off x="395536" y="1340768"/>
            <a:ext cx="3816424" cy="4907632"/>
          </a:xfrm>
        </p:spPr>
      </p:pic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>
          <a:xfrm>
            <a:off x="4371975" y="1268760"/>
            <a:ext cx="3657600" cy="4979640"/>
          </a:xfrm>
        </p:spPr>
        <p:txBody>
          <a:bodyPr/>
          <a:lstStyle/>
          <a:p>
            <a:r>
              <a:rPr lang="cs-CZ" dirty="0" smtClean="0"/>
              <a:t>Zobák</a:t>
            </a:r>
          </a:p>
          <a:p>
            <a:r>
              <a:rPr lang="cs-CZ" dirty="0" smtClean="0"/>
              <a:t>Vole</a:t>
            </a:r>
          </a:p>
          <a:p>
            <a:r>
              <a:rPr lang="cs-CZ" dirty="0" smtClean="0"/>
              <a:t>Jícen</a:t>
            </a:r>
          </a:p>
          <a:p>
            <a:r>
              <a:rPr lang="cs-CZ" dirty="0" smtClean="0"/>
              <a:t>Játra</a:t>
            </a:r>
          </a:p>
          <a:p>
            <a:r>
              <a:rPr lang="cs-CZ" dirty="0" smtClean="0"/>
              <a:t>Slinivka</a:t>
            </a:r>
          </a:p>
          <a:p>
            <a:r>
              <a:rPr lang="cs-CZ" dirty="0" smtClean="0"/>
              <a:t>Tenké střevo</a:t>
            </a:r>
          </a:p>
          <a:p>
            <a:r>
              <a:rPr lang="cs-CZ" dirty="0" smtClean="0"/>
              <a:t>Konečník</a:t>
            </a:r>
          </a:p>
          <a:p>
            <a:r>
              <a:rPr lang="cs-CZ" dirty="0" smtClean="0"/>
              <a:t>Kloaka</a:t>
            </a:r>
          </a:p>
          <a:p>
            <a:r>
              <a:rPr lang="cs-CZ" dirty="0" smtClean="0"/>
              <a:t>žaludek</a:t>
            </a:r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"/>
          </p:nvPr>
        </p:nvSpPr>
        <p:spPr>
          <a:xfrm flipV="1">
            <a:off x="457200" y="1524001"/>
            <a:ext cx="45719" cy="45719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>
          <a:xfrm flipV="1">
            <a:off x="4343400" y="1524001"/>
            <a:ext cx="45719" cy="45719"/>
          </a:xfrm>
        </p:spPr>
        <p:txBody>
          <a:bodyPr/>
          <a:lstStyle/>
          <a:p>
            <a:endParaRPr lang="cs-CZ" dirty="0"/>
          </a:p>
        </p:txBody>
      </p:sp>
      <p:cxnSp>
        <p:nvCxnSpPr>
          <p:cNvPr id="10" name="Přímá spojovací šipka 9"/>
          <p:cNvCxnSpPr/>
          <p:nvPr/>
        </p:nvCxnSpPr>
        <p:spPr>
          <a:xfrm flipH="1">
            <a:off x="2339752" y="1484784"/>
            <a:ext cx="223224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 flipH="1">
            <a:off x="2555776" y="2060848"/>
            <a:ext cx="1944216" cy="151216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flipH="1">
            <a:off x="2123728" y="2420888"/>
            <a:ext cx="2520280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 flipH="1">
            <a:off x="1907704" y="2708920"/>
            <a:ext cx="2736304" cy="21602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 flipH="1">
            <a:off x="2339752" y="3284984"/>
            <a:ext cx="2232248" cy="23762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/>
          <p:nvPr/>
        </p:nvCxnSpPr>
        <p:spPr>
          <a:xfrm flipH="1">
            <a:off x="1835696" y="3717032"/>
            <a:ext cx="2736304" cy="172819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/>
          <p:nvPr/>
        </p:nvCxnSpPr>
        <p:spPr>
          <a:xfrm flipH="1">
            <a:off x="2123728" y="4149080"/>
            <a:ext cx="2448272" cy="172819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/>
          <p:nvPr/>
        </p:nvCxnSpPr>
        <p:spPr>
          <a:xfrm flipH="1">
            <a:off x="2267744" y="4581128"/>
            <a:ext cx="2304256" cy="151216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šipka 27"/>
          <p:cNvCxnSpPr/>
          <p:nvPr/>
        </p:nvCxnSpPr>
        <p:spPr>
          <a:xfrm flipH="1">
            <a:off x="2483768" y="5085184"/>
            <a:ext cx="2160240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Cévní soustava ptáků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Věděli jste, že je počet tepů za minutu u ptáků větší než u savců?</a:t>
            </a:r>
          </a:p>
          <a:p>
            <a:r>
              <a:rPr lang="cs-CZ" dirty="0" smtClean="0"/>
              <a:t>A že teplota těla ptáků se pohybuje mezi</a:t>
            </a:r>
          </a:p>
          <a:p>
            <a:pPr lvl="1"/>
            <a:r>
              <a:rPr lang="cs-CZ" dirty="0" smtClean="0"/>
              <a:t>a) 35-38 °C</a:t>
            </a:r>
          </a:p>
          <a:p>
            <a:pPr lvl="1"/>
            <a:r>
              <a:rPr lang="cs-CZ" dirty="0" smtClean="0"/>
              <a:t>b) 40-43 °C</a:t>
            </a:r>
          </a:p>
          <a:p>
            <a:pPr lvl="1"/>
            <a:r>
              <a:rPr lang="cs-CZ" dirty="0" smtClean="0"/>
              <a:t>c) 46-49 °C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Popis cévní soustavy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Je důležitá pro rozvod kyslíku a živin</a:t>
            </a:r>
          </a:p>
          <a:p>
            <a:r>
              <a:rPr lang="cs-CZ" dirty="0" smtClean="0"/>
              <a:t>Oběh krve zajišťuje SRDCE</a:t>
            </a:r>
          </a:p>
          <a:p>
            <a:pPr lvl="1"/>
            <a:r>
              <a:rPr lang="cs-CZ" dirty="0" smtClean="0"/>
              <a:t>PRAVÁ PŘEDSÍŇ = KREV ODKYSLIČENÁ, ta přechází do</a:t>
            </a:r>
          </a:p>
          <a:p>
            <a:pPr lvl="1"/>
            <a:endParaRPr lang="cs-CZ" dirty="0" smtClean="0"/>
          </a:p>
          <a:p>
            <a:pPr lvl="1"/>
            <a:r>
              <a:rPr lang="cs-CZ" dirty="0" smtClean="0"/>
              <a:t>PRAVÉ KOMORY a pak do PLIC, zde se krev OKYSLIČÍ, odtud pak přechází okysličená krev do</a:t>
            </a:r>
          </a:p>
          <a:p>
            <a:pPr lvl="1"/>
            <a:endParaRPr lang="cs-CZ" dirty="0" smtClean="0"/>
          </a:p>
          <a:p>
            <a:pPr lvl="1"/>
            <a:r>
              <a:rPr lang="cs-CZ" dirty="0" smtClean="0"/>
              <a:t>LEVÉ PŘEDSÍNĚ, pak do LEVÉ KOMORY a celého TĚLA</a:t>
            </a:r>
            <a:endParaRPr lang="cs-CZ" dirty="0"/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2411760" y="3140968"/>
            <a:ext cx="0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>
            <a:off x="2411760" y="4293096"/>
            <a:ext cx="0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Dýchací soustava ptáků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pPr algn="ctr">
              <a:buNone/>
            </a:pPr>
            <a:r>
              <a:rPr lang="cs-CZ" dirty="0" smtClean="0"/>
              <a:t>           </a:t>
            </a:r>
          </a:p>
          <a:p>
            <a:pPr algn="ctr">
              <a:buNone/>
            </a:pPr>
            <a:r>
              <a:rPr lang="cs-CZ" dirty="0" smtClean="0"/>
              <a:t>		Dýchací otvory na zobáku 	     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		průdušnice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		plíce (zde se krev okysličuje)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		plíce jsou propojené se vzdušnými vaky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		vaky jsou napojené na duté kosti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!!!Pták tak kyslík využívá dvakrát!!!		</a:t>
            </a:r>
          </a:p>
        </p:txBody>
      </p:sp>
      <p:cxnSp>
        <p:nvCxnSpPr>
          <p:cNvPr id="10" name="Přímá spojovací šipka 9"/>
          <p:cNvCxnSpPr/>
          <p:nvPr/>
        </p:nvCxnSpPr>
        <p:spPr>
          <a:xfrm>
            <a:off x="4355976" y="2276872"/>
            <a:ext cx="0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>
            <a:off x="4355976" y="2924944"/>
            <a:ext cx="0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>
            <a:off x="5508104" y="3645024"/>
            <a:ext cx="0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>
            <a:off x="5508104" y="4293096"/>
            <a:ext cx="0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Vylučovací soustava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Ptáci vylučují KLOAKOU (spojení trávícího a pohlavního ústrojí)</a:t>
            </a:r>
          </a:p>
          <a:p>
            <a:r>
              <a:rPr lang="cs-CZ" dirty="0" smtClean="0"/>
              <a:t>Vylučovací soustavu tvoří ledviny a močovody</a:t>
            </a:r>
          </a:p>
          <a:p>
            <a:r>
              <a:rPr lang="cs-CZ" dirty="0" smtClean="0"/>
              <a:t>Vyloučená moč je bílá kašovitá hmota</a:t>
            </a:r>
            <a:endParaRPr lang="cs-CZ" dirty="0"/>
          </a:p>
        </p:txBody>
      </p:sp>
      <p:pic>
        <p:nvPicPr>
          <p:cNvPr id="7" name="Zástupný symbol pro obsah 6" descr="Výstřižek.JPG"/>
          <p:cNvPicPr>
            <a:picLocks noGrp="1" noChangeAspect="1"/>
          </p:cNvPicPr>
          <p:nvPr>
            <p:ph sz="quarter" idx="4"/>
          </p:nvPr>
        </p:nvPicPr>
        <p:blipFill>
          <a:blip r:embed="rId2" cstate="print"/>
          <a:stretch>
            <a:fillRect/>
          </a:stretch>
        </p:blipFill>
        <p:spPr>
          <a:xfrm>
            <a:off x="4355976" y="980728"/>
            <a:ext cx="4032447" cy="5267672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82352" cy="5908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84584" cy="59080"/>
          </a:xfrm>
        </p:spPr>
        <p:txBody>
          <a:bodyPr/>
          <a:lstStyle/>
          <a:p>
            <a:endParaRPr lang="cs-CZ" dirty="0"/>
          </a:p>
        </p:txBody>
      </p:sp>
      <p:cxnSp>
        <p:nvCxnSpPr>
          <p:cNvPr id="9" name="Pravoúhlá spojovací čára 8"/>
          <p:cNvCxnSpPr/>
          <p:nvPr/>
        </p:nvCxnSpPr>
        <p:spPr>
          <a:xfrm>
            <a:off x="2483768" y="2852936"/>
            <a:ext cx="3672408" cy="3168352"/>
          </a:xfrm>
          <a:prstGeom prst="bentConnector3">
            <a:avLst>
              <a:gd name="adj1" fmla="val 50000"/>
            </a:avLst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Zajímavosti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Věděli jste, že drobní pěvci spotřebují denně takové množství potravy, které se rovná 50-80% jejich hmotnosti?</a:t>
            </a:r>
          </a:p>
          <a:p>
            <a:endParaRPr lang="cs-CZ" dirty="0" smtClean="0"/>
          </a:p>
          <a:p>
            <a:r>
              <a:rPr lang="cs-CZ" dirty="0" smtClean="0"/>
              <a:t>A věděli jste, že u hmyzožravých ptáků je čas mezi přijetím a zpracováním potravy 15-20 minut?</a:t>
            </a:r>
          </a:p>
          <a:p>
            <a:endParaRPr lang="cs-CZ" dirty="0" smtClean="0"/>
          </a:p>
          <a:p>
            <a:r>
              <a:rPr lang="cs-CZ" dirty="0" smtClean="0"/>
              <a:t>Drobní ptáci hynou hlady po 15-30 hodinách, orli dokážou žít bez potravy až 1 měsíc.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>
              <a:hlinkClick r:id="rId2"/>
            </a:endParaRPr>
          </a:p>
          <a:p>
            <a:r>
              <a:rPr lang="cs-CZ" sz="1300" dirty="0" smtClean="0"/>
              <a:t>Snímek 5: </a:t>
            </a:r>
            <a:r>
              <a:rPr lang="en-US" sz="1300" dirty="0"/>
              <a:t>Feather: Parts of feather. In: </a:t>
            </a:r>
            <a:r>
              <a:rPr lang="en-US" sz="1300" i="1" dirty="0"/>
              <a:t>Wikipedia: the free encyclopedia</a:t>
            </a:r>
            <a:r>
              <a:rPr lang="en-US" sz="1300" dirty="0"/>
              <a:t> [online]. San Francisco (CA): Wikimedia Foundation, 2001- [cit. 2013-07-24]. </a:t>
            </a:r>
            <a:r>
              <a:rPr lang="en-US" sz="1300" dirty="0" err="1"/>
              <a:t>Dostupné</a:t>
            </a:r>
            <a:r>
              <a:rPr lang="en-US" sz="1300" dirty="0"/>
              <a:t> z: http://</a:t>
            </a:r>
            <a:r>
              <a:rPr lang="en-US" sz="1300" dirty="0" smtClean="0"/>
              <a:t>en.wikipedia.org/wiki/File:Parts_of_feather_modified.jpg</a:t>
            </a:r>
            <a:endParaRPr lang="cs-CZ" sz="1300" dirty="0" smtClean="0"/>
          </a:p>
          <a:p>
            <a:r>
              <a:rPr lang="cs-CZ" sz="1300" dirty="0" smtClean="0"/>
              <a:t>Snímek 6: </a:t>
            </a:r>
            <a:r>
              <a:rPr lang="cs-CZ" sz="1400" dirty="0" err="1"/>
              <a:t>Bird</a:t>
            </a:r>
            <a:r>
              <a:rPr lang="cs-CZ" sz="1400" dirty="0"/>
              <a:t> anatomy: A </a:t>
            </a:r>
            <a:r>
              <a:rPr lang="cs-CZ" sz="1400" dirty="0" err="1"/>
              <a:t>stylised</a:t>
            </a:r>
            <a:r>
              <a:rPr lang="cs-CZ" sz="1400" dirty="0"/>
              <a:t> </a:t>
            </a:r>
            <a:r>
              <a:rPr lang="cs-CZ" sz="1400" dirty="0" err="1"/>
              <a:t>dove</a:t>
            </a:r>
            <a:r>
              <a:rPr lang="cs-CZ" sz="1400" dirty="0"/>
              <a:t> skeleton. </a:t>
            </a:r>
            <a:r>
              <a:rPr lang="cs-CZ" sz="1400" dirty="0" err="1"/>
              <a:t>Key</a:t>
            </a:r>
            <a:r>
              <a:rPr lang="cs-CZ" sz="1400" dirty="0"/>
              <a:t>. In: </a:t>
            </a:r>
            <a:r>
              <a:rPr lang="cs-CZ" sz="1400" i="1" dirty="0" err="1"/>
              <a:t>Wikipedia</a:t>
            </a:r>
            <a:r>
              <a:rPr lang="cs-CZ" sz="1400" i="1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 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2001- [cit. 2013-07-24]. Dostupné z: http://en.wikipedia.org/wiki/File:Squelette_oiseau.svg</a:t>
            </a:r>
            <a:endParaRPr lang="cs-CZ" sz="1300" dirty="0" smtClean="0"/>
          </a:p>
          <a:p>
            <a:r>
              <a:rPr lang="cs-CZ" sz="1300" dirty="0" smtClean="0"/>
              <a:t>Snímek 7: </a:t>
            </a:r>
            <a:r>
              <a:rPr lang="cs-CZ" sz="1300" dirty="0"/>
              <a:t>Kostra ptáků. In: </a:t>
            </a:r>
            <a:r>
              <a:rPr lang="cs-CZ" sz="1300" i="1" dirty="0" err="1"/>
              <a:t>Wikipedia</a:t>
            </a:r>
            <a:r>
              <a:rPr lang="cs-CZ" sz="1300" i="1" dirty="0"/>
              <a:t>: </a:t>
            </a:r>
            <a:r>
              <a:rPr lang="cs-CZ" sz="1300" i="1" dirty="0" err="1"/>
              <a:t>the</a:t>
            </a:r>
            <a:r>
              <a:rPr lang="cs-CZ" sz="1300" i="1" dirty="0"/>
              <a:t> free </a:t>
            </a:r>
            <a:r>
              <a:rPr lang="cs-CZ" sz="1300" i="1" dirty="0" err="1"/>
              <a:t>encyclopedia</a:t>
            </a:r>
            <a:r>
              <a:rPr lang="cs-CZ" sz="1300" dirty="0"/>
              <a:t> [online]. San Francisco (CA): </a:t>
            </a:r>
            <a:r>
              <a:rPr lang="cs-CZ" sz="1300" dirty="0" err="1"/>
              <a:t>Wikimedia</a:t>
            </a:r>
            <a:r>
              <a:rPr lang="cs-CZ" sz="1300" dirty="0"/>
              <a:t> </a:t>
            </a:r>
            <a:r>
              <a:rPr lang="cs-CZ" sz="1300" dirty="0" err="1"/>
              <a:t>Foundation</a:t>
            </a:r>
            <a:r>
              <a:rPr lang="cs-CZ" sz="1300" dirty="0"/>
              <a:t>, 2001- [cit. 2013-07-24]. Dostupné z: http://</a:t>
            </a:r>
            <a:r>
              <a:rPr lang="cs-CZ" sz="1300" dirty="0" smtClean="0"/>
              <a:t>cs.wikipedia.org/wiki/Kostra_pt%C3%A1k%C5%AF</a:t>
            </a:r>
          </a:p>
          <a:p>
            <a:r>
              <a:rPr lang="cs-CZ" sz="1300" dirty="0" smtClean="0"/>
              <a:t>Snímek 9: </a:t>
            </a:r>
            <a:r>
              <a:rPr lang="cs-CZ" sz="1200" dirty="0"/>
              <a:t>Trávící soustava ptáků. In: </a:t>
            </a:r>
            <a:r>
              <a:rPr lang="cs-CZ" sz="1200" i="1" dirty="0" err="1"/>
              <a:t>Wikipedia</a:t>
            </a:r>
            <a:r>
              <a:rPr lang="cs-CZ" sz="1200" i="1" dirty="0"/>
              <a:t>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 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2001- [cit. 2013-07-24]. Dostupné z: http://</a:t>
            </a:r>
            <a:r>
              <a:rPr lang="cs-CZ" sz="1200" dirty="0" smtClean="0"/>
              <a:t>cs.wikipedia.org/wiki/Soubor:PigeonAnatomy.png</a:t>
            </a:r>
          </a:p>
          <a:p>
            <a:r>
              <a:rPr lang="cs-CZ" sz="1200" dirty="0" smtClean="0"/>
              <a:t>Snímek 14: </a:t>
            </a:r>
            <a:r>
              <a:rPr lang="cs-CZ" sz="1200" dirty="0"/>
              <a:t>Trávící soustava ptáků: Příjem potravy. In: </a:t>
            </a:r>
            <a:r>
              <a:rPr lang="cs-CZ" sz="1200" i="1" dirty="0" err="1"/>
              <a:t>Wikipedia</a:t>
            </a:r>
            <a:r>
              <a:rPr lang="cs-CZ" sz="1200" i="1" dirty="0"/>
              <a:t>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 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2001- [cit. 2013-07-24]. Dostupné z: http://cs.wikipedia.org/wiki/Tr%C3%A1vic%C3%AD_soustava_pt%C3%A1k%C5%AF#P.C5.99.C3.ADjem_potravy</a:t>
            </a:r>
            <a:endParaRPr lang="cs-CZ" sz="12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194</TotalTime>
  <Words>500</Words>
  <Application>Microsoft Office PowerPoint</Application>
  <PresentationFormat>Předvádění na obrazovce (4:3)</PresentationFormat>
  <Paragraphs>112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Arkýř</vt:lpstr>
      <vt:lpstr>Ptáci I.</vt:lpstr>
      <vt:lpstr>Prezentace aplikace PowerPoint</vt:lpstr>
      <vt:lpstr>Anotace</vt:lpstr>
      <vt:lpstr>Peří</vt:lpstr>
      <vt:lpstr>Struktura peří</vt:lpstr>
      <vt:lpstr>Kostra ptáků</vt:lpstr>
      <vt:lpstr>Prezentace aplikace PowerPoint</vt:lpstr>
      <vt:lpstr>Pokus se správně poskládat části trávící soustav y tak, jak jdou při průchodu potravy za sebou</vt:lpstr>
      <vt:lpstr>Trávící soustava ptáků</vt:lpstr>
      <vt:lpstr>Cévní soustava ptáků</vt:lpstr>
      <vt:lpstr>Popis cévní soustavy</vt:lpstr>
      <vt:lpstr>Dýchací soustava ptáků</vt:lpstr>
      <vt:lpstr>Vylučovací soustava</vt:lpstr>
      <vt:lpstr>Zajímavosti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Ptáci</dc:title>
  <dc:creator>Michal Krtička</dc:creator>
  <cp:lastModifiedBy>NB1</cp:lastModifiedBy>
  <cp:revision>40</cp:revision>
  <cp:lastPrinted>2013-09-09T19:28:59Z</cp:lastPrinted>
  <dcterms:created xsi:type="dcterms:W3CDTF">2013-01-04T12:42:19Z</dcterms:created>
  <dcterms:modified xsi:type="dcterms:W3CDTF">2013-09-09T19:29:22Z</dcterms:modified>
</cp:coreProperties>
</file>