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notesMasterIdLst>
    <p:notesMasterId r:id="rId13"/>
  </p:notesMasterIdLst>
  <p:sldIdLst>
    <p:sldId id="259" r:id="rId2"/>
    <p:sldId id="271" r:id="rId3"/>
    <p:sldId id="257" r:id="rId4"/>
    <p:sldId id="261" r:id="rId5"/>
    <p:sldId id="272" r:id="rId6"/>
    <p:sldId id="273" r:id="rId7"/>
    <p:sldId id="266" r:id="rId8"/>
    <p:sldId id="274" r:id="rId9"/>
    <p:sldId id="267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D4EC57-0C08-42BC-8AB6-7DC2110890E6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6F7B2FD-86FA-401A-AF9B-B799A715214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dirty="0" smtClean="0">
              <a:solidFill>
                <a:schemeClr val="tx1"/>
              </a:solidFill>
              <a:latin typeface="Bookman Old Style" pitchFamily="18" charset="0"/>
            </a:rPr>
            <a:t>We live in </a:t>
          </a:r>
          <a:r>
            <a:rPr lang="en-GB" sz="2000" noProof="1" smtClean="0">
              <a:solidFill>
                <a:schemeClr val="tx1"/>
              </a:solidFill>
              <a:latin typeface="Bookman Old Style" pitchFamily="18" charset="0"/>
            </a:rPr>
            <a:t>Prague. </a:t>
          </a:r>
          <a:endParaRPr lang="en-GB" sz="2000" noProof="1">
            <a:solidFill>
              <a:schemeClr val="tx1"/>
            </a:solidFill>
            <a:latin typeface="Bookman Old Style" pitchFamily="18" charset="0"/>
          </a:endParaRPr>
        </a:p>
      </dgm:t>
    </dgm:pt>
    <dgm:pt modelId="{28F05BD0-FE0F-48CA-A4E8-676278890BE3}" type="parTrans" cxnId="{DAC734A8-7AF7-4941-9932-322C01C647CE}">
      <dgm:prSet/>
      <dgm:spPr/>
      <dgm:t>
        <a:bodyPr/>
        <a:lstStyle/>
        <a:p>
          <a:endParaRPr lang="cs-CZ"/>
        </a:p>
      </dgm:t>
    </dgm:pt>
    <dgm:pt modelId="{7CC95BF2-A266-41D7-8783-ABD266C762D1}" type="sibTrans" cxnId="{DAC734A8-7AF7-4941-9932-322C01C647CE}">
      <dgm:prSet/>
      <dgm:spPr/>
      <dgm:t>
        <a:bodyPr/>
        <a:lstStyle/>
        <a:p>
          <a:endParaRPr lang="cs-CZ"/>
        </a:p>
      </dgm:t>
    </dgm:pt>
    <dgm:pt modelId="{04E1A5BC-2F59-4614-9BD8-86F88D9F48A5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I never watch television</a:t>
          </a:r>
          <a:r>
            <a:rPr lang="cs-CZ" sz="200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cs-CZ" sz="2000" dirty="0">
            <a:solidFill>
              <a:schemeClr val="tx1"/>
            </a:solidFill>
            <a:latin typeface="Bookman Old Style" pitchFamily="18" charset="0"/>
          </a:endParaRPr>
        </a:p>
      </dgm:t>
    </dgm:pt>
    <dgm:pt modelId="{9F6F8557-00B6-482E-BD46-7746FF5F6C79}" type="parTrans" cxnId="{7D50899F-1459-40D7-8495-0A50850DB58E}">
      <dgm:prSet/>
      <dgm:spPr/>
      <dgm:t>
        <a:bodyPr/>
        <a:lstStyle/>
        <a:p>
          <a:endParaRPr lang="cs-CZ"/>
        </a:p>
      </dgm:t>
    </dgm:pt>
    <dgm:pt modelId="{307DB16B-A3DC-4906-82E9-39761F4D953B}" type="sibTrans" cxnId="{7D50899F-1459-40D7-8495-0A50850DB58E}">
      <dgm:prSet/>
      <dgm:spPr/>
      <dgm:t>
        <a:bodyPr/>
        <a:lstStyle/>
        <a:p>
          <a:endParaRPr lang="cs-CZ"/>
        </a:p>
      </dgm:t>
    </dgm:pt>
    <dgm:pt modelId="{5FBC867B-848D-4F6C-B59A-FF6AC8BD81F1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The Earth goes around the Sun.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3E5AC8EF-A60E-4BEC-B77A-4CCBFA091E4C}" type="parTrans" cxnId="{BE173464-811F-49DB-ADFF-0B69CE771C8C}">
      <dgm:prSet/>
      <dgm:spPr/>
      <dgm:t>
        <a:bodyPr/>
        <a:lstStyle/>
        <a:p>
          <a:endParaRPr lang="cs-CZ"/>
        </a:p>
      </dgm:t>
    </dgm:pt>
    <dgm:pt modelId="{5A568715-46C1-4874-A592-F413CA575FD8}" type="sibTrans" cxnId="{BE173464-811F-49DB-ADFF-0B69CE771C8C}">
      <dgm:prSet/>
      <dgm:spPr/>
      <dgm:t>
        <a:bodyPr/>
        <a:lstStyle/>
        <a:p>
          <a:endParaRPr lang="cs-CZ"/>
        </a:p>
      </dgm:t>
    </dgm:pt>
    <dgm:pt modelId="{338CE6A7-4383-4D35-A0DC-C667D5469688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Peter plays the guitar very well.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8C207C10-78F9-4EAB-B2F1-1356828AFC5E}" type="parTrans" cxnId="{31DB693F-BB26-4808-A305-271A341B920D}">
      <dgm:prSet/>
      <dgm:spPr/>
      <dgm:t>
        <a:bodyPr/>
        <a:lstStyle/>
        <a:p>
          <a:endParaRPr lang="cs-CZ"/>
        </a:p>
      </dgm:t>
    </dgm:pt>
    <dgm:pt modelId="{BFCA2F6E-546D-4EB2-9364-9D527E36A846}" type="sibTrans" cxnId="{31DB693F-BB26-4808-A305-271A341B920D}">
      <dgm:prSet/>
      <dgm:spPr/>
      <dgm:t>
        <a:bodyPr/>
        <a:lstStyle/>
        <a:p>
          <a:endParaRPr lang="cs-CZ"/>
        </a:p>
      </dgm:t>
    </dgm:pt>
    <dgm:pt modelId="{28E0FA49-9814-470F-8A84-615AA3C60FAB}" type="pres">
      <dgm:prSet presAssocID="{25D4EC57-0C08-42BC-8AB6-7DC2110890E6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1C2B9E3-3678-4381-B634-B9DC92D4D54E}" type="pres">
      <dgm:prSet presAssocID="{56F7B2FD-86FA-401A-AF9B-B799A715214E}" presName="horFlow" presStyleCnt="0"/>
      <dgm:spPr/>
    </dgm:pt>
    <dgm:pt modelId="{C54602AD-927B-46D4-B6DA-EA8AE7BFBE99}" type="pres">
      <dgm:prSet presAssocID="{56F7B2FD-86FA-401A-AF9B-B799A715214E}" presName="bigChev" presStyleLbl="node1" presStyleIdx="0" presStyleCnt="4" custScaleX="411658" custScaleY="171636" custLinFactNeighborX="10150" custLinFactNeighborY="-37481"/>
      <dgm:spPr/>
      <dgm:t>
        <a:bodyPr/>
        <a:lstStyle/>
        <a:p>
          <a:endParaRPr lang="cs-CZ"/>
        </a:p>
      </dgm:t>
    </dgm:pt>
    <dgm:pt modelId="{BAFEA0A6-C7DD-48D2-98EA-8EC57336AEB5}" type="pres">
      <dgm:prSet presAssocID="{56F7B2FD-86FA-401A-AF9B-B799A715214E}" presName="vSp" presStyleCnt="0"/>
      <dgm:spPr/>
    </dgm:pt>
    <dgm:pt modelId="{E5F7232E-422B-42FE-A058-9A9744139ED2}" type="pres">
      <dgm:prSet presAssocID="{04E1A5BC-2F59-4614-9BD8-86F88D9F48A5}" presName="horFlow" presStyleCnt="0"/>
      <dgm:spPr/>
    </dgm:pt>
    <dgm:pt modelId="{9234E300-3F46-4791-98F3-C00DE40CA5DD}" type="pres">
      <dgm:prSet presAssocID="{04E1A5BC-2F59-4614-9BD8-86F88D9F48A5}" presName="bigChev" presStyleLbl="node1" presStyleIdx="1" presStyleCnt="4" custScaleX="411658" custScaleY="179135" custLinFactNeighborX="-32" custLinFactNeighborY="-57975"/>
      <dgm:spPr/>
      <dgm:t>
        <a:bodyPr/>
        <a:lstStyle/>
        <a:p>
          <a:endParaRPr lang="cs-CZ"/>
        </a:p>
      </dgm:t>
    </dgm:pt>
    <dgm:pt modelId="{EF88BD11-C1FB-4F5C-BFB5-E7B2FC70BAD5}" type="pres">
      <dgm:prSet presAssocID="{04E1A5BC-2F59-4614-9BD8-86F88D9F48A5}" presName="vSp" presStyleCnt="0"/>
      <dgm:spPr/>
    </dgm:pt>
    <dgm:pt modelId="{2D946AF4-3C00-4AE4-8C1B-946C8A0E7B43}" type="pres">
      <dgm:prSet presAssocID="{5FBC867B-848D-4F6C-B59A-FF6AC8BD81F1}" presName="horFlow" presStyleCnt="0"/>
      <dgm:spPr/>
    </dgm:pt>
    <dgm:pt modelId="{C5F4AC66-B6E7-489A-B36D-61C0D4C5B5A0}" type="pres">
      <dgm:prSet presAssocID="{5FBC867B-848D-4F6C-B59A-FF6AC8BD81F1}" presName="bigChev" presStyleLbl="node1" presStyleIdx="2" presStyleCnt="4" custScaleX="411658" custScaleY="170282" custLinFactNeighborX="2664" custLinFactNeighborY="-70850"/>
      <dgm:spPr/>
      <dgm:t>
        <a:bodyPr/>
        <a:lstStyle/>
        <a:p>
          <a:endParaRPr lang="cs-CZ"/>
        </a:p>
      </dgm:t>
    </dgm:pt>
    <dgm:pt modelId="{1B1BDEDE-9E42-49CF-87FD-B03C347FA001}" type="pres">
      <dgm:prSet presAssocID="{5FBC867B-848D-4F6C-B59A-FF6AC8BD81F1}" presName="vSp" presStyleCnt="0"/>
      <dgm:spPr/>
    </dgm:pt>
    <dgm:pt modelId="{F45A6FA4-7BF1-4321-96EE-4C8503D67851}" type="pres">
      <dgm:prSet presAssocID="{338CE6A7-4383-4D35-A0DC-C667D5469688}" presName="horFlow" presStyleCnt="0"/>
      <dgm:spPr/>
    </dgm:pt>
    <dgm:pt modelId="{666D706E-8883-4C97-B12B-710C4C0EC7E7}" type="pres">
      <dgm:prSet presAssocID="{338CE6A7-4383-4D35-A0DC-C667D5469688}" presName="bigChev" presStyleLbl="node1" presStyleIdx="3" presStyleCnt="4" custScaleX="411658" custScaleY="163278" custLinFactNeighborX="-32" custLinFactNeighborY="-92853"/>
      <dgm:spPr/>
      <dgm:t>
        <a:bodyPr/>
        <a:lstStyle/>
        <a:p>
          <a:endParaRPr lang="cs-CZ"/>
        </a:p>
      </dgm:t>
    </dgm:pt>
  </dgm:ptLst>
  <dgm:cxnLst>
    <dgm:cxn modelId="{BE173464-811F-49DB-ADFF-0B69CE771C8C}" srcId="{25D4EC57-0C08-42BC-8AB6-7DC2110890E6}" destId="{5FBC867B-848D-4F6C-B59A-FF6AC8BD81F1}" srcOrd="2" destOrd="0" parTransId="{3E5AC8EF-A60E-4BEC-B77A-4CCBFA091E4C}" sibTransId="{5A568715-46C1-4874-A592-F413CA575FD8}"/>
    <dgm:cxn modelId="{D3E260C5-F588-4802-A823-899609C996D5}" type="presOf" srcId="{5FBC867B-848D-4F6C-B59A-FF6AC8BD81F1}" destId="{C5F4AC66-B6E7-489A-B36D-61C0D4C5B5A0}" srcOrd="0" destOrd="0" presId="urn:microsoft.com/office/officeart/2005/8/layout/lProcess3"/>
    <dgm:cxn modelId="{C772CD4C-9791-43AA-B306-3E77DAF5F1C6}" type="presOf" srcId="{56F7B2FD-86FA-401A-AF9B-B799A715214E}" destId="{C54602AD-927B-46D4-B6DA-EA8AE7BFBE99}" srcOrd="0" destOrd="0" presId="urn:microsoft.com/office/officeart/2005/8/layout/lProcess3"/>
    <dgm:cxn modelId="{31DB693F-BB26-4808-A305-271A341B920D}" srcId="{25D4EC57-0C08-42BC-8AB6-7DC2110890E6}" destId="{338CE6A7-4383-4D35-A0DC-C667D5469688}" srcOrd="3" destOrd="0" parTransId="{8C207C10-78F9-4EAB-B2F1-1356828AFC5E}" sibTransId="{BFCA2F6E-546D-4EB2-9364-9D527E36A846}"/>
    <dgm:cxn modelId="{7B482676-3423-41D5-A593-0F90385E2C22}" type="presOf" srcId="{04E1A5BC-2F59-4614-9BD8-86F88D9F48A5}" destId="{9234E300-3F46-4791-98F3-C00DE40CA5DD}" srcOrd="0" destOrd="0" presId="urn:microsoft.com/office/officeart/2005/8/layout/lProcess3"/>
    <dgm:cxn modelId="{4D985EDF-674C-4983-AF7E-B1CA74674F0F}" type="presOf" srcId="{338CE6A7-4383-4D35-A0DC-C667D5469688}" destId="{666D706E-8883-4C97-B12B-710C4C0EC7E7}" srcOrd="0" destOrd="0" presId="urn:microsoft.com/office/officeart/2005/8/layout/lProcess3"/>
    <dgm:cxn modelId="{7D50899F-1459-40D7-8495-0A50850DB58E}" srcId="{25D4EC57-0C08-42BC-8AB6-7DC2110890E6}" destId="{04E1A5BC-2F59-4614-9BD8-86F88D9F48A5}" srcOrd="1" destOrd="0" parTransId="{9F6F8557-00B6-482E-BD46-7746FF5F6C79}" sibTransId="{307DB16B-A3DC-4906-82E9-39761F4D953B}"/>
    <dgm:cxn modelId="{DAC734A8-7AF7-4941-9932-322C01C647CE}" srcId="{25D4EC57-0C08-42BC-8AB6-7DC2110890E6}" destId="{56F7B2FD-86FA-401A-AF9B-B799A715214E}" srcOrd="0" destOrd="0" parTransId="{28F05BD0-FE0F-48CA-A4E8-676278890BE3}" sibTransId="{7CC95BF2-A266-41D7-8783-ABD266C762D1}"/>
    <dgm:cxn modelId="{9B13D5E0-0F34-4170-8A0D-42384FA79B16}" type="presOf" srcId="{25D4EC57-0C08-42BC-8AB6-7DC2110890E6}" destId="{28E0FA49-9814-470F-8A84-615AA3C60FAB}" srcOrd="0" destOrd="0" presId="urn:microsoft.com/office/officeart/2005/8/layout/lProcess3"/>
    <dgm:cxn modelId="{B62EC889-63E8-46D7-9AD8-7C9DD28ABDB1}" type="presParOf" srcId="{28E0FA49-9814-470F-8A84-615AA3C60FAB}" destId="{71C2B9E3-3678-4381-B634-B9DC92D4D54E}" srcOrd="0" destOrd="0" presId="urn:microsoft.com/office/officeart/2005/8/layout/lProcess3"/>
    <dgm:cxn modelId="{863E8BE8-BA5F-4192-9E28-C625A9D1D58F}" type="presParOf" srcId="{71C2B9E3-3678-4381-B634-B9DC92D4D54E}" destId="{C54602AD-927B-46D4-B6DA-EA8AE7BFBE99}" srcOrd="0" destOrd="0" presId="urn:microsoft.com/office/officeart/2005/8/layout/lProcess3"/>
    <dgm:cxn modelId="{78E21082-71C9-4968-9AC6-C7358B7360DB}" type="presParOf" srcId="{28E0FA49-9814-470F-8A84-615AA3C60FAB}" destId="{BAFEA0A6-C7DD-48D2-98EA-8EC57336AEB5}" srcOrd="1" destOrd="0" presId="urn:microsoft.com/office/officeart/2005/8/layout/lProcess3"/>
    <dgm:cxn modelId="{593204F5-4585-4E1B-9652-DE750FCA9D44}" type="presParOf" srcId="{28E0FA49-9814-470F-8A84-615AA3C60FAB}" destId="{E5F7232E-422B-42FE-A058-9A9744139ED2}" srcOrd="2" destOrd="0" presId="urn:microsoft.com/office/officeart/2005/8/layout/lProcess3"/>
    <dgm:cxn modelId="{0B3AA6D8-3B61-41FC-8B56-0FB0F57FA457}" type="presParOf" srcId="{E5F7232E-422B-42FE-A058-9A9744139ED2}" destId="{9234E300-3F46-4791-98F3-C00DE40CA5DD}" srcOrd="0" destOrd="0" presId="urn:microsoft.com/office/officeart/2005/8/layout/lProcess3"/>
    <dgm:cxn modelId="{5DDE3B60-C8AD-445D-AB6E-F2CC745E4617}" type="presParOf" srcId="{28E0FA49-9814-470F-8A84-615AA3C60FAB}" destId="{EF88BD11-C1FB-4F5C-BFB5-E7B2FC70BAD5}" srcOrd="3" destOrd="0" presId="urn:microsoft.com/office/officeart/2005/8/layout/lProcess3"/>
    <dgm:cxn modelId="{7956A459-DFEB-4FFE-9D0F-DA1AF62A315D}" type="presParOf" srcId="{28E0FA49-9814-470F-8A84-615AA3C60FAB}" destId="{2D946AF4-3C00-4AE4-8C1B-946C8A0E7B43}" srcOrd="4" destOrd="0" presId="urn:microsoft.com/office/officeart/2005/8/layout/lProcess3"/>
    <dgm:cxn modelId="{FE981FDD-B608-4F20-BFC5-5DD9E3A38528}" type="presParOf" srcId="{2D946AF4-3C00-4AE4-8C1B-946C8A0E7B43}" destId="{C5F4AC66-B6E7-489A-B36D-61C0D4C5B5A0}" srcOrd="0" destOrd="0" presId="urn:microsoft.com/office/officeart/2005/8/layout/lProcess3"/>
    <dgm:cxn modelId="{CA31EA29-5CD4-4E29-B61A-39983BFAE230}" type="presParOf" srcId="{28E0FA49-9814-470F-8A84-615AA3C60FAB}" destId="{1B1BDEDE-9E42-49CF-87FD-B03C347FA001}" srcOrd="5" destOrd="0" presId="urn:microsoft.com/office/officeart/2005/8/layout/lProcess3"/>
    <dgm:cxn modelId="{FA5A175A-656C-4617-BA07-DC2C1A6EA129}" type="presParOf" srcId="{28E0FA49-9814-470F-8A84-615AA3C60FAB}" destId="{F45A6FA4-7BF1-4321-96EE-4C8503D67851}" srcOrd="6" destOrd="0" presId="urn:microsoft.com/office/officeart/2005/8/layout/lProcess3"/>
    <dgm:cxn modelId="{A4470297-8755-46BC-978F-F659C5AE2E61}" type="presParOf" srcId="{F45A6FA4-7BF1-4321-96EE-4C8503D67851}" destId="{666D706E-8883-4C97-B12B-710C4C0EC7E7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E07FA9-67CD-41A4-AE85-DDEF425DDAAF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95BE2B-1286-4223-B4AF-5689E0C536C7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800" noProof="0" dirty="0" smtClean="0">
              <a:solidFill>
                <a:schemeClr val="tx1"/>
              </a:solidFill>
            </a:rPr>
            <a:t>Do you speak English?</a:t>
          </a:r>
          <a:endParaRPr lang="en-GB" sz="1800" noProof="0" dirty="0">
            <a:solidFill>
              <a:schemeClr val="tx1"/>
            </a:solidFill>
          </a:endParaRPr>
        </a:p>
      </dgm:t>
    </dgm:pt>
    <dgm:pt modelId="{AE482117-B2A0-4204-B0A3-F6756A68BA81}" type="parTrans" cxnId="{5EAE38DB-B682-409A-A7AA-04582FC732B0}">
      <dgm:prSet/>
      <dgm:spPr/>
      <dgm:t>
        <a:bodyPr/>
        <a:lstStyle/>
        <a:p>
          <a:endParaRPr lang="cs-CZ"/>
        </a:p>
      </dgm:t>
    </dgm:pt>
    <dgm:pt modelId="{754BA0D4-392D-4304-8760-3F7946DF1E69}" type="sibTrans" cxnId="{5EAE38DB-B682-409A-A7AA-04582FC732B0}">
      <dgm:prSet/>
      <dgm:spPr/>
      <dgm:t>
        <a:bodyPr/>
        <a:lstStyle/>
        <a:p>
          <a:endParaRPr lang="cs-CZ"/>
        </a:p>
      </dgm:t>
    </dgm:pt>
    <dgm:pt modelId="{56D1A251-FBF8-473F-940D-0BEDB73EC5DD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Does he know her</a:t>
          </a:r>
          <a:r>
            <a:rPr lang="cs-CZ" sz="2000" noProof="0" dirty="0" smtClean="0">
              <a:solidFill>
                <a:schemeClr val="tx1"/>
              </a:solidFill>
              <a:latin typeface="Bookman Old Style" pitchFamily="18" charset="0"/>
            </a:rPr>
            <a:t>?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154EBB47-AA9A-4292-9197-67FA7726090F}" type="parTrans" cxnId="{72B593AD-89A1-456A-9F11-D5C892466213}">
      <dgm:prSet/>
      <dgm:spPr/>
      <dgm:t>
        <a:bodyPr/>
        <a:lstStyle/>
        <a:p>
          <a:endParaRPr lang="cs-CZ"/>
        </a:p>
      </dgm:t>
    </dgm:pt>
    <dgm:pt modelId="{0AB89FB8-416C-49DB-9DA6-151FCF68EDEC}" type="sibTrans" cxnId="{72B593AD-89A1-456A-9F11-D5C892466213}">
      <dgm:prSet/>
      <dgm:spPr/>
      <dgm:t>
        <a:bodyPr/>
        <a:lstStyle/>
        <a:p>
          <a:endParaRPr lang="cs-CZ"/>
        </a:p>
      </dgm:t>
    </dgm:pt>
    <dgm:pt modelId="{30915164-A4E5-4792-878B-8E7D78D513E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Yes, I do. /  No, I don´t.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6F9B2BAD-B6CE-438E-8D88-0B4CEAB3D9FC}" type="parTrans" cxnId="{C6AEEADA-5FD8-45EC-A9E3-25175E18AF66}">
      <dgm:prSet/>
      <dgm:spPr/>
      <dgm:t>
        <a:bodyPr/>
        <a:lstStyle/>
        <a:p>
          <a:endParaRPr lang="cs-CZ"/>
        </a:p>
      </dgm:t>
    </dgm:pt>
    <dgm:pt modelId="{F1FE8512-A286-4155-B3BD-477B635107C3}" type="sibTrans" cxnId="{C6AEEADA-5FD8-45EC-A9E3-25175E18AF66}">
      <dgm:prSet/>
      <dgm:spPr/>
      <dgm:t>
        <a:bodyPr/>
        <a:lstStyle/>
        <a:p>
          <a:endParaRPr lang="cs-CZ"/>
        </a:p>
      </dgm:t>
    </dgm:pt>
    <dgm:pt modelId="{2350A6BE-A6D1-45A8-9E70-13EA7BCFBA58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800" noProof="0" dirty="0" smtClean="0">
              <a:solidFill>
                <a:schemeClr val="tx1"/>
              </a:solidFill>
              <a:latin typeface="Bookman Old Style" pitchFamily="18" charset="0"/>
            </a:rPr>
            <a:t>Yes, he does.    </a:t>
          </a:r>
        </a:p>
        <a:p>
          <a:pPr rtl="0"/>
          <a:r>
            <a:rPr lang="en-GB" sz="1800" noProof="0" dirty="0" smtClean="0">
              <a:solidFill>
                <a:schemeClr val="tx1"/>
              </a:solidFill>
              <a:latin typeface="Bookman Old Style" pitchFamily="18" charset="0"/>
            </a:rPr>
            <a:t>No, he doesn´t.</a:t>
          </a:r>
          <a:endParaRPr lang="en-GB" sz="18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D2DC1508-C09D-4318-B03D-B6E600FCB1DA}" type="parTrans" cxnId="{C88CCD47-71D1-4BA2-9716-8C582F7DA809}">
      <dgm:prSet/>
      <dgm:spPr/>
      <dgm:t>
        <a:bodyPr/>
        <a:lstStyle/>
        <a:p>
          <a:endParaRPr lang="cs-CZ"/>
        </a:p>
      </dgm:t>
    </dgm:pt>
    <dgm:pt modelId="{F349D1E4-74C5-4573-805F-7E1F5F8B57EF}" type="sibTrans" cxnId="{C88CCD47-71D1-4BA2-9716-8C582F7DA809}">
      <dgm:prSet/>
      <dgm:spPr/>
      <dgm:t>
        <a:bodyPr/>
        <a:lstStyle/>
        <a:p>
          <a:endParaRPr lang="cs-CZ"/>
        </a:p>
      </dgm:t>
    </dgm:pt>
    <dgm:pt modelId="{7D5EFDCA-A9F1-4D78-BEF5-CA1ABA2576AA}">
      <dgm:prSet/>
      <dgm:spPr/>
      <dgm:t>
        <a:bodyPr/>
        <a:lstStyle/>
        <a:p>
          <a:pPr rtl="0"/>
          <a:endParaRPr lang="cs-CZ" dirty="0"/>
        </a:p>
      </dgm:t>
    </dgm:pt>
    <dgm:pt modelId="{B805CCA5-A16D-43B6-8B67-9023D3A333C6}" type="parTrans" cxnId="{5F13A005-3890-48C8-981D-01745BB4B4A8}">
      <dgm:prSet/>
      <dgm:spPr/>
      <dgm:t>
        <a:bodyPr/>
        <a:lstStyle/>
        <a:p>
          <a:endParaRPr lang="cs-CZ"/>
        </a:p>
      </dgm:t>
    </dgm:pt>
    <dgm:pt modelId="{A852BCF0-39EB-490F-BC4D-C97BF4140C8D}" type="sibTrans" cxnId="{5F13A005-3890-48C8-981D-01745BB4B4A8}">
      <dgm:prSet/>
      <dgm:spPr/>
      <dgm:t>
        <a:bodyPr/>
        <a:lstStyle/>
        <a:p>
          <a:endParaRPr lang="cs-CZ"/>
        </a:p>
      </dgm:t>
    </dgm:pt>
    <dgm:pt modelId="{FA492BB3-AD31-4F39-B51B-B37EFF8EE492}" type="pres">
      <dgm:prSet presAssocID="{38E07FA9-67CD-41A4-AE85-DDEF425DDAAF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5E147C6-63C7-40FC-B411-B4E6934E9F37}" type="pres">
      <dgm:prSet presAssocID="{38E07FA9-67CD-41A4-AE85-DDEF425DDAAF}" presName="diamond" presStyleLbl="bgShp" presStyleIdx="0" presStyleCnt="1" custFlipVert="1" custScaleX="24574" custScaleY="2394" custLinFactY="-100000" custLinFactNeighborX="17612" custLinFactNeighborY="-143699"/>
      <dgm:spPr/>
    </dgm:pt>
    <dgm:pt modelId="{45A274F0-E1B6-4CD4-AA07-7792B6379779}" type="pres">
      <dgm:prSet presAssocID="{38E07FA9-67CD-41A4-AE85-DDEF425DDAAF}" presName="quad1" presStyleLbl="node1" presStyleIdx="0" presStyleCnt="4" custScaleX="486049" custLinFactX="-100000" custLinFactNeighborX="-148717" custLinFactNeighborY="-6185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038A2A-BDD1-4555-92D6-E3A6F34B1742}" type="pres">
      <dgm:prSet presAssocID="{38E07FA9-67CD-41A4-AE85-DDEF425DDAAF}" presName="quad2" presStyleLbl="node1" presStyleIdx="1" presStyleCnt="4" custScaleX="472236" custLinFactX="82945" custLinFactNeighborX="100000" custLinFactNeighborY="-2686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434741-8D9A-4E80-B7AE-6646DD7C253E}" type="pres">
      <dgm:prSet presAssocID="{38E07FA9-67CD-41A4-AE85-DDEF425DDAAF}" presName="quad3" presStyleLbl="node1" presStyleIdx="2" presStyleCnt="4" custScaleX="468762" custLinFactX="-64083" custLinFactNeighborX="-100000" custLinFactNeighborY="3233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C4C673-57B6-4EA4-B537-A69EE1EB61C5}" type="pres">
      <dgm:prSet presAssocID="{38E07FA9-67CD-41A4-AE85-DDEF425DDAAF}" presName="quad4" presStyleLbl="node1" presStyleIdx="3" presStyleCnt="4" custScaleX="472840" custLinFactX="82643" custLinFactNeighborX="100000" custLinFactNeighborY="-885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13A005-3890-48C8-981D-01745BB4B4A8}" srcId="{38E07FA9-67CD-41A4-AE85-DDEF425DDAAF}" destId="{7D5EFDCA-A9F1-4D78-BEF5-CA1ABA2576AA}" srcOrd="4" destOrd="0" parTransId="{B805CCA5-A16D-43B6-8B67-9023D3A333C6}" sibTransId="{A852BCF0-39EB-490F-BC4D-C97BF4140C8D}"/>
    <dgm:cxn modelId="{8826359B-B3E9-4141-AE49-83369F61A93C}" type="presOf" srcId="{2350A6BE-A6D1-45A8-9E70-13EA7BCFBA58}" destId="{FFC4C673-57B6-4EA4-B537-A69EE1EB61C5}" srcOrd="0" destOrd="0" presId="urn:microsoft.com/office/officeart/2005/8/layout/matrix3"/>
    <dgm:cxn modelId="{5EAE38DB-B682-409A-A7AA-04582FC732B0}" srcId="{38E07FA9-67CD-41A4-AE85-DDEF425DDAAF}" destId="{AA95BE2B-1286-4223-B4AF-5689E0C536C7}" srcOrd="0" destOrd="0" parTransId="{AE482117-B2A0-4204-B0A3-F6756A68BA81}" sibTransId="{754BA0D4-392D-4304-8760-3F7946DF1E69}"/>
    <dgm:cxn modelId="{72B593AD-89A1-456A-9F11-D5C892466213}" srcId="{38E07FA9-67CD-41A4-AE85-DDEF425DDAAF}" destId="{56D1A251-FBF8-473F-940D-0BEDB73EC5DD}" srcOrd="1" destOrd="0" parTransId="{154EBB47-AA9A-4292-9197-67FA7726090F}" sibTransId="{0AB89FB8-416C-49DB-9DA6-151FCF68EDEC}"/>
    <dgm:cxn modelId="{1504AB14-1FE4-49D7-A914-8EC462127D5A}" type="presOf" srcId="{30915164-A4E5-4792-878B-8E7D78D513EE}" destId="{BD434741-8D9A-4E80-B7AE-6646DD7C253E}" srcOrd="0" destOrd="0" presId="urn:microsoft.com/office/officeart/2005/8/layout/matrix3"/>
    <dgm:cxn modelId="{C88CCD47-71D1-4BA2-9716-8C582F7DA809}" srcId="{38E07FA9-67CD-41A4-AE85-DDEF425DDAAF}" destId="{2350A6BE-A6D1-45A8-9E70-13EA7BCFBA58}" srcOrd="3" destOrd="0" parTransId="{D2DC1508-C09D-4318-B03D-B6E600FCB1DA}" sibTransId="{F349D1E4-74C5-4573-805F-7E1F5F8B57EF}"/>
    <dgm:cxn modelId="{2E8E8BCB-1DD9-435B-8CB5-B49615864DB1}" type="presOf" srcId="{AA95BE2B-1286-4223-B4AF-5689E0C536C7}" destId="{45A274F0-E1B6-4CD4-AA07-7792B6379779}" srcOrd="0" destOrd="0" presId="urn:microsoft.com/office/officeart/2005/8/layout/matrix3"/>
    <dgm:cxn modelId="{C6AEEADA-5FD8-45EC-A9E3-25175E18AF66}" srcId="{38E07FA9-67CD-41A4-AE85-DDEF425DDAAF}" destId="{30915164-A4E5-4792-878B-8E7D78D513EE}" srcOrd="2" destOrd="0" parTransId="{6F9B2BAD-B6CE-438E-8D88-0B4CEAB3D9FC}" sibTransId="{F1FE8512-A286-4155-B3BD-477B635107C3}"/>
    <dgm:cxn modelId="{217F939F-28E6-47D7-9DBF-5FADD916321C}" type="presOf" srcId="{38E07FA9-67CD-41A4-AE85-DDEF425DDAAF}" destId="{FA492BB3-AD31-4F39-B51B-B37EFF8EE492}" srcOrd="0" destOrd="0" presId="urn:microsoft.com/office/officeart/2005/8/layout/matrix3"/>
    <dgm:cxn modelId="{19FD7C19-92E6-44B9-A7B0-7D24D2F1EC8F}" type="presOf" srcId="{56D1A251-FBF8-473F-940D-0BEDB73EC5DD}" destId="{A8038A2A-BDD1-4555-92D6-E3A6F34B1742}" srcOrd="0" destOrd="0" presId="urn:microsoft.com/office/officeart/2005/8/layout/matrix3"/>
    <dgm:cxn modelId="{550F60FF-25D0-4809-999C-C314E9D36357}" type="presParOf" srcId="{FA492BB3-AD31-4F39-B51B-B37EFF8EE492}" destId="{A5E147C6-63C7-40FC-B411-B4E6934E9F37}" srcOrd="0" destOrd="0" presId="urn:microsoft.com/office/officeart/2005/8/layout/matrix3"/>
    <dgm:cxn modelId="{018DDD87-2E33-4940-BCCB-36B5BAD482AB}" type="presParOf" srcId="{FA492BB3-AD31-4F39-B51B-B37EFF8EE492}" destId="{45A274F0-E1B6-4CD4-AA07-7792B6379779}" srcOrd="1" destOrd="0" presId="urn:microsoft.com/office/officeart/2005/8/layout/matrix3"/>
    <dgm:cxn modelId="{C25FA597-6A91-45FF-B648-C907FEECE519}" type="presParOf" srcId="{FA492BB3-AD31-4F39-B51B-B37EFF8EE492}" destId="{A8038A2A-BDD1-4555-92D6-E3A6F34B1742}" srcOrd="2" destOrd="0" presId="urn:microsoft.com/office/officeart/2005/8/layout/matrix3"/>
    <dgm:cxn modelId="{95974514-D0BE-4DD5-A812-17A4BDDDD2A9}" type="presParOf" srcId="{FA492BB3-AD31-4F39-B51B-B37EFF8EE492}" destId="{BD434741-8D9A-4E80-B7AE-6646DD7C253E}" srcOrd="3" destOrd="0" presId="urn:microsoft.com/office/officeart/2005/8/layout/matrix3"/>
    <dgm:cxn modelId="{7EE60F1A-78AB-44FB-987F-C85F87B53EC2}" type="presParOf" srcId="{FA492BB3-AD31-4F39-B51B-B37EFF8EE492}" destId="{FFC4C673-57B6-4EA4-B537-A69EE1EB61C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54602AD-927B-46D4-B6DA-EA8AE7BFBE99}">
      <dsp:nvSpPr>
        <dsp:cNvPr id="0" name=""/>
        <dsp:cNvSpPr/>
      </dsp:nvSpPr>
      <dsp:spPr>
        <a:xfrm>
          <a:off x="2" y="72854"/>
          <a:ext cx="4195760" cy="699749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solidFill>
                <a:schemeClr val="tx1"/>
              </a:solidFill>
              <a:latin typeface="Bookman Old Style" pitchFamily="18" charset="0"/>
            </a:rPr>
            <a:t>We live in </a:t>
          </a:r>
          <a:r>
            <a:rPr lang="en-GB" sz="2000" kern="1200" noProof="1" smtClean="0">
              <a:solidFill>
                <a:schemeClr val="tx1"/>
              </a:solidFill>
              <a:latin typeface="Bookman Old Style" pitchFamily="18" charset="0"/>
            </a:rPr>
            <a:t>Prague. </a:t>
          </a:r>
          <a:endParaRPr lang="en-GB" sz="2000" kern="1200" noProof="1">
            <a:solidFill>
              <a:schemeClr val="tx1"/>
            </a:solidFill>
            <a:latin typeface="Bookman Old Style" pitchFamily="18" charset="0"/>
          </a:endParaRPr>
        </a:p>
      </dsp:txBody>
      <dsp:txXfrm>
        <a:off x="2" y="72854"/>
        <a:ext cx="4195760" cy="699749"/>
      </dsp:txXfrm>
    </dsp:sp>
    <dsp:sp modelId="{9234E300-3F46-4791-98F3-C00DE40CA5DD}">
      <dsp:nvSpPr>
        <dsp:cNvPr id="0" name=""/>
        <dsp:cNvSpPr/>
      </dsp:nvSpPr>
      <dsp:spPr>
        <a:xfrm>
          <a:off x="0" y="746127"/>
          <a:ext cx="4195760" cy="730322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I never watch television</a:t>
          </a:r>
          <a:r>
            <a:rPr lang="cs-CZ" sz="2000" kern="120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cs-CZ" sz="2000" kern="120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0" y="746127"/>
        <a:ext cx="4195760" cy="730322"/>
      </dsp:txXfrm>
    </dsp:sp>
    <dsp:sp modelId="{C5F4AC66-B6E7-489A-B36D-61C0D4C5B5A0}">
      <dsp:nvSpPr>
        <dsp:cNvPr id="0" name=""/>
        <dsp:cNvSpPr/>
      </dsp:nvSpPr>
      <dsp:spPr>
        <a:xfrm>
          <a:off x="2" y="1481036"/>
          <a:ext cx="4195760" cy="694229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The Earth goes around the Sun.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2" y="1481036"/>
        <a:ext cx="4195760" cy="694229"/>
      </dsp:txXfrm>
    </dsp:sp>
    <dsp:sp modelId="{666D706E-8883-4C97-B12B-710C4C0EC7E7}">
      <dsp:nvSpPr>
        <dsp:cNvPr id="0" name=""/>
        <dsp:cNvSpPr/>
      </dsp:nvSpPr>
      <dsp:spPr>
        <a:xfrm>
          <a:off x="0" y="2142637"/>
          <a:ext cx="4195760" cy="665674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Peter plays the guitar very well.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0" y="2142637"/>
        <a:ext cx="4195760" cy="66567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5E147C6-63C7-40FC-B411-B4E6934E9F37}">
      <dsp:nvSpPr>
        <dsp:cNvPr id="0" name=""/>
        <dsp:cNvSpPr/>
      </dsp:nvSpPr>
      <dsp:spPr>
        <a:xfrm flipV="1">
          <a:off x="2952321" y="0"/>
          <a:ext cx="469210" cy="4571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274F0-E1B6-4CD4-AA07-7792B6379779}">
      <dsp:nvSpPr>
        <dsp:cNvPr id="0" name=""/>
        <dsp:cNvSpPr/>
      </dsp:nvSpPr>
      <dsp:spPr>
        <a:xfrm>
          <a:off x="0" y="0"/>
          <a:ext cx="3619396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</a:rPr>
            <a:t>Do you speak English?</a:t>
          </a:r>
          <a:endParaRPr lang="en-GB" sz="1800" kern="1200" noProof="0" dirty="0">
            <a:solidFill>
              <a:schemeClr val="tx1"/>
            </a:solidFill>
          </a:endParaRPr>
        </a:p>
      </dsp:txBody>
      <dsp:txXfrm>
        <a:off x="0" y="0"/>
        <a:ext cx="3619396" cy="744656"/>
      </dsp:txXfrm>
    </dsp:sp>
    <dsp:sp modelId="{A8038A2A-BDD1-4555-92D6-E3A6F34B1742}">
      <dsp:nvSpPr>
        <dsp:cNvPr id="0" name=""/>
        <dsp:cNvSpPr/>
      </dsp:nvSpPr>
      <dsp:spPr>
        <a:xfrm>
          <a:off x="3575743" y="72011"/>
          <a:ext cx="3516536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Does he know her</a:t>
          </a:r>
          <a:r>
            <a:rPr lang="cs-CZ" sz="2000" kern="1200" noProof="0" dirty="0" smtClean="0">
              <a:solidFill>
                <a:schemeClr val="tx1"/>
              </a:solidFill>
              <a:latin typeface="Bookman Old Style" pitchFamily="18" charset="0"/>
            </a:rPr>
            <a:t>?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3575743" y="72011"/>
        <a:ext cx="3516536" cy="744656"/>
      </dsp:txXfrm>
    </dsp:sp>
    <dsp:sp modelId="{BD434741-8D9A-4E80-B7AE-6646DD7C253E}">
      <dsp:nvSpPr>
        <dsp:cNvPr id="0" name=""/>
        <dsp:cNvSpPr/>
      </dsp:nvSpPr>
      <dsp:spPr>
        <a:xfrm>
          <a:off x="202572" y="1164719"/>
          <a:ext cx="3490667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Yes, I do. /  No, I don´t.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202572" y="1164719"/>
        <a:ext cx="3490667" cy="744656"/>
      </dsp:txXfrm>
    </dsp:sp>
    <dsp:sp modelId="{FFC4C673-57B6-4EA4-B537-A69EE1EB61C5}">
      <dsp:nvSpPr>
        <dsp:cNvPr id="0" name=""/>
        <dsp:cNvSpPr/>
      </dsp:nvSpPr>
      <dsp:spPr>
        <a:xfrm>
          <a:off x="3571245" y="1008114"/>
          <a:ext cx="3521034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Bookman Old Style" pitchFamily="18" charset="0"/>
            </a:rPr>
            <a:t>Yes, he does.    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Bookman Old Style" pitchFamily="18" charset="0"/>
            </a:rPr>
            <a:t>No, he doesn´t.</a:t>
          </a:r>
          <a:endParaRPr lang="en-GB" sz="18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3571245" y="1008114"/>
        <a:ext cx="3521034" cy="7446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arm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inner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cooked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Has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local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museum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visited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swum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film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sailed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lake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D4565-18B8-4CC9-A040-4785FCAF068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arm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inner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cooked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Has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local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museum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visited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swum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film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sailed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lake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D4565-18B8-4CC9-A040-4785FCAF068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0EF043-C792-450D-A01E-84187167F4F7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80C7BF-B114-44E7-BC03-EA1ADC4D1B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9AF593-1DE2-4D57-9536-73C20AAF9BF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EA8E6D-4A3B-456C-9E43-1A4FAF77E6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D1C646-0891-4E7A-B58C-079540B2F2CE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09DDC0-FB25-4BD6-88EF-5B1E5CB21C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7C350A-5E78-4300-B93D-16B2F1F5C16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80468F-B5A8-43F1-B51C-6B8D4B17A6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FDE809-0F86-43AC-AF62-A21924CE817A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13D347-A3D2-4B79-B270-765B3356E73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D9E28E-A725-413D-8A29-762A074A6F36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0D50D4-37EE-4D5C-BA75-7363931716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17FD76-DA98-46F8-BD01-B1081822C75A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B8F3A0-202E-4E7B-AF9E-28F2D25A3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869394-75F0-485F-A169-6668A64C8FBC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C88544-228B-4BFC-BCE1-6572026311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81A67D-01EC-4E6B-9289-971CF25E746B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E39A2B6D-6AA2-41DE-9EEE-FF3D4BD059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D16823-6A93-4E1B-82A3-EFC43836B7A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9CDB85-E045-4726-9AB9-8FD8070B08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B001EE-06A7-4A42-95EF-382F8ACA5398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B59FCB-4F6F-4BC8-A519-DDE161DF5C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AB7F728B-1403-4622-A508-9B2BFDA88DFF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21ADE64E-C0EF-45CF-8178-6B2DC4BCB7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4.emf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3.e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babi%C4%8Dka&amp;ex=1" TargetMode="External"/><Relationship Id="rId3" Type="http://schemas.openxmlformats.org/officeDocument/2006/relationships/hyperlink" Target="http://office.microsoft.com/cs-cz/images/results.aspx?qu=kytara&amp;ex=1" TargetMode="External"/><Relationship Id="rId7" Type="http://schemas.openxmlformats.org/officeDocument/2006/relationships/hyperlink" Target="http://office.microsoft.com/cs-cz/images/results.aspx?qu=po%C4%8D%C3%ADta%C4%8D&amp;ctt=1" TargetMode="External"/><Relationship Id="rId2" Type="http://schemas.openxmlformats.org/officeDocument/2006/relationships/hyperlink" Target="http://office.microsoft.com/cs-cz/images/results.aspx?qu=zlod%C4%9Bj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pero&amp;ctt=1" TargetMode="External"/><Relationship Id="rId5" Type="http://schemas.openxmlformats.org/officeDocument/2006/relationships/hyperlink" Target="http://office.microsoft.com/cs-cz/images/results.aspx?ex=2&amp;qu=&#353;achy" TargetMode="External"/><Relationship Id="rId10" Type="http://schemas.openxmlformats.org/officeDocument/2006/relationships/hyperlink" Target="http://office.microsoft.com/cs-cz/images/results.aspx?qu=kniha&amp;ex=1&amp;origin=FX010132103" TargetMode="External"/><Relationship Id="rId4" Type="http://schemas.openxmlformats.org/officeDocument/2006/relationships/hyperlink" Target="http://office.microsoft.com/cs-cz/images/results.aspx?qu=ko%C4%8Dka&amp;ex=1" TargetMode="External"/><Relationship Id="rId9" Type="http://schemas.openxmlformats.org/officeDocument/2006/relationships/hyperlink" Target="http://office.microsoft.com/cs-cz/images/results.aspx?qu=v%C3%BDhr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3429000"/>
            <a:ext cx="8299648" cy="3096345"/>
          </a:xfrm>
        </p:spPr>
        <p:txBody>
          <a:bodyPr/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CZ.1.07/1.4.00/21.3235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Název:	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VY_32_INOVACE_1A_09_</a:t>
            </a:r>
            <a:r>
              <a:rPr lang="en-GB" sz="2800" dirty="0" smtClean="0">
                <a:solidFill>
                  <a:schemeClr val="tx1"/>
                </a:solidFill>
                <a:latin typeface="Bookman Old Style" pitchFamily="18" charset="0"/>
              </a:rPr>
              <a:t>Present simple</a:t>
            </a:r>
          </a:p>
          <a:p>
            <a:pPr algn="ctr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Téma: </a:t>
            </a:r>
            <a:r>
              <a:rPr lang="cs-CZ" sz="2000" dirty="0" smtClean="0">
                <a:latin typeface="Bookman Old Style" pitchFamily="18" charset="0"/>
              </a:rPr>
              <a:t>Anglická gramatika v 7. a 8. ročníku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2088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ANOTACE: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úvodních vět a tabulek učitel objasní žákům tvorbu času: PRESENT SIMPLE. Struktura a tvorba kladné věty, záporné věty, otázky.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procvičení: seřazení slov dle správného pořadí do vět – opět věta kladná, záporná, otázka. Pro individuální názornou práci je vhodné stránku vytisknou, rozstříhat slova a sestavovat věty manuálně. Kontrola dle vzoru.</a:t>
            </a:r>
          </a:p>
          <a:p>
            <a:r>
              <a:rPr lang="cs-CZ" sz="2000" dirty="0" smtClean="0">
                <a:latin typeface="Bookman Old Style" pitchFamily="18" charset="0"/>
              </a:rPr>
              <a:t>3) Doplňování správných tvarů – přítomný čas prostý. Kontrola je po odhalení barevných obdélníků.</a:t>
            </a:r>
          </a:p>
          <a:p>
            <a:r>
              <a:rPr lang="cs-CZ" sz="2000" dirty="0" smtClean="0">
                <a:latin typeface="Bookman Old Style" pitchFamily="18" charset="0"/>
              </a:rPr>
              <a:t>4) Závěr – zpestření gramatiky </a:t>
            </a:r>
            <a:r>
              <a:rPr lang="en-GB" sz="2000" dirty="0" smtClean="0">
                <a:latin typeface="Bookman Old Style" pitchFamily="18" charset="0"/>
              </a:rPr>
              <a:t>present </a:t>
            </a:r>
            <a:r>
              <a:rPr lang="cs-CZ" sz="2000" dirty="0" err="1" smtClean="0">
                <a:latin typeface="Bookman Old Style" pitchFamily="18" charset="0"/>
              </a:rPr>
              <a:t>simple</a:t>
            </a:r>
            <a:r>
              <a:rPr lang="en-GB" sz="2000" dirty="0" smtClean="0">
                <a:latin typeface="Bookman Old Style" pitchFamily="18" charset="0"/>
              </a:rPr>
              <a:t> </a:t>
            </a:r>
            <a:r>
              <a:rPr lang="cs-CZ" sz="2000" dirty="0" smtClean="0">
                <a:latin typeface="Bookman Old Style" pitchFamily="18" charset="0"/>
              </a:rPr>
              <a:t>s obrázky – výroky ze života.  Fázováním je možnost prověření paměti – nejprve obrázky, žáci pojmenují, a potom věty. 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do úvodních hodin – </a:t>
            </a:r>
            <a:r>
              <a:rPr lang="en-GB" sz="2000" dirty="0" smtClean="0">
                <a:latin typeface="Bookman Old Style" pitchFamily="18" charset="0"/>
              </a:rPr>
              <a:t>present </a:t>
            </a:r>
            <a:r>
              <a:rPr lang="cs-CZ" sz="2000" dirty="0" err="1" smtClean="0">
                <a:latin typeface="Bookman Old Style" pitchFamily="18" charset="0"/>
              </a:rPr>
              <a:t>simple</a:t>
            </a:r>
            <a:r>
              <a:rPr lang="en-GB" sz="2000" dirty="0" smtClean="0">
                <a:latin typeface="Bookman Old Style" pitchFamily="18" charset="0"/>
              </a:rPr>
              <a:t>.</a:t>
            </a:r>
          </a:p>
          <a:p>
            <a:endParaRPr lang="cs-CZ" sz="2000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 advClick="0" advTm="10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>     </a:t>
            </a:r>
            <a:r>
              <a:rPr lang="en-GB" dirty="0" smtClean="0">
                <a:latin typeface="Bookman Old Style" pitchFamily="18" charset="0"/>
              </a:rPr>
              <a:t>Present  simple</a:t>
            </a:r>
            <a:endParaRPr lang="en-GB" dirty="0">
              <a:latin typeface="Bookman Old Style" pitchFamily="18" charset="0"/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</p:nvPr>
        </p:nvGraphicFramePr>
        <p:xfrm>
          <a:off x="323850" y="1700809"/>
          <a:ext cx="4195763" cy="34125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2060575"/>
            <a:ext cx="4244975" cy="2232521"/>
          </a:xfrm>
        </p:spPr>
        <p:txBody>
          <a:bodyPr>
            <a:normAutofit fontScale="92500" lnSpcReduction="20000"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>
                <a:latin typeface="Bookman Old Style" pitchFamily="18" charset="0"/>
              </a:rPr>
              <a:t>Bydlíme v Praze.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>
                <a:latin typeface="Bookman Old Style" pitchFamily="18" charset="0"/>
              </a:rPr>
              <a:t>Nikdy se nedívám na televizi.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>
                <a:latin typeface="Bookman Old Style" pitchFamily="18" charset="0"/>
              </a:rPr>
              <a:t>Země krouží kolem Slunce.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>
                <a:latin typeface="Bookman Old Style" pitchFamily="18" charset="0"/>
              </a:rPr>
              <a:t>Petr hraje na kytaru velmi dobře.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11269" name="TextovéPole 4"/>
          <p:cNvSpPr txBox="1">
            <a:spLocks noChangeArrowheads="1"/>
          </p:cNvSpPr>
          <p:nvPr/>
        </p:nvSpPr>
        <p:spPr bwMode="auto">
          <a:xfrm>
            <a:off x="2268538" y="1341438"/>
            <a:ext cx="29511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 smtClean="0">
                <a:latin typeface="Bookman Old Style" pitchFamily="18" charset="0"/>
              </a:rPr>
              <a:t>Example:</a:t>
            </a:r>
            <a:endParaRPr lang="en-GB" sz="2000" dirty="0">
              <a:latin typeface="Bookman Old Style" pitchFamily="18" charset="0"/>
            </a:endParaRPr>
          </a:p>
        </p:txBody>
      </p:sp>
      <p:graphicFrame>
        <p:nvGraphicFramePr>
          <p:cNvPr id="11" name="Diagram 10"/>
          <p:cNvGraphicFramePr/>
          <p:nvPr/>
        </p:nvGraphicFramePr>
        <p:xfrm>
          <a:off x="2051720" y="4653136"/>
          <a:ext cx="7092280" cy="1909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" name="Obousměrná svislá šipka 9"/>
          <p:cNvSpPr/>
          <p:nvPr/>
        </p:nvSpPr>
        <p:spPr>
          <a:xfrm>
            <a:off x="3923928" y="5445224"/>
            <a:ext cx="144016" cy="360040"/>
          </a:xfrm>
          <a:prstGeom prst="up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660232" y="548680"/>
            <a:ext cx="2095172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4869160"/>
            <a:ext cx="2808312" cy="1558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Graphic spid="11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3200" dirty="0" smtClean="0">
                <a:latin typeface="Georgia" pitchFamily="18" charset="0"/>
              </a:rPr>
              <a:t>      PRESENT  SIMPLE -  AFFIRMATIVE</a:t>
            </a:r>
            <a:endParaRPr lang="cs-CZ" sz="3200" dirty="0"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1412776"/>
          <a:ext cx="8604448" cy="510479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151112"/>
                <a:gridCol w="2151112"/>
                <a:gridCol w="2322439"/>
                <a:gridCol w="1979785"/>
              </a:tblGrid>
              <a:tr h="102047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SUBJECT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VERB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…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Typical</a:t>
                      </a:r>
                      <a:r>
                        <a:rPr lang="en-GB" sz="2400" b="0" baseline="0" noProof="0" dirty="0" smtClean="0">
                          <a:latin typeface="Bookman Old Style" pitchFamily="18" charset="0"/>
                        </a:rPr>
                        <a:t> expressions</a:t>
                      </a:r>
                      <a:endParaRPr lang="en-GB" sz="2400" b="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302238"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I, you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read</a:t>
                      </a:r>
                    </a:p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play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aseline="0" noProof="0" dirty="0" smtClean="0">
                          <a:latin typeface="Bookman Old Style" pitchFamily="18" charset="0"/>
                        </a:rPr>
                        <a:t>a </a:t>
                      </a:r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book</a:t>
                      </a:r>
                    </a:p>
                    <a:p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football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noProof="0" dirty="0" smtClean="0">
                        <a:latin typeface="Bookman Old Style" pitchFamily="18" charset="0"/>
                      </a:endParaRPr>
                    </a:p>
                    <a:p>
                      <a:endParaRPr lang="cs-CZ" sz="1800" noProof="0" dirty="0" smtClean="0">
                        <a:latin typeface="Bookman Old Style" pitchFamily="18" charset="0"/>
                      </a:endParaRPr>
                    </a:p>
                    <a:p>
                      <a:endParaRPr lang="cs-CZ" sz="18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cs-CZ" sz="280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e</a:t>
                      </a:r>
                      <a:r>
                        <a:rPr lang="en-GB" sz="280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very </a:t>
                      </a:r>
                    </a:p>
                  </a:txBody>
                  <a:tcPr/>
                </a:tc>
              </a:tr>
              <a:tr h="1509412"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He, she,</a:t>
                      </a:r>
                      <a:r>
                        <a:rPr lang="en-GB" sz="2400" baseline="0" noProof="0" smtClean="0">
                          <a:latin typeface="Bookman Old Style" pitchFamily="18" charset="0"/>
                        </a:rPr>
                        <a:t> it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listen</a:t>
                      </a:r>
                      <a:r>
                        <a:rPr lang="en-GB" sz="2400" b="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s</a:t>
                      </a:r>
                    </a:p>
                    <a:p>
                      <a:pPr algn="l"/>
                      <a:r>
                        <a:rPr lang="cs-CZ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ash</a:t>
                      </a:r>
                      <a:r>
                        <a:rPr lang="en-GB" sz="2400" b="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es</a:t>
                      </a:r>
                    </a:p>
                    <a:p>
                      <a:pPr algn="l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</a:t>
                      </a:r>
                      <a:r>
                        <a:rPr lang="en-GB" sz="2400" b="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es</a:t>
                      </a:r>
                    </a:p>
                    <a:p>
                      <a:pPr algn="l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stud</a:t>
                      </a:r>
                      <a:r>
                        <a:rPr lang="en-GB" sz="2400" b="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CDs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his face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to school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English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noProof="0" dirty="0" smtClean="0"/>
                        <a:t>       </a:t>
                      </a:r>
                      <a:r>
                        <a:rPr lang="en-GB" sz="2400" noProof="0" dirty="0" smtClean="0">
                          <a:latin typeface="Bookman Old Style" pitchFamily="18" charset="0"/>
                        </a:rPr>
                        <a:t>day</a:t>
                      </a:r>
                      <a:r>
                        <a:rPr lang="cs-CZ" sz="2400" noProof="0" dirty="0" smtClean="0">
                          <a:latin typeface="Bookman Old Style" pitchFamily="18" charset="0"/>
                        </a:rPr>
                        <a:t>.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      week</a:t>
                      </a:r>
                      <a:r>
                        <a:rPr lang="cs-CZ" sz="2400" noProof="0" dirty="0" smtClean="0">
                          <a:latin typeface="Bookman Old Style" pitchFamily="18" charset="0"/>
                        </a:rPr>
                        <a:t>.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      month</a:t>
                      </a:r>
                      <a:r>
                        <a:rPr lang="cs-CZ" sz="2400" noProof="0" dirty="0" smtClean="0">
                          <a:latin typeface="Bookman Old Style" pitchFamily="18" charset="0"/>
                        </a:rPr>
                        <a:t>.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      year</a:t>
                      </a:r>
                      <a:r>
                        <a:rPr lang="cs-CZ" sz="2400" noProof="0" dirty="0" smtClean="0">
                          <a:latin typeface="Bookman Old Style" pitchFamily="18" charset="0"/>
                        </a:rPr>
                        <a:t>.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154256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We, you, they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write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visit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watch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a letter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200" baseline="0" noProof="0" dirty="0" smtClean="0">
                          <a:latin typeface="Bookman Old Style" pitchFamily="18" charset="0"/>
                        </a:rPr>
                        <a:t>our nephew</a:t>
                      </a:r>
                      <a:endParaRPr lang="en-GB" sz="22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a video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3200" dirty="0" smtClean="0">
                <a:latin typeface="Georgia" pitchFamily="18" charset="0"/>
              </a:rPr>
              <a:t>      PRESENT  SIMPLE -  NEGATIVE</a:t>
            </a:r>
            <a:endParaRPr lang="cs-CZ" sz="3200" dirty="0"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1412776"/>
          <a:ext cx="8604448" cy="506590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151112"/>
                <a:gridCol w="2151112"/>
                <a:gridCol w="2322439"/>
                <a:gridCol w="1979785"/>
              </a:tblGrid>
              <a:tr h="102047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SUBJECT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Don´t </a:t>
                      </a:r>
                    </a:p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Doesn´t</a:t>
                      </a:r>
                      <a:endParaRPr lang="en-GB" sz="2400" b="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latin typeface="Bookman Old Style" pitchFamily="18" charset="0"/>
                        </a:rPr>
                        <a:t>VERB</a:t>
                      </a:r>
                    </a:p>
                    <a:p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…</a:t>
                      </a:r>
                    </a:p>
                    <a:p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   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every day</a:t>
                      </a:r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.</a:t>
                      </a:r>
                      <a:endParaRPr lang="en-GB" sz="2400" b="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302238"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I, you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do</a:t>
                      </a:r>
                      <a:r>
                        <a:rPr lang="cs-CZ" sz="2400" b="1" baseline="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 not</a:t>
                      </a:r>
                    </a:p>
                    <a:p>
                      <a:pPr algn="ctr"/>
                      <a:r>
                        <a:rPr lang="cs-CZ" sz="2400" b="1" baseline="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don´t</a:t>
                      </a:r>
                      <a:endParaRPr lang="en-GB" sz="24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read</a:t>
                      </a:r>
                    </a:p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play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aseline="0" noProof="0" dirty="0" smtClean="0">
                          <a:latin typeface="Bookman Old Style" pitchFamily="18" charset="0"/>
                        </a:rPr>
                        <a:t>a </a:t>
                      </a:r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book</a:t>
                      </a:r>
                    </a:p>
                    <a:p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football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509412"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He, she,</a:t>
                      </a:r>
                      <a:r>
                        <a:rPr lang="en-GB" sz="2400" baseline="0" noProof="0" smtClean="0">
                          <a:latin typeface="Bookman Old Style" pitchFamily="18" charset="0"/>
                        </a:rPr>
                        <a:t> it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does not</a:t>
                      </a:r>
                    </a:p>
                    <a:p>
                      <a:pPr algn="ctr"/>
                      <a:r>
                        <a:rPr lang="en-GB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doesn´t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listen</a:t>
                      </a:r>
                      <a:endParaRPr lang="en-GB" sz="2400" b="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l"/>
                      <a:r>
                        <a:rPr lang="cs-CZ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ash</a:t>
                      </a:r>
                      <a:endParaRPr lang="en-GB" sz="2400" b="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l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</a:t>
                      </a:r>
                      <a:endParaRPr lang="en-GB" sz="2400" b="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l"/>
                      <a:r>
                        <a:rPr lang="cs-CZ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study</a:t>
                      </a:r>
                      <a:endParaRPr lang="en-GB" sz="2400" b="0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CDs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his face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to school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English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154256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We, you, they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do</a:t>
                      </a:r>
                      <a:r>
                        <a:rPr lang="cs-CZ" sz="2400" b="1" baseline="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 not</a:t>
                      </a:r>
                    </a:p>
                    <a:p>
                      <a:pPr algn="ctr"/>
                      <a:r>
                        <a:rPr lang="cs-CZ" sz="2400" b="1" baseline="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don´t</a:t>
                      </a:r>
                      <a:endParaRPr lang="en-GB" sz="24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write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visit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watch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a letter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200" baseline="0" noProof="0" dirty="0" smtClean="0">
                          <a:latin typeface="Bookman Old Style" pitchFamily="18" charset="0"/>
                        </a:rPr>
                        <a:t>our nephew</a:t>
                      </a:r>
                      <a:endParaRPr lang="en-GB" sz="22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a video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3200" dirty="0" smtClean="0">
                <a:latin typeface="Georgia" pitchFamily="18" charset="0"/>
              </a:rPr>
              <a:t>      PRESENT  SIMPLE -  QUESTIONS</a:t>
            </a:r>
            <a:endParaRPr lang="cs-CZ" sz="3200" dirty="0"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1412776"/>
          <a:ext cx="8604448" cy="506590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151112"/>
                <a:gridCol w="2151112"/>
                <a:gridCol w="2322439"/>
                <a:gridCol w="1979785"/>
              </a:tblGrid>
              <a:tr h="102047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DO</a:t>
                      </a:r>
                    </a:p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DOES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latin typeface="Bookman Old Style" pitchFamily="18" charset="0"/>
                        </a:rPr>
                        <a:t>SUBJECT</a:t>
                      </a:r>
                    </a:p>
                    <a:p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latin typeface="Bookman Old Style" pitchFamily="18" charset="0"/>
                        </a:rPr>
                        <a:t>VERB</a:t>
                      </a:r>
                    </a:p>
                    <a:p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…</a:t>
                      </a:r>
                    </a:p>
                    <a:p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  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every day</a:t>
                      </a:r>
                      <a:r>
                        <a:rPr lang="en-GB" sz="2400" b="0" noProof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</a:rPr>
                        <a:t>?</a:t>
                      </a:r>
                    </a:p>
                  </a:txBody>
                  <a:tcPr/>
                </a:tc>
              </a:tr>
              <a:tr h="1302238">
                <a:tc>
                  <a:txBody>
                    <a:bodyPr/>
                    <a:lstStyle/>
                    <a:p>
                      <a:pPr algn="ctr"/>
                      <a:r>
                        <a:rPr lang="en-GB" sz="32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Do</a:t>
                      </a:r>
                      <a:endParaRPr lang="en-GB" sz="32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I, you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read</a:t>
                      </a:r>
                    </a:p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play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aseline="0" noProof="0" dirty="0" smtClean="0">
                          <a:latin typeface="Bookman Old Style" pitchFamily="18" charset="0"/>
                        </a:rPr>
                        <a:t>a </a:t>
                      </a:r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book</a:t>
                      </a:r>
                    </a:p>
                    <a:p>
                      <a:r>
                        <a:rPr lang="cs-CZ" sz="2400" baseline="0" noProof="0" dirty="0" smtClean="0">
                          <a:latin typeface="Bookman Old Style" pitchFamily="18" charset="0"/>
                        </a:rPr>
                        <a:t>f</a:t>
                      </a:r>
                      <a:r>
                        <a:rPr lang="en-GB" sz="2400" baseline="0" noProof="0" dirty="0" err="1" smtClean="0">
                          <a:latin typeface="Bookman Old Style" pitchFamily="18" charset="0"/>
                        </a:rPr>
                        <a:t>ootball</a:t>
                      </a:r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 </a:t>
                      </a:r>
                      <a:r>
                        <a:rPr lang="cs-CZ" sz="2400" baseline="0" noProof="0" dirty="0" smtClean="0">
                          <a:latin typeface="Bookman Old Style" pitchFamily="18" charset="0"/>
                        </a:rPr>
                        <a:t>…?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509412">
                <a:tc>
                  <a:txBody>
                    <a:bodyPr/>
                    <a:lstStyle/>
                    <a:p>
                      <a:pPr algn="ctr"/>
                      <a:r>
                        <a:rPr lang="en-GB" sz="32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Does</a:t>
                      </a:r>
                      <a:endParaRPr lang="en-GB" sz="32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h</a:t>
                      </a:r>
                      <a:r>
                        <a:rPr lang="en-GB" sz="2400" noProof="0" dirty="0" smtClean="0">
                          <a:latin typeface="Bookman Old Style" pitchFamily="18" charset="0"/>
                        </a:rPr>
                        <a:t>e, she,</a:t>
                      </a:r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 it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listen</a:t>
                      </a:r>
                      <a:endParaRPr lang="en-GB" sz="2400" b="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l"/>
                      <a:r>
                        <a:rPr lang="cs-CZ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ash</a:t>
                      </a:r>
                      <a:endParaRPr lang="en-GB" sz="2400" b="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l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</a:t>
                      </a:r>
                      <a:endParaRPr lang="en-GB" sz="2400" b="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l"/>
                      <a:r>
                        <a:rPr lang="cs-CZ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study</a:t>
                      </a:r>
                      <a:endParaRPr lang="en-GB" sz="2400" b="0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CDs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his face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to school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English</a:t>
                      </a:r>
                      <a:r>
                        <a:rPr lang="cs-CZ" sz="2400" noProof="0" dirty="0" smtClean="0">
                          <a:latin typeface="Bookman Old Style" pitchFamily="18" charset="0"/>
                        </a:rPr>
                        <a:t> …?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154256">
                <a:tc>
                  <a:txBody>
                    <a:bodyPr/>
                    <a:lstStyle/>
                    <a:p>
                      <a:pPr algn="ctr"/>
                      <a:r>
                        <a:rPr lang="en-GB" sz="32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Do</a:t>
                      </a:r>
                      <a:endParaRPr lang="en-GB" sz="32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w</a:t>
                      </a:r>
                      <a:r>
                        <a:rPr lang="en-GB" sz="2400" noProof="0" dirty="0" smtClean="0">
                          <a:latin typeface="Bookman Old Style" pitchFamily="18" charset="0"/>
                        </a:rPr>
                        <a:t>e, you, they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write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visit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watch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a letter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200" baseline="0" noProof="0" dirty="0" smtClean="0">
                          <a:latin typeface="Bookman Old Style" pitchFamily="18" charset="0"/>
                        </a:rPr>
                        <a:t>our nephew</a:t>
                      </a:r>
                      <a:endParaRPr lang="en-GB" sz="22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a video</a:t>
                      </a:r>
                      <a:r>
                        <a:rPr lang="cs-CZ" sz="2400" baseline="0" noProof="0" dirty="0" smtClean="0">
                          <a:latin typeface="Bookman Old Style" pitchFamily="18" charset="0"/>
                        </a:rPr>
                        <a:t> … ?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2400" dirty="0" smtClean="0">
                <a:solidFill>
                  <a:srgbClr val="00B050"/>
                </a:solidFill>
                <a:latin typeface="Bookman Old Style" pitchFamily="18" charset="0"/>
              </a:rPr>
              <a:t>Exercises</a:t>
            </a:r>
            <a:r>
              <a:rPr lang="cs-CZ" sz="2400" dirty="0" smtClean="0">
                <a:solidFill>
                  <a:srgbClr val="00B050"/>
                </a:solidFill>
                <a:latin typeface="Bookman Old Style" pitchFamily="18" charset="0"/>
              </a:rPr>
              <a:t>:  </a:t>
            </a:r>
            <a:r>
              <a:rPr lang="en-GB" sz="2400" dirty="0" smtClean="0">
                <a:solidFill>
                  <a:srgbClr val="00B050"/>
                </a:solidFill>
                <a:latin typeface="Bookman Old Style" pitchFamily="18" charset="0"/>
              </a:rPr>
              <a:t>Put the words in the correct order. </a:t>
            </a:r>
            <a:endParaRPr lang="en-GB" sz="24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1268760"/>
          <a:ext cx="8352928" cy="5330864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50800" dir="5400000" algn="ctr" rotWithShape="0">
                    <a:srgbClr val="000000"/>
                  </a:outerShdw>
                </a:effectLst>
                <a:tableStyleId>{5C22544A-7EE6-4342-B048-85BDC9FD1C3A}</a:tableStyleId>
              </a:tblPr>
              <a:tblGrid>
                <a:gridCol w="1213849"/>
                <a:gridCol w="1234423"/>
                <a:gridCol w="1296144"/>
                <a:gridCol w="1224136"/>
                <a:gridCol w="1100693"/>
                <a:gridCol w="1213849"/>
                <a:gridCol w="1069834"/>
              </a:tblGrid>
              <a:tr h="864096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goes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school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day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every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well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names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6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remember</a:t>
                      </a:r>
                      <a:endParaRPr lang="en-GB" sz="16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doesn´t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very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Alice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938559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 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want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What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8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8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?</a:t>
                      </a:r>
                      <a:endParaRPr lang="en-GB" sz="18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8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86391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leaves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train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seven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o</a:t>
                      </a:r>
                      <a:r>
                        <a:rPr lang="en-GB" sz="2000" b="1" baseline="0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´c</a:t>
                      </a:r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lock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Phil´s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work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parents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don´t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London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does 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much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How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ticket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cost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?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2400" dirty="0" smtClean="0">
                <a:solidFill>
                  <a:srgbClr val="00B050"/>
                </a:solidFill>
                <a:latin typeface="Bookman Old Style" pitchFamily="18" charset="0"/>
              </a:rPr>
              <a:t>Check your sentences:   </a:t>
            </a:r>
            <a:endParaRPr lang="en-GB" sz="24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1268760"/>
          <a:ext cx="8352928" cy="5330864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50800" dir="5400000" algn="ctr" rotWithShape="0">
                    <a:srgbClr val="000000"/>
                  </a:outerShdw>
                </a:effectLst>
                <a:tableStyleId>{5C22544A-7EE6-4342-B048-85BDC9FD1C3A}</a:tableStyleId>
              </a:tblPr>
              <a:tblGrid>
                <a:gridCol w="1213849"/>
                <a:gridCol w="1234423"/>
                <a:gridCol w="1296144"/>
                <a:gridCol w="1110980"/>
                <a:gridCol w="1213849"/>
                <a:gridCol w="1213849"/>
                <a:gridCol w="1069834"/>
              </a:tblGrid>
              <a:tr h="864096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goes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school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every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day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Alice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doesn´t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6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remember</a:t>
                      </a:r>
                      <a:endParaRPr lang="en-GB" sz="16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names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very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well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938559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What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do 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want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8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8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?</a:t>
                      </a:r>
                      <a:endParaRPr lang="en-GB" sz="18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8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86391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train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leaves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seven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o</a:t>
                      </a:r>
                      <a:r>
                        <a:rPr lang="en-GB" sz="2000" b="1" baseline="0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´c</a:t>
                      </a:r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lock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Phil´s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parents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don´t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work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London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How 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much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does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ticket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cost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?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2400" dirty="0" smtClean="0">
                <a:solidFill>
                  <a:srgbClr val="00B050"/>
                </a:solidFill>
                <a:latin typeface="Bookman Old Style" pitchFamily="18" charset="0"/>
              </a:rPr>
              <a:t>Put the verbs in brackets into the correct tense.</a:t>
            </a:r>
            <a:endParaRPr lang="en-GB" sz="24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59688" cy="5256583"/>
          </a:xfrm>
        </p:spPr>
        <p:txBody>
          <a:bodyPr/>
          <a:lstStyle/>
          <a:p>
            <a:r>
              <a:rPr lang="en-GB" dirty="0" smtClean="0"/>
              <a:t>I learn English every day.   (learn)</a:t>
            </a:r>
          </a:p>
          <a:p>
            <a:r>
              <a:rPr lang="en-GB" dirty="0" smtClean="0"/>
              <a:t>It doesn´t snow very often in San Francisco.  (not snow)</a:t>
            </a:r>
          </a:p>
          <a:p>
            <a:r>
              <a:rPr lang="en-GB" dirty="0" smtClean="0"/>
              <a:t>Where do you live?   (live)</a:t>
            </a:r>
          </a:p>
          <a:p>
            <a:r>
              <a:rPr lang="en-GB" dirty="0" smtClean="0"/>
              <a:t>The shop opens on Sunday mornings.  (open)</a:t>
            </a:r>
          </a:p>
          <a:p>
            <a:r>
              <a:rPr lang="en-GB" dirty="0" smtClean="0"/>
              <a:t>They don´t like classical music.   (not like)</a:t>
            </a:r>
          </a:p>
          <a:p>
            <a:r>
              <a:rPr lang="en-GB" dirty="0" smtClean="0"/>
              <a:t>Do you write  an e-mail every weekend?   (write)</a:t>
            </a:r>
          </a:p>
          <a:p>
            <a:r>
              <a:rPr lang="en-GB" dirty="0" smtClean="0"/>
              <a:t>Paul sends me a postcard every month.   (send)</a:t>
            </a:r>
          </a:p>
          <a:p>
            <a:r>
              <a:rPr lang="en-GB" dirty="0" smtClean="0"/>
              <a:t>This car doesn´t go very fast.   (not go)</a:t>
            </a:r>
          </a:p>
          <a:p>
            <a:r>
              <a:rPr lang="en-GB" dirty="0" smtClean="0"/>
              <a:t>Why do English people drink so much tea?   (drink)</a:t>
            </a:r>
          </a:p>
          <a:p>
            <a:endParaRPr lang="cs-CZ" dirty="0" smtClean="0"/>
          </a:p>
          <a:p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971600" y="1916832"/>
            <a:ext cx="187220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27584" y="1412776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699792" y="2420888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051720" y="2852936"/>
            <a:ext cx="86409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75656" y="3284984"/>
            <a:ext cx="144016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691680" y="3861048"/>
            <a:ext cx="8640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403648" y="4293096"/>
            <a:ext cx="86409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907704" y="4797152"/>
            <a:ext cx="15121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995936" y="5229200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1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-0.004 -0.01067  -0.018 -0.02133  -0.023 -0.02133  c -0.031 0  -0.063 0.16667  -0.063 0.33333  c 0 -0.084  -0.016 -0.16667  -0.031 -0.16667  c -0.016 0  -0.031 0.084  -0.031 0.16667  c 0 -0.04133  -0.008 -0.084  -0.016 -0.084  c -0.008 0  -0.016 0.04133  -0.016 0.084  c 0 -0.02133  -0.004 -0.04133  -0.008 -0.04133  c -0.004 0  -0.008 0.02133  -0.008 0.04133  c 0 -0.01067  -0.002 -0.02133  -0.004 -0.02133  c -0.001 0  -0.004 0.01067  -0.004 0.02133  c 0 -0.00533  -0.001 -0.01067  -0.002 -0.01067  c 0 -0.00133  -0.002 0.00533  -0.002 0.01067  c 0 -0.00267  0 -0.00533  -0.001 -0.00533  c 0 0.00133  -0.001 0.00267  -0.001 0.00533  c 0 -0.00133  0 -0.00267  0 -0.004  c -0.001 0  -0.001 0.00133  -0.001 0.00267  c -0.001 0  -0.001 -0.00133  -0.001 -0.00267  c -0.001 0  -0.001 0.00133  -0.001 0.00267  E" pathEditMode="relative" ptsTypes="">
                                      <p:cBhvr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04 -0.01067  0.018 -0.02133  0.023 -0.02133  c 0.031 0  0.063 0.16667  0.063 0.33333  c 0 -0.084  0.016 -0.16667  0.031 -0.16667  c 0.016 0  0.031 0.084  0.031 0.16667  c 0 -0.04133  0.008 -0.084  0.016 -0.084  c 0.008 0  0.016 0.04133  0.016 0.084  c 0 -0.02133  0.004 -0.04133  0.008 -0.04133  c 0.004 0  0.008 0.02133  0.008 0.04133  c 0 -0.01067  0.002 -0.02133  0.004 -0.02133  c 0.001 0  0.004 0.01067  0.004 0.02133  c 0 -0.00533  0.001 -0.01067  0.002 -0.01067  c 0 0.00133  0.002 0.00533  0.002 0.01067  c 0 -0.00267  0 -0.00533  0.001 -0.00533  c 0 0.00133  0.001 0.00267  0.001 0.00533  c 0 -0.00133  0 -0.00267  0 -0.004  c 0.001 0  0.001 0.00133  0.001 0.00267  c 0.001 0  0.001 -0.00133  0.001 -0.00267  c 0.001 0  0.001 0.00133  0.001 0.00267  E" pathEditMode="relative" ptsTypes="">
                                      <p:cBhvr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1" animBg="1"/>
      <p:bldP spid="13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Bookman Old Style" pitchFamily="18" charset="0"/>
              </a:rPr>
              <a:t>PRESENT SIMPLE</a:t>
            </a:r>
            <a:endParaRPr lang="cs-CZ" sz="3200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1340768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Bookman Old Style" pitchFamily="18" charset="0"/>
              </a:rPr>
              <a:t>writes      </a:t>
            </a:r>
            <a:r>
              <a:rPr lang="cs-CZ" sz="2800" dirty="0" smtClean="0">
                <a:latin typeface="Bookman Old Style" pitchFamily="18" charset="0"/>
              </a:rPr>
              <a:t>play</a:t>
            </a:r>
            <a:r>
              <a:rPr lang="en-GB" sz="2800" dirty="0" smtClean="0">
                <a:latin typeface="Bookman Old Style" pitchFamily="18" charset="0"/>
              </a:rPr>
              <a:t>      </a:t>
            </a:r>
            <a:r>
              <a:rPr lang="cs-CZ" sz="2800" dirty="0" smtClean="0">
                <a:latin typeface="Bookman Old Style" pitchFamily="18" charset="0"/>
              </a:rPr>
              <a:t>not do</a:t>
            </a:r>
            <a:r>
              <a:rPr lang="en-GB" sz="2800" dirty="0" smtClean="0">
                <a:latin typeface="Bookman Old Style" pitchFamily="18" charset="0"/>
              </a:rPr>
              <a:t>       know</a:t>
            </a:r>
            <a:endParaRPr lang="en-GB" sz="2800" dirty="0">
              <a:latin typeface="Bookman Old Style" pitchFamily="18" charset="0"/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539552" y="1916832"/>
            <a:ext cx="3600400" cy="648072"/>
          </a:xfrm>
          <a:prstGeom prst="wedgeRoundRectCallout">
            <a:avLst>
              <a:gd name="adj1" fmla="val -59224"/>
              <a:gd name="adj2" fmla="val 14781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Bookman Old Style" pitchFamily="18" charset="0"/>
              </a:rPr>
              <a:t>I </a:t>
            </a:r>
            <a:r>
              <a:rPr lang="en-GB" sz="2000" dirty="0" smtClean="0">
                <a:solidFill>
                  <a:schemeClr val="bg1"/>
                </a:solidFill>
                <a:latin typeface="Bookman Old Style" pitchFamily="18" charset="0"/>
              </a:rPr>
              <a:t>………. chess very well. </a:t>
            </a:r>
            <a:endParaRPr lang="en-GB" sz="2000" dirty="0">
              <a:solidFill>
                <a:schemeClr val="bg1"/>
              </a:solidFill>
              <a:latin typeface="Bookman Old Style" pitchFamily="18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755576" y="3933056"/>
            <a:ext cx="3528392" cy="648072"/>
          </a:xfrm>
          <a:prstGeom prst="wedgeRoundRectCallout">
            <a:avLst>
              <a:gd name="adj1" fmla="val -65432"/>
              <a:gd name="adj2" fmla="val 14453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.</a:t>
            </a:r>
            <a:endParaRPr lang="en-GB" sz="20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5076056" y="2060848"/>
            <a:ext cx="3744416" cy="864096"/>
          </a:xfrm>
          <a:prstGeom prst="wedgeRoundRectCallout">
            <a:avLst>
              <a:gd name="adj1" fmla="val 55523"/>
              <a:gd name="adj2" fmla="val 13489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/>
                </a:solidFill>
                <a:latin typeface="Bookman Old Style" pitchFamily="18" charset="0"/>
              </a:rPr>
              <a:t>Frank …….. ……….. his homework after school.</a:t>
            </a:r>
          </a:p>
          <a:p>
            <a:pPr algn="ctr"/>
            <a:endParaRPr lang="en-GB" sz="20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5076056" y="5013176"/>
            <a:ext cx="3672408" cy="792088"/>
          </a:xfrm>
          <a:prstGeom prst="wedgeRoundRectCallout">
            <a:avLst>
              <a:gd name="adj1" fmla="val 54804"/>
              <a:gd name="adj2" fmla="val 10023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bg1"/>
                </a:solidFill>
                <a:latin typeface="Bookman Old Style" pitchFamily="18" charset="0"/>
              </a:rPr>
              <a:t>Does Mike ……….. a lot about computer?</a:t>
            </a:r>
            <a:endParaRPr lang="en-GB" sz="2000" dirty="0">
              <a:solidFill>
                <a:schemeClr val="bg1"/>
              </a:solidFill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71600" y="1916832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+mn-lt"/>
              </a:rPr>
              <a:t>play</a:t>
            </a:r>
            <a:endParaRPr lang="en-GB" sz="20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4" y="407707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  <a:latin typeface="Bookman Old Style" pitchFamily="18" charset="0"/>
              </a:rPr>
              <a:t>My father ………… novels</a:t>
            </a: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.</a:t>
            </a:r>
            <a:endParaRPr lang="cs-CZ" b="1" dirty="0">
              <a:solidFill>
                <a:schemeClr val="bg1"/>
              </a:solidFill>
              <a:latin typeface="Bookman Old Style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28184" y="1988840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FF0000"/>
                </a:solidFill>
                <a:latin typeface="Bookman Old Style" pitchFamily="18" charset="0"/>
              </a:rPr>
              <a:t>doesn´t do</a:t>
            </a:r>
            <a:endParaRPr lang="en-GB" sz="2000" b="1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32240" y="494116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FF0000"/>
                </a:solidFill>
                <a:latin typeface="Bookman Old Style" pitchFamily="18" charset="0"/>
              </a:rPr>
              <a:t>know</a:t>
            </a:r>
            <a:endParaRPr lang="en-GB" sz="2000" b="1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51720" y="400506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writes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lum contrast="14000"/>
          </a:blip>
          <a:srcRect/>
          <a:stretch>
            <a:fillRect/>
          </a:stretch>
        </p:blipFill>
        <p:spPr bwMode="auto">
          <a:xfrm>
            <a:off x="5436096" y="3140968"/>
            <a:ext cx="2448272" cy="1450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50800" dir="5400000" algn="ctr" rotWithShape="0">
              <a:srgbClr val="000000">
                <a:alpha val="22000"/>
              </a:srgbClr>
            </a:outerShdw>
          </a:effectLst>
          <a:scene3d>
            <a:camera prst="orthographicFront"/>
            <a:lightRig rig="threePt" dir="t"/>
          </a:scene3d>
          <a:sp3d>
            <a:bevelT w="196850" prst="angle"/>
          </a:sp3d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653136"/>
            <a:ext cx="3193602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2348880"/>
            <a:ext cx="2771469" cy="1588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11" grpId="0" uiExpand="1" build="allAtOnce" animBg="1"/>
      <p:bldP spid="8" grpId="0" build="allAtOnce" animBg="1"/>
      <p:bldP spid="10" grpId="0" build="allAtOnce" animBg="1"/>
      <p:bldP spid="14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Bookman Old Style" pitchFamily="18" charset="0"/>
              </a:rPr>
              <a:t>CITACE:</a:t>
            </a:r>
            <a:endParaRPr lang="cs-CZ" sz="32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435280" cy="4983832"/>
          </a:xfrm>
        </p:spPr>
        <p:txBody>
          <a:bodyPr>
            <a:normAutofit/>
          </a:bodyPr>
          <a:lstStyle/>
          <a:p>
            <a:r>
              <a:rPr lang="en-GB" sz="1400" dirty="0" smtClean="0">
                <a:latin typeface="Georgia" pitchFamily="18" charset="0"/>
                <a:hlinkClick r:id="rId2"/>
              </a:rPr>
              <a:t>http://office.microsoft.com/cs-cz/images/results.aspx?qu=zlod%C4%9Bj&amp;ex=1#ai:MC900287591|</a:t>
            </a:r>
            <a:endParaRPr lang="cs-CZ" sz="1400" dirty="0" smtClean="0">
              <a:latin typeface="Georgia" pitchFamily="18" charset="0"/>
            </a:endParaRPr>
          </a:p>
          <a:p>
            <a:r>
              <a:rPr lang="en-GB" sz="1400" dirty="0" smtClean="0">
                <a:latin typeface="Georgia" pitchFamily="18" charset="0"/>
                <a:hlinkClick r:id="rId3"/>
              </a:rPr>
              <a:t>http://office.microsoft.com/cs-cz/images/results.aspx?qu=kytara&amp;ex=1#ai:MC900440448|</a:t>
            </a:r>
            <a:endParaRPr lang="cs-CZ" sz="1400" dirty="0" smtClean="0">
              <a:latin typeface="Georgia" pitchFamily="18" charset="0"/>
            </a:endParaRPr>
          </a:p>
          <a:p>
            <a:r>
              <a:rPr lang="en-GB" sz="1400" dirty="0" smtClean="0">
                <a:latin typeface="Georgia" pitchFamily="18" charset="0"/>
              </a:rPr>
              <a:t>http://office.microsoft.com/cs-cz/images/results.aspx?qu=zem%C4%9B&amp;ex=1#ai:MC900237272|</a:t>
            </a:r>
          </a:p>
          <a:p>
            <a:r>
              <a:rPr lang="en-GB" sz="1400" dirty="0" smtClean="0">
                <a:latin typeface="Georgia" pitchFamily="18" charset="0"/>
                <a:hlinkClick r:id="rId4"/>
              </a:rPr>
              <a:t>http://office.microsoft.com/cs-cz/images/results.aspx?qu=ko%C4%8Dka&amp;ex=1#ai:MC900030452|</a:t>
            </a:r>
            <a:endParaRPr lang="cs-CZ" sz="1400" dirty="0" smtClean="0">
              <a:latin typeface="Georgia" pitchFamily="18" charset="0"/>
            </a:endParaRPr>
          </a:p>
          <a:p>
            <a:r>
              <a:rPr lang="en-GB" sz="1400" dirty="0" smtClean="0">
                <a:latin typeface="Georgia" pitchFamily="18" charset="0"/>
                <a:hlinkClick r:id="rId5"/>
              </a:rPr>
              <a:t>http://office.microsoft.com/cs-cz/images/results.aspx?ex=2&amp;qu=šachy#ai:MC900437577|mt:0|</a:t>
            </a:r>
            <a:endParaRPr lang="cs-CZ" sz="1400" dirty="0" smtClean="0">
              <a:latin typeface="Georgia" pitchFamily="18" charset="0"/>
            </a:endParaRPr>
          </a:p>
          <a:p>
            <a:r>
              <a:rPr lang="en-GB" sz="1400" dirty="0" smtClean="0">
                <a:latin typeface="Georgia" pitchFamily="18" charset="0"/>
                <a:hlinkClick r:id="rId6"/>
              </a:rPr>
              <a:t>http://office.microsoft.com/cs-cz/images/results.aspx?qu=pero&amp;ctt=1#ai:MP900316879|mt:0|</a:t>
            </a:r>
            <a:endParaRPr lang="cs-CZ" sz="1400" dirty="0" smtClean="0">
              <a:latin typeface="Georgia" pitchFamily="18" charset="0"/>
            </a:endParaRPr>
          </a:p>
          <a:p>
            <a:r>
              <a:rPr lang="en-GB" sz="1400" dirty="0" smtClean="0">
                <a:latin typeface="Georgia" pitchFamily="18" charset="0"/>
                <a:hlinkClick r:id="rId7"/>
              </a:rPr>
              <a:t>http://office.microsoft.com/cs-cz/images/results.aspx?qu=po%C4%8D%C3%ADta%C4%8D&amp;ctt=1#ai:MC900440454|mt:0|</a:t>
            </a:r>
            <a:endParaRPr lang="cs-CZ" sz="1400" dirty="0" smtClean="0">
              <a:latin typeface="Georgia" pitchFamily="18" charset="0"/>
            </a:endParaRPr>
          </a:p>
          <a:p>
            <a:r>
              <a:rPr lang="en-GB" sz="1400" dirty="0" smtClean="0">
                <a:latin typeface="Georgia" pitchFamily="18" charset="0"/>
              </a:rPr>
              <a:t>http://office.microsoft.com/cs-cz/images/results.aspx?qu=%C5%A1achy&amp;ctt=1#ai:MM900189215|mt:0|</a:t>
            </a:r>
          </a:p>
          <a:p>
            <a:r>
              <a:rPr lang="en-GB" sz="1400" dirty="0" smtClean="0">
                <a:latin typeface="Georgia" pitchFamily="18" charset="0"/>
                <a:hlinkClick r:id="rId8"/>
              </a:rPr>
              <a:t>http://office.microsoft.com/cs-cz/images/results.aspx?qu=babi%C4%8Dka&amp;ex=1#ai:MC900338082|</a:t>
            </a:r>
            <a:endParaRPr lang="en-GB" sz="1400" dirty="0" smtClean="0">
              <a:latin typeface="Georgia" pitchFamily="18" charset="0"/>
            </a:endParaRPr>
          </a:p>
          <a:p>
            <a:r>
              <a:rPr lang="en-GB" sz="1400" dirty="0" smtClean="0">
                <a:latin typeface="Georgia" pitchFamily="18" charset="0"/>
                <a:hlinkClick r:id="rId9"/>
              </a:rPr>
              <a:t>http://office.microsoft.com/cs-cz/images/results.aspx?qu=v%C3%BDhra&amp;ex=1#ai:MC900439847|</a:t>
            </a:r>
            <a:endParaRPr lang="en-GB" sz="1400" dirty="0" smtClean="0">
              <a:latin typeface="Georgia" pitchFamily="18" charset="0"/>
            </a:endParaRPr>
          </a:p>
          <a:p>
            <a:r>
              <a:rPr lang="en-GB" sz="1400" dirty="0" smtClean="0">
                <a:solidFill>
                  <a:srgbClr val="C00000"/>
                </a:solidFill>
                <a:latin typeface="Georgia" pitchFamily="18" charset="0"/>
                <a:hlinkClick r:id="rId10"/>
              </a:rPr>
              <a:t>http://office.microsoft.com/cs-cz/images/results.aspx?qu=kniha&amp;ex=1&amp;origin=FX010132103#ai:MC900440424</a:t>
            </a:r>
            <a:r>
              <a:rPr lang="cs-CZ" sz="1400" dirty="0" smtClean="0">
                <a:solidFill>
                  <a:srgbClr val="C00000"/>
                </a:solidFill>
                <a:latin typeface="Georgia" pitchFamily="18" charset="0"/>
                <a:hlinkClick r:id="rId10"/>
              </a:rPr>
              <a:t>|</a:t>
            </a:r>
            <a:endParaRPr lang="cs-CZ" sz="1400" dirty="0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en-GB" sz="1400" dirty="0" smtClean="0">
                <a:solidFill>
                  <a:srgbClr val="C00000"/>
                </a:solidFill>
                <a:latin typeface="Georgia" pitchFamily="18" charset="0"/>
              </a:rPr>
              <a:t>Project  English </a:t>
            </a:r>
            <a:r>
              <a:rPr lang="cs-CZ" sz="1400" dirty="0" smtClean="0">
                <a:solidFill>
                  <a:srgbClr val="C00000"/>
                </a:solidFill>
                <a:latin typeface="Georgia" pitchFamily="18" charset="0"/>
              </a:rPr>
              <a:t>1</a:t>
            </a:r>
            <a:r>
              <a:rPr lang="en-GB" sz="1400" dirty="0" smtClean="0">
                <a:solidFill>
                  <a:srgbClr val="C00000"/>
                </a:solidFill>
                <a:latin typeface="Georgia" pitchFamily="18" charset="0"/>
              </a:rPr>
              <a:t> Oxford, Tom Hutchinson, Grammar summary</a:t>
            </a:r>
            <a:endParaRPr lang="cs-CZ" sz="1400" dirty="0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en-US" sz="1400" noProof="1" smtClean="0">
                <a:solidFill>
                  <a:srgbClr val="C00000"/>
                </a:solidFill>
                <a:latin typeface="Georgia" pitchFamily="18" charset="0"/>
              </a:rPr>
              <a:t>Angličtina, Školní kurz gramatiky, Maria Birkenmajer, E. Maňko, Infoa 2008</a:t>
            </a:r>
            <a:endParaRPr lang="cs-CZ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3 v 1 Angličtina, Donata Olejnik, Infoa 2009</a:t>
            </a:r>
            <a:endParaRPr lang="en-US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en-US" sz="1400" noProof="1" smtClean="0">
                <a:solidFill>
                  <a:srgbClr val="C00000"/>
                </a:solidFill>
                <a:latin typeface="Georgia" pitchFamily="18" charset="0"/>
              </a:rPr>
              <a:t>The Good Grammar Book, Michael Swan, Catherine Walter, Oxford University Press, p. </a:t>
            </a:r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16-17</a:t>
            </a:r>
            <a:endParaRPr lang="en-US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endParaRPr lang="en-GB" sz="1400" dirty="0">
              <a:solidFill>
                <a:srgbClr val="C00000"/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med" advClick="0" advTm="10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820</TotalTime>
  <Words>848</Words>
  <Application>Microsoft Office PowerPoint</Application>
  <PresentationFormat>Předvádění na obrazovce (4:3)</PresentationFormat>
  <Paragraphs>495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    </vt:lpstr>
      <vt:lpstr>ANOTACE:</vt:lpstr>
      <vt:lpstr>     Present  simple</vt:lpstr>
      <vt:lpstr>      PRESENT  SIMPLE -  AFFIRMATIVE</vt:lpstr>
      <vt:lpstr>      PRESENT  SIMPLE -  NEGATIVE</vt:lpstr>
      <vt:lpstr>      PRESENT  SIMPLE -  QUESTIONS</vt:lpstr>
      <vt:lpstr>Exercises:  Put the words in the correct order. </vt:lpstr>
      <vt:lpstr>Check your sentences:   </vt:lpstr>
      <vt:lpstr>Put the verbs in brackets into the correct tense.</vt:lpstr>
      <vt:lpstr>PRESENT SIMPLE</vt:lpstr>
      <vt:lpstr>CITACE: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cp:lastModifiedBy>Marcela Vaňková</cp:lastModifiedBy>
  <cp:revision>191</cp:revision>
  <dcterms:created xsi:type="dcterms:W3CDTF">2011-11-23T00:30:20Z</dcterms:created>
  <dcterms:modified xsi:type="dcterms:W3CDTF">2012-03-05T07:34:33Z</dcterms:modified>
</cp:coreProperties>
</file>