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3" r:id="rId1"/>
  </p:sldMasterIdLst>
  <p:notesMasterIdLst>
    <p:notesMasterId r:id="rId10"/>
  </p:notesMasterIdLst>
  <p:sldIdLst>
    <p:sldId id="259" r:id="rId2"/>
    <p:sldId id="271" r:id="rId3"/>
    <p:sldId id="257" r:id="rId4"/>
    <p:sldId id="261" r:id="rId5"/>
    <p:sldId id="267" r:id="rId6"/>
    <p:sldId id="272" r:id="rId7"/>
    <p:sldId id="273" r:id="rId8"/>
    <p:sldId id="26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21" autoAdjust="0"/>
    <p:restoredTop sz="94660"/>
  </p:normalViewPr>
  <p:slideViewPr>
    <p:cSldViewPr>
      <p:cViewPr>
        <p:scale>
          <a:sx n="105" d="100"/>
          <a:sy n="105" d="100"/>
        </p:scale>
        <p:origin x="-9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D4EC57-0C08-42BC-8AB6-7DC2110890E6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4E1A5BC-2F59-4614-9BD8-86F88D9F48A5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Look – it</a:t>
          </a:r>
          <a:r>
            <a:rPr lang="en-GB" sz="2000" noProof="0" dirty="0" smtClean="0">
              <a:solidFill>
                <a:srgbClr val="FF0000"/>
              </a:solidFill>
              <a:latin typeface="Bookman Old Style" pitchFamily="18" charset="0"/>
            </a:rPr>
            <a:t>´s raining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 again.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9F6F8557-00B6-482E-BD46-7746FF5F6C79}" type="parTrans" cxnId="{7D50899F-1459-40D7-8495-0A50850DB58E}">
      <dgm:prSet/>
      <dgm:spPr/>
      <dgm:t>
        <a:bodyPr/>
        <a:lstStyle/>
        <a:p>
          <a:endParaRPr lang="cs-CZ"/>
        </a:p>
      </dgm:t>
    </dgm:pt>
    <dgm:pt modelId="{307DB16B-A3DC-4906-82E9-39761F4D953B}" type="sibTrans" cxnId="{7D50899F-1459-40D7-8495-0A50850DB58E}">
      <dgm:prSet/>
      <dgm:spPr/>
      <dgm:t>
        <a:bodyPr/>
        <a:lstStyle/>
        <a:p>
          <a:endParaRPr lang="cs-CZ"/>
        </a:p>
      </dgm:t>
    </dgm:pt>
    <dgm:pt modelId="{72B0F6FD-92E2-433D-8520-24705BD9AB76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pPr rtl="0"/>
          <a:r>
            <a:rPr lang="en-GB" sz="2000" noProof="0" dirty="0" smtClean="0">
              <a:latin typeface="Bookman Old Style" pitchFamily="18" charset="0"/>
            </a:rPr>
            <a:t>Jane</a:t>
          </a:r>
          <a:r>
            <a:rPr lang="en-GB" sz="2000" noProof="0" dirty="0" smtClean="0">
              <a:solidFill>
                <a:srgbClr val="FF0000"/>
              </a:solidFill>
              <a:latin typeface="Bookman Old Style" pitchFamily="18" charset="0"/>
            </a:rPr>
            <a:t>´s taking</a:t>
          </a:r>
          <a:r>
            <a:rPr lang="en-GB" sz="2000" noProof="0" dirty="0" smtClean="0">
              <a:latin typeface="Bookman Old Style" pitchFamily="18" charset="0"/>
            </a:rPr>
            <a:t> driving lessons.</a:t>
          </a:r>
          <a:endParaRPr lang="en-GB" sz="2000" noProof="0" dirty="0">
            <a:latin typeface="Bookman Old Style" pitchFamily="18" charset="0"/>
          </a:endParaRPr>
        </a:p>
      </dgm:t>
    </dgm:pt>
    <dgm:pt modelId="{FBDE1696-7B09-4092-98AA-4CB7D98787A4}" type="parTrans" cxnId="{634CDEE1-1079-4784-8CDF-ABFF7DBF2CF3}">
      <dgm:prSet/>
      <dgm:spPr/>
      <dgm:t>
        <a:bodyPr/>
        <a:lstStyle/>
        <a:p>
          <a:endParaRPr lang="cs-CZ"/>
        </a:p>
      </dgm:t>
    </dgm:pt>
    <dgm:pt modelId="{947272C7-E845-4FC3-B860-175365D96376}" type="sibTrans" cxnId="{634CDEE1-1079-4784-8CDF-ABFF7DBF2CF3}">
      <dgm:prSet/>
      <dgm:spPr/>
      <dgm:t>
        <a:bodyPr/>
        <a:lstStyle/>
        <a:p>
          <a:endParaRPr lang="cs-CZ"/>
        </a:p>
      </dgm:t>
    </dgm:pt>
    <dgm:pt modelId="{DC3AE086-5763-4864-AB78-C2D050878F78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2000" noProof="0" dirty="0" smtClean="0"/>
            <a:t>I´m sorry, I can´t come out. I</a:t>
          </a:r>
          <a:r>
            <a:rPr lang="en-GB" sz="2000" noProof="0" dirty="0" smtClean="0">
              <a:solidFill>
                <a:srgbClr val="FF0000"/>
              </a:solidFill>
            </a:rPr>
            <a:t>´m working</a:t>
          </a:r>
          <a:r>
            <a:rPr lang="en-GB" sz="2000" noProof="0" dirty="0" smtClean="0"/>
            <a:t> now.</a:t>
          </a:r>
          <a:endParaRPr lang="en-GB" sz="2000" noProof="0" dirty="0"/>
        </a:p>
      </dgm:t>
    </dgm:pt>
    <dgm:pt modelId="{BE92966E-F5F6-49DB-9973-33C2BB973275}" type="parTrans" cxnId="{857F3C98-F234-4375-A7D3-83BD8813D27A}">
      <dgm:prSet/>
      <dgm:spPr/>
    </dgm:pt>
    <dgm:pt modelId="{A23A6F06-901B-40ED-8AF7-7252CF9C2005}" type="sibTrans" cxnId="{857F3C98-F234-4375-A7D3-83BD8813D27A}">
      <dgm:prSet/>
      <dgm:spPr/>
    </dgm:pt>
    <dgm:pt modelId="{FB1C1B91-63CB-43C3-BA4B-57A6E6CAC4A9}" type="pres">
      <dgm:prSet presAssocID="{25D4EC57-0C08-42BC-8AB6-7DC2110890E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9FC8F7D-2423-4C56-B452-23B980B4622B}" type="pres">
      <dgm:prSet presAssocID="{DC3AE086-5763-4864-AB78-C2D050878F78}" presName="linNode" presStyleCnt="0"/>
      <dgm:spPr/>
    </dgm:pt>
    <dgm:pt modelId="{56765CB7-8CA1-4FDC-8D67-CA782465A6A9}" type="pres">
      <dgm:prSet presAssocID="{DC3AE086-5763-4864-AB78-C2D050878F78}" presName="parentText" presStyleLbl="node1" presStyleIdx="0" presStyleCnt="3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7886ED-D7C8-46F2-AE45-3F3DBE42C955}" type="pres">
      <dgm:prSet presAssocID="{A23A6F06-901B-40ED-8AF7-7252CF9C2005}" presName="sp" presStyleCnt="0"/>
      <dgm:spPr/>
    </dgm:pt>
    <dgm:pt modelId="{69C8517C-F0AA-4134-BA2D-72874B6FD8DD}" type="pres">
      <dgm:prSet presAssocID="{04E1A5BC-2F59-4614-9BD8-86F88D9F48A5}" presName="linNode" presStyleCnt="0"/>
      <dgm:spPr/>
    </dgm:pt>
    <dgm:pt modelId="{F0804367-E53D-46B3-9D42-C892EA9FE164}" type="pres">
      <dgm:prSet presAssocID="{04E1A5BC-2F59-4614-9BD8-86F88D9F48A5}" presName="parentText" presStyleLbl="node1" presStyleIdx="1" presStyleCnt="3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BF4319-6D7A-488A-98D4-18A055D56E9F}" type="pres">
      <dgm:prSet presAssocID="{307DB16B-A3DC-4906-82E9-39761F4D953B}" presName="sp" presStyleCnt="0"/>
      <dgm:spPr/>
    </dgm:pt>
    <dgm:pt modelId="{E314F154-FAAE-4A2A-9BED-BF9931338B0C}" type="pres">
      <dgm:prSet presAssocID="{72B0F6FD-92E2-433D-8520-24705BD9AB76}" presName="linNode" presStyleCnt="0"/>
      <dgm:spPr/>
    </dgm:pt>
    <dgm:pt modelId="{2FE40D97-2263-4CA6-B961-C64F934AE982}" type="pres">
      <dgm:prSet presAssocID="{72B0F6FD-92E2-433D-8520-24705BD9AB76}" presName="parentText" presStyleLbl="node1" presStyleIdx="2" presStyleCnt="3" custScaleX="277778" custLinFactNeighborX="-136" custLinFactNeighborY="-7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C353EF4-50B6-4769-9E09-FE200AAACF92}" type="presOf" srcId="{72B0F6FD-92E2-433D-8520-24705BD9AB76}" destId="{2FE40D97-2263-4CA6-B961-C64F934AE982}" srcOrd="0" destOrd="0" presId="urn:microsoft.com/office/officeart/2005/8/layout/vList5"/>
    <dgm:cxn modelId="{7D50899F-1459-40D7-8495-0A50850DB58E}" srcId="{25D4EC57-0C08-42BC-8AB6-7DC2110890E6}" destId="{04E1A5BC-2F59-4614-9BD8-86F88D9F48A5}" srcOrd="1" destOrd="0" parTransId="{9F6F8557-00B6-482E-BD46-7746FF5F6C79}" sibTransId="{307DB16B-A3DC-4906-82E9-39761F4D953B}"/>
    <dgm:cxn modelId="{857F3C98-F234-4375-A7D3-83BD8813D27A}" srcId="{25D4EC57-0C08-42BC-8AB6-7DC2110890E6}" destId="{DC3AE086-5763-4864-AB78-C2D050878F78}" srcOrd="0" destOrd="0" parTransId="{BE92966E-F5F6-49DB-9973-33C2BB973275}" sibTransId="{A23A6F06-901B-40ED-8AF7-7252CF9C2005}"/>
    <dgm:cxn modelId="{634CDEE1-1079-4784-8CDF-ABFF7DBF2CF3}" srcId="{25D4EC57-0C08-42BC-8AB6-7DC2110890E6}" destId="{72B0F6FD-92E2-433D-8520-24705BD9AB76}" srcOrd="2" destOrd="0" parTransId="{FBDE1696-7B09-4092-98AA-4CB7D98787A4}" sibTransId="{947272C7-E845-4FC3-B860-175365D96376}"/>
    <dgm:cxn modelId="{F98F28BB-5C3D-4FC8-A841-A936902CED36}" type="presOf" srcId="{25D4EC57-0C08-42BC-8AB6-7DC2110890E6}" destId="{FB1C1B91-63CB-43C3-BA4B-57A6E6CAC4A9}" srcOrd="0" destOrd="0" presId="urn:microsoft.com/office/officeart/2005/8/layout/vList5"/>
    <dgm:cxn modelId="{35035F71-899B-4037-92B6-B51CB710F184}" type="presOf" srcId="{04E1A5BC-2F59-4614-9BD8-86F88D9F48A5}" destId="{F0804367-E53D-46B3-9D42-C892EA9FE164}" srcOrd="0" destOrd="0" presId="urn:microsoft.com/office/officeart/2005/8/layout/vList5"/>
    <dgm:cxn modelId="{4BA3B826-2E9B-4D9F-83C3-9DB2D6F15FF8}" type="presOf" srcId="{DC3AE086-5763-4864-AB78-C2D050878F78}" destId="{56765CB7-8CA1-4FDC-8D67-CA782465A6A9}" srcOrd="0" destOrd="0" presId="urn:microsoft.com/office/officeart/2005/8/layout/vList5"/>
    <dgm:cxn modelId="{889BE8F3-24FD-4372-B55E-DBA8620B03B9}" type="presParOf" srcId="{FB1C1B91-63CB-43C3-BA4B-57A6E6CAC4A9}" destId="{A9FC8F7D-2423-4C56-B452-23B980B4622B}" srcOrd="0" destOrd="0" presId="urn:microsoft.com/office/officeart/2005/8/layout/vList5"/>
    <dgm:cxn modelId="{2B233ECF-E7F5-4354-9BA3-594D6C8F4372}" type="presParOf" srcId="{A9FC8F7D-2423-4C56-B452-23B980B4622B}" destId="{56765CB7-8CA1-4FDC-8D67-CA782465A6A9}" srcOrd="0" destOrd="0" presId="urn:microsoft.com/office/officeart/2005/8/layout/vList5"/>
    <dgm:cxn modelId="{67925786-12D4-40D2-A9AF-5EC525F7A219}" type="presParOf" srcId="{FB1C1B91-63CB-43C3-BA4B-57A6E6CAC4A9}" destId="{727886ED-D7C8-46F2-AE45-3F3DBE42C955}" srcOrd="1" destOrd="0" presId="urn:microsoft.com/office/officeart/2005/8/layout/vList5"/>
    <dgm:cxn modelId="{E8C9D688-A40B-4665-AB1F-4603D3893DF2}" type="presParOf" srcId="{FB1C1B91-63CB-43C3-BA4B-57A6E6CAC4A9}" destId="{69C8517C-F0AA-4134-BA2D-72874B6FD8DD}" srcOrd="2" destOrd="0" presId="urn:microsoft.com/office/officeart/2005/8/layout/vList5"/>
    <dgm:cxn modelId="{9BF1C530-1294-4BC7-A2DC-2CDC5A856A96}" type="presParOf" srcId="{69C8517C-F0AA-4134-BA2D-72874B6FD8DD}" destId="{F0804367-E53D-46B3-9D42-C892EA9FE164}" srcOrd="0" destOrd="0" presId="urn:microsoft.com/office/officeart/2005/8/layout/vList5"/>
    <dgm:cxn modelId="{630A977F-159F-408B-A5E5-72F9C39571AD}" type="presParOf" srcId="{FB1C1B91-63CB-43C3-BA4B-57A6E6CAC4A9}" destId="{FFBF4319-6D7A-488A-98D4-18A055D56E9F}" srcOrd="3" destOrd="0" presId="urn:microsoft.com/office/officeart/2005/8/layout/vList5"/>
    <dgm:cxn modelId="{11AE972C-1F65-40E3-A803-61F886F23203}" type="presParOf" srcId="{FB1C1B91-63CB-43C3-BA4B-57A6E6CAC4A9}" destId="{E314F154-FAAE-4A2A-9BED-BF9931338B0C}" srcOrd="4" destOrd="0" presId="urn:microsoft.com/office/officeart/2005/8/layout/vList5"/>
    <dgm:cxn modelId="{7BFE3EB0-E5D8-4CCA-BC3F-5E8448A0B134}" type="presParOf" srcId="{E314F154-FAAE-4A2A-9BED-BF9931338B0C}" destId="{2FE40D97-2263-4CA6-B961-C64F934AE982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2A616F-46EE-4A9C-9288-5FE1D8A1E7BF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C518709-FAD8-4C82-A744-F8CC61BDE294}">
      <dgm:prSet custT="1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Comp</a:t>
          </a:r>
          <a:r>
            <a:rPr lang="cs-CZ" sz="2000" noProof="0" dirty="0" smtClean="0">
              <a:solidFill>
                <a:schemeClr val="tx1"/>
              </a:solidFill>
              <a:latin typeface="Bookman Old Style" pitchFamily="18" charset="0"/>
            </a:rPr>
            <a:t>a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re</a:t>
          </a:r>
          <a:r>
            <a:rPr lang="en-GB" sz="2000" noProof="0" smtClean="0">
              <a:solidFill>
                <a:schemeClr val="tx1"/>
              </a:solidFill>
              <a:latin typeface="Bookman Old Style" pitchFamily="18" charset="0"/>
            </a:rPr>
            <a:t>:  </a:t>
          </a:r>
          <a:r>
            <a:rPr lang="en-GB" sz="2000" noProof="0" smtClean="0">
              <a:solidFill>
                <a:schemeClr val="tx1"/>
              </a:solidFill>
              <a:latin typeface="Bookman Old Style" pitchFamily="18" charset="0"/>
            </a:rPr>
            <a:t>It 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rains every day</a:t>
          </a:r>
          <a:r>
            <a:rPr lang="cs-CZ" sz="2000" noProof="0" dirty="0" smtClean="0">
              <a:solidFill>
                <a:schemeClr val="tx1"/>
              </a:solidFill>
              <a:latin typeface="Bookman Old Style" pitchFamily="18" charset="0"/>
            </a:rPr>
            <a:t>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A0FD3C2D-47AC-40B2-86F4-BE0E167B6276}" type="parTrans" cxnId="{A4D4D8E1-80E0-4EDE-9C82-1A42D2FB8360}">
      <dgm:prSet/>
      <dgm:spPr/>
      <dgm:t>
        <a:bodyPr/>
        <a:lstStyle/>
        <a:p>
          <a:endParaRPr lang="cs-CZ"/>
        </a:p>
      </dgm:t>
    </dgm:pt>
    <dgm:pt modelId="{F3453765-88C1-42D8-89DC-6987663023C9}" type="sibTrans" cxnId="{A4D4D8E1-80E0-4EDE-9C82-1A42D2FB8360}">
      <dgm:prSet/>
      <dgm:spPr/>
      <dgm:t>
        <a:bodyPr/>
        <a:lstStyle/>
        <a:p>
          <a:endParaRPr lang="cs-CZ"/>
        </a:p>
      </dgm:t>
    </dgm:pt>
    <dgm:pt modelId="{F9C3C0CD-E7C1-4916-AFA0-F50DF33EF99C}">
      <dgm:prSet custT="1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Compare: A lot of people take lessons with that driving school</a:t>
          </a:r>
          <a:r>
            <a:rPr lang="cs-CZ" sz="2000" noProof="0" dirty="0" smtClean="0">
              <a:solidFill>
                <a:schemeClr val="tx1"/>
              </a:solidFill>
              <a:latin typeface="Bookman Old Style" pitchFamily="18" charset="0"/>
            </a:rPr>
            <a:t>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D5CBC092-B8E6-4F7C-B8E2-3EB01E19174A}" type="parTrans" cxnId="{4FF765D0-E59A-451A-810C-983BA443285A}">
      <dgm:prSet/>
      <dgm:spPr/>
      <dgm:t>
        <a:bodyPr/>
        <a:lstStyle/>
        <a:p>
          <a:endParaRPr lang="cs-CZ"/>
        </a:p>
      </dgm:t>
    </dgm:pt>
    <dgm:pt modelId="{C0943EEF-072D-443A-B566-141A5324AADE}" type="sibTrans" cxnId="{4FF765D0-E59A-451A-810C-983BA443285A}">
      <dgm:prSet/>
      <dgm:spPr/>
      <dgm:t>
        <a:bodyPr/>
        <a:lstStyle/>
        <a:p>
          <a:endParaRPr lang="cs-CZ"/>
        </a:p>
      </dgm:t>
    </dgm:pt>
    <dgm:pt modelId="{2DCD46E9-1023-48DF-AA9E-AC9F5867ECF2}">
      <dgm:prSet custT="1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sz="2000" noProof="0" dirty="0" smtClean="0">
              <a:solidFill>
                <a:schemeClr val="tx1"/>
              </a:solidFill>
            </a:rPr>
            <a:t>Comp</a:t>
          </a:r>
          <a:r>
            <a:rPr lang="cs-CZ" sz="2000" noProof="0" dirty="0" smtClean="0">
              <a:solidFill>
                <a:schemeClr val="tx1"/>
              </a:solidFill>
            </a:rPr>
            <a:t>a</a:t>
          </a:r>
          <a:r>
            <a:rPr lang="en-GB" sz="2000" noProof="0" dirty="0" smtClean="0">
              <a:solidFill>
                <a:schemeClr val="tx1"/>
              </a:solidFill>
            </a:rPr>
            <a:t>re: I work every day.</a:t>
          </a:r>
          <a:endParaRPr lang="en-GB" sz="2000" noProof="0" dirty="0">
            <a:solidFill>
              <a:schemeClr val="tx1"/>
            </a:solidFill>
          </a:endParaRPr>
        </a:p>
      </dgm:t>
    </dgm:pt>
    <dgm:pt modelId="{E25A8E0A-1C1E-4B75-99E9-B1E48411DE95}" type="parTrans" cxnId="{71F723A6-B925-415E-BF82-B195AFD34BB0}">
      <dgm:prSet/>
      <dgm:spPr/>
    </dgm:pt>
    <dgm:pt modelId="{A7D8E78D-B2A1-48C2-A612-55281AF4207A}" type="sibTrans" cxnId="{71F723A6-B925-415E-BF82-B195AFD34BB0}">
      <dgm:prSet/>
      <dgm:spPr/>
    </dgm:pt>
    <dgm:pt modelId="{8FBFB16F-3995-4272-99B0-CB566E6651FC}" type="pres">
      <dgm:prSet presAssocID="{E22A616F-46EE-4A9C-9288-5FE1D8A1E7B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0EF3266-8508-484D-960F-DA5FF12EBEB0}" type="pres">
      <dgm:prSet presAssocID="{2DCD46E9-1023-48DF-AA9E-AC9F5867ECF2}" presName="linNode" presStyleCnt="0"/>
      <dgm:spPr/>
    </dgm:pt>
    <dgm:pt modelId="{0A700CAB-6D66-4A49-8812-C934C4CFA687}" type="pres">
      <dgm:prSet presAssocID="{2DCD46E9-1023-48DF-AA9E-AC9F5867ECF2}" presName="parentText" presStyleLbl="node1" presStyleIdx="0" presStyleCnt="3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AEFC4E-36AA-4D66-BFE7-BE5B0B15333B}" type="pres">
      <dgm:prSet presAssocID="{A7D8E78D-B2A1-48C2-A612-55281AF4207A}" presName="sp" presStyleCnt="0"/>
      <dgm:spPr/>
    </dgm:pt>
    <dgm:pt modelId="{87460C8C-F738-488C-9085-344BC1588FB3}" type="pres">
      <dgm:prSet presAssocID="{8C518709-FAD8-4C82-A744-F8CC61BDE294}" presName="linNode" presStyleCnt="0"/>
      <dgm:spPr/>
    </dgm:pt>
    <dgm:pt modelId="{C0160353-38B6-4F84-AFC2-3A0D7C55CB3A}" type="pres">
      <dgm:prSet presAssocID="{8C518709-FAD8-4C82-A744-F8CC61BDE294}" presName="parentText" presStyleLbl="node1" presStyleIdx="1" presStyleCnt="3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33E2F8-1689-4A93-84CB-1A3EE3C0BFCD}" type="pres">
      <dgm:prSet presAssocID="{F3453765-88C1-42D8-89DC-6987663023C9}" presName="sp" presStyleCnt="0"/>
      <dgm:spPr/>
    </dgm:pt>
    <dgm:pt modelId="{CC183C5F-5B81-4CAD-9302-0BB2BEC83CF6}" type="pres">
      <dgm:prSet presAssocID="{F9C3C0CD-E7C1-4916-AFA0-F50DF33EF99C}" presName="linNode" presStyleCnt="0"/>
      <dgm:spPr/>
    </dgm:pt>
    <dgm:pt modelId="{B255BE52-9F84-4347-9407-B7B7AFC3F06B}" type="pres">
      <dgm:prSet presAssocID="{F9C3C0CD-E7C1-4916-AFA0-F50DF33EF99C}" presName="parentText" presStyleLbl="node1" presStyleIdx="2" presStyleCnt="3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FF765D0-E59A-451A-810C-983BA443285A}" srcId="{E22A616F-46EE-4A9C-9288-5FE1D8A1E7BF}" destId="{F9C3C0CD-E7C1-4916-AFA0-F50DF33EF99C}" srcOrd="2" destOrd="0" parTransId="{D5CBC092-B8E6-4F7C-B8E2-3EB01E19174A}" sibTransId="{C0943EEF-072D-443A-B566-141A5324AADE}"/>
    <dgm:cxn modelId="{86DE53E3-184F-48A9-9BEA-3495F3104BD6}" type="presOf" srcId="{F9C3C0CD-E7C1-4916-AFA0-F50DF33EF99C}" destId="{B255BE52-9F84-4347-9407-B7B7AFC3F06B}" srcOrd="0" destOrd="0" presId="urn:microsoft.com/office/officeart/2005/8/layout/vList5"/>
    <dgm:cxn modelId="{A4D4D8E1-80E0-4EDE-9C82-1A42D2FB8360}" srcId="{E22A616F-46EE-4A9C-9288-5FE1D8A1E7BF}" destId="{8C518709-FAD8-4C82-A744-F8CC61BDE294}" srcOrd="1" destOrd="0" parTransId="{A0FD3C2D-47AC-40B2-86F4-BE0E167B6276}" sibTransId="{F3453765-88C1-42D8-89DC-6987663023C9}"/>
    <dgm:cxn modelId="{07452DC8-95A6-4B68-8AD6-D29623CB4AE8}" type="presOf" srcId="{E22A616F-46EE-4A9C-9288-5FE1D8A1E7BF}" destId="{8FBFB16F-3995-4272-99B0-CB566E6651FC}" srcOrd="0" destOrd="0" presId="urn:microsoft.com/office/officeart/2005/8/layout/vList5"/>
    <dgm:cxn modelId="{71F723A6-B925-415E-BF82-B195AFD34BB0}" srcId="{E22A616F-46EE-4A9C-9288-5FE1D8A1E7BF}" destId="{2DCD46E9-1023-48DF-AA9E-AC9F5867ECF2}" srcOrd="0" destOrd="0" parTransId="{E25A8E0A-1C1E-4B75-99E9-B1E48411DE95}" sibTransId="{A7D8E78D-B2A1-48C2-A612-55281AF4207A}"/>
    <dgm:cxn modelId="{703655FA-FA04-46AF-B1AC-F5CA2E9D693B}" type="presOf" srcId="{2DCD46E9-1023-48DF-AA9E-AC9F5867ECF2}" destId="{0A700CAB-6D66-4A49-8812-C934C4CFA687}" srcOrd="0" destOrd="0" presId="urn:microsoft.com/office/officeart/2005/8/layout/vList5"/>
    <dgm:cxn modelId="{9BAD2491-5BFE-430E-974A-267E82A7615E}" type="presOf" srcId="{8C518709-FAD8-4C82-A744-F8CC61BDE294}" destId="{C0160353-38B6-4F84-AFC2-3A0D7C55CB3A}" srcOrd="0" destOrd="0" presId="urn:microsoft.com/office/officeart/2005/8/layout/vList5"/>
    <dgm:cxn modelId="{051CE6E4-0F1E-40B6-B6ED-2F9C77031B86}" type="presParOf" srcId="{8FBFB16F-3995-4272-99B0-CB566E6651FC}" destId="{40EF3266-8508-484D-960F-DA5FF12EBEB0}" srcOrd="0" destOrd="0" presId="urn:microsoft.com/office/officeart/2005/8/layout/vList5"/>
    <dgm:cxn modelId="{86F985E3-4BF4-493A-BFB0-F0CCF5E94C1F}" type="presParOf" srcId="{40EF3266-8508-484D-960F-DA5FF12EBEB0}" destId="{0A700CAB-6D66-4A49-8812-C934C4CFA687}" srcOrd="0" destOrd="0" presId="urn:microsoft.com/office/officeart/2005/8/layout/vList5"/>
    <dgm:cxn modelId="{1EF086FD-F887-4379-B82B-CF89AD7BD379}" type="presParOf" srcId="{8FBFB16F-3995-4272-99B0-CB566E6651FC}" destId="{2BAEFC4E-36AA-4D66-BFE7-BE5B0B15333B}" srcOrd="1" destOrd="0" presId="urn:microsoft.com/office/officeart/2005/8/layout/vList5"/>
    <dgm:cxn modelId="{9671C15C-9AB8-4D8D-B532-F821F75821C9}" type="presParOf" srcId="{8FBFB16F-3995-4272-99B0-CB566E6651FC}" destId="{87460C8C-F738-488C-9085-344BC1588FB3}" srcOrd="2" destOrd="0" presId="urn:microsoft.com/office/officeart/2005/8/layout/vList5"/>
    <dgm:cxn modelId="{07241FF7-BB43-4152-8565-E8FF522EB486}" type="presParOf" srcId="{87460C8C-F738-488C-9085-344BC1588FB3}" destId="{C0160353-38B6-4F84-AFC2-3A0D7C55CB3A}" srcOrd="0" destOrd="0" presId="urn:microsoft.com/office/officeart/2005/8/layout/vList5"/>
    <dgm:cxn modelId="{13122125-00F4-4872-B439-044A58885B1F}" type="presParOf" srcId="{8FBFB16F-3995-4272-99B0-CB566E6651FC}" destId="{5033E2F8-1689-4A93-84CB-1A3EE3C0BFCD}" srcOrd="3" destOrd="0" presId="urn:microsoft.com/office/officeart/2005/8/layout/vList5"/>
    <dgm:cxn modelId="{8E6372EB-C4EA-46EE-8865-274746C07E50}" type="presParOf" srcId="{8FBFB16F-3995-4272-99B0-CB566E6651FC}" destId="{CC183C5F-5B81-4CAD-9302-0BB2BEC83CF6}" srcOrd="4" destOrd="0" presId="urn:microsoft.com/office/officeart/2005/8/layout/vList5"/>
    <dgm:cxn modelId="{9ACF7C91-1547-48D0-8291-51654AFE5075}" type="presParOf" srcId="{CC183C5F-5B81-4CAD-9302-0BB2BEC83CF6}" destId="{B255BE52-9F84-4347-9407-B7B7AFC3F06B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F591A89-0184-4C41-998C-1BB3D5FD8BB7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BA5C14C-4508-4A91-AC11-D621B2356379}">
      <dgm:prSet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b="1" noProof="0" dirty="0" smtClean="0">
              <a:solidFill>
                <a:srgbClr val="FF0000"/>
              </a:solidFill>
            </a:rPr>
            <a:t>past    </a:t>
          </a:r>
          <a:r>
            <a:rPr lang="cs-CZ" b="1" noProof="0" dirty="0" smtClean="0">
              <a:solidFill>
                <a:srgbClr val="FF0000"/>
              </a:solidFill>
            </a:rPr>
            <a:t>  </a:t>
          </a:r>
          <a:r>
            <a:rPr lang="en-GB" b="1" noProof="0" dirty="0" smtClean="0">
              <a:solidFill>
                <a:srgbClr val="FF0000"/>
              </a:solidFill>
            </a:rPr>
            <a:t>   </a:t>
          </a:r>
          <a:r>
            <a:rPr lang="cs-CZ" b="1" noProof="0" dirty="0" smtClean="0">
              <a:solidFill>
                <a:srgbClr val="FF0000"/>
              </a:solidFill>
            </a:rPr>
            <a:t>   </a:t>
          </a:r>
          <a:r>
            <a:rPr lang="en-GB" b="1" noProof="0" dirty="0" smtClean="0">
              <a:solidFill>
                <a:srgbClr val="FF0000"/>
              </a:solidFill>
            </a:rPr>
            <a:t>now  </a:t>
          </a:r>
          <a:r>
            <a:rPr lang="cs-CZ" b="1" noProof="0" dirty="0" smtClean="0">
              <a:solidFill>
                <a:srgbClr val="FF0000"/>
              </a:solidFill>
            </a:rPr>
            <a:t>    </a:t>
          </a:r>
          <a:r>
            <a:rPr lang="en-GB" b="1" noProof="0" dirty="0" smtClean="0">
              <a:solidFill>
                <a:srgbClr val="FF0000"/>
              </a:solidFill>
            </a:rPr>
            <a:t>   future</a:t>
          </a:r>
          <a:endParaRPr lang="en-GB" b="1" noProof="0" dirty="0">
            <a:solidFill>
              <a:srgbClr val="FF0000"/>
            </a:solidFill>
          </a:endParaRPr>
        </a:p>
      </dgm:t>
    </dgm:pt>
    <dgm:pt modelId="{D9CC63E9-FC38-407E-BB61-ADF08DDDF613}" type="parTrans" cxnId="{F15A85BA-1EDE-4467-8283-33AE0CD42430}">
      <dgm:prSet/>
      <dgm:spPr/>
      <dgm:t>
        <a:bodyPr/>
        <a:lstStyle/>
        <a:p>
          <a:endParaRPr lang="cs-CZ"/>
        </a:p>
      </dgm:t>
    </dgm:pt>
    <dgm:pt modelId="{74F2A16F-0394-4C7F-84AF-B5227D22994D}" type="sibTrans" cxnId="{F15A85BA-1EDE-4467-8283-33AE0CD42430}">
      <dgm:prSet/>
      <dgm:spPr/>
      <dgm:t>
        <a:bodyPr/>
        <a:lstStyle/>
        <a:p>
          <a:endParaRPr lang="cs-CZ"/>
        </a:p>
      </dgm:t>
    </dgm:pt>
    <dgm:pt modelId="{999388E0-9EE7-48C5-9B4B-46A5FADA178E}" type="pres">
      <dgm:prSet presAssocID="{5F591A89-0184-4C41-998C-1BB3D5FD8BB7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09DBACCD-B41C-4367-852C-6E49EDB14157}" type="pres">
      <dgm:prSet presAssocID="{FBA5C14C-4508-4A91-AC11-D621B2356379}" presName="horFlow" presStyleCnt="0"/>
      <dgm:spPr/>
    </dgm:pt>
    <dgm:pt modelId="{17DEDFC5-0054-411E-A402-8F7465DF1C9A}" type="pres">
      <dgm:prSet presAssocID="{FBA5C14C-4508-4A91-AC11-D621B2356379}" presName="bigChev" presStyleLbl="node1" presStyleIdx="0" presStyleCnt="1" custScaleX="428851" custScaleY="100089" custLinFactNeighborX="-3712" custLinFactNeighborY="-38"/>
      <dgm:spPr/>
      <dgm:t>
        <a:bodyPr/>
        <a:lstStyle/>
        <a:p>
          <a:endParaRPr lang="cs-CZ"/>
        </a:p>
      </dgm:t>
    </dgm:pt>
  </dgm:ptLst>
  <dgm:cxnLst>
    <dgm:cxn modelId="{3AEFFF93-6435-44CA-87CC-8A4E5E85A91E}" type="presOf" srcId="{5F591A89-0184-4C41-998C-1BB3D5FD8BB7}" destId="{999388E0-9EE7-48C5-9B4B-46A5FADA178E}" srcOrd="0" destOrd="0" presId="urn:microsoft.com/office/officeart/2005/8/layout/lProcess3"/>
    <dgm:cxn modelId="{8F0CF48C-13F7-4E11-AFA2-21066CFB165C}" type="presOf" srcId="{FBA5C14C-4508-4A91-AC11-D621B2356379}" destId="{17DEDFC5-0054-411E-A402-8F7465DF1C9A}" srcOrd="0" destOrd="0" presId="urn:microsoft.com/office/officeart/2005/8/layout/lProcess3"/>
    <dgm:cxn modelId="{F15A85BA-1EDE-4467-8283-33AE0CD42430}" srcId="{5F591A89-0184-4C41-998C-1BB3D5FD8BB7}" destId="{FBA5C14C-4508-4A91-AC11-D621B2356379}" srcOrd="0" destOrd="0" parTransId="{D9CC63E9-FC38-407E-BB61-ADF08DDDF613}" sibTransId="{74F2A16F-0394-4C7F-84AF-B5227D22994D}"/>
    <dgm:cxn modelId="{301E8DFB-A796-4BDA-9D8E-3DCD9D161D6E}" type="presParOf" srcId="{999388E0-9EE7-48C5-9B4B-46A5FADA178E}" destId="{09DBACCD-B41C-4367-852C-6E49EDB14157}" srcOrd="0" destOrd="0" presId="urn:microsoft.com/office/officeart/2005/8/layout/lProcess3"/>
    <dgm:cxn modelId="{16298415-7FE0-4281-B10D-37CDC1425808}" type="presParOf" srcId="{09DBACCD-B41C-4367-852C-6E49EDB14157}" destId="{17DEDFC5-0054-411E-A402-8F7465DF1C9A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765CB7-8CA1-4FDC-8D67-CA782465A6A9}">
      <dsp:nvSpPr>
        <dsp:cNvPr id="0" name=""/>
        <dsp:cNvSpPr/>
      </dsp:nvSpPr>
      <dsp:spPr>
        <a:xfrm>
          <a:off x="2107" y="1138"/>
          <a:ext cx="4316264" cy="751655"/>
        </a:xfrm>
        <a:prstGeom prst="roundRect">
          <a:avLst/>
        </a:prstGeom>
        <a:gradFill rotWithShape="1">
          <a:gsLst>
            <a:gs pos="0">
              <a:schemeClr val="accent5">
                <a:tint val="70000"/>
                <a:satMod val="130000"/>
              </a:schemeClr>
            </a:gs>
            <a:gs pos="43000">
              <a:schemeClr val="accent5">
                <a:tint val="44000"/>
                <a:satMod val="165000"/>
              </a:schemeClr>
            </a:gs>
            <a:gs pos="93000">
              <a:schemeClr val="accent5">
                <a:tint val="15000"/>
                <a:satMod val="165000"/>
              </a:schemeClr>
            </a:gs>
            <a:gs pos="100000">
              <a:schemeClr val="accent5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5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5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/>
            <a:t>I´m sorry, I can´t come out. I</a:t>
          </a:r>
          <a:r>
            <a:rPr lang="en-GB" sz="2000" kern="1200" noProof="0" dirty="0" smtClean="0">
              <a:solidFill>
                <a:srgbClr val="FF0000"/>
              </a:solidFill>
            </a:rPr>
            <a:t>´m working</a:t>
          </a:r>
          <a:r>
            <a:rPr lang="en-GB" sz="2000" kern="1200" noProof="0" dirty="0" smtClean="0"/>
            <a:t> now.</a:t>
          </a:r>
          <a:endParaRPr lang="en-GB" sz="2000" kern="1200" noProof="0" dirty="0"/>
        </a:p>
      </dsp:txBody>
      <dsp:txXfrm>
        <a:off x="38800" y="37831"/>
        <a:ext cx="4242878" cy="678269"/>
      </dsp:txXfrm>
    </dsp:sp>
    <dsp:sp modelId="{F0804367-E53D-46B3-9D42-C892EA9FE164}">
      <dsp:nvSpPr>
        <dsp:cNvPr id="0" name=""/>
        <dsp:cNvSpPr/>
      </dsp:nvSpPr>
      <dsp:spPr>
        <a:xfrm>
          <a:off x="2107" y="790377"/>
          <a:ext cx="4316264" cy="751655"/>
        </a:xfrm>
        <a:prstGeom prst="roundRect">
          <a:avLst/>
        </a:prstGeom>
        <a:gradFill rotWithShape="1">
          <a:gsLst>
            <a:gs pos="0">
              <a:schemeClr val="accent5">
                <a:tint val="70000"/>
                <a:satMod val="130000"/>
              </a:schemeClr>
            </a:gs>
            <a:gs pos="43000">
              <a:schemeClr val="accent5">
                <a:tint val="44000"/>
                <a:satMod val="165000"/>
              </a:schemeClr>
            </a:gs>
            <a:gs pos="93000">
              <a:schemeClr val="accent5">
                <a:tint val="15000"/>
                <a:satMod val="165000"/>
              </a:schemeClr>
            </a:gs>
            <a:gs pos="100000">
              <a:schemeClr val="accent5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5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5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Look – it</a:t>
          </a:r>
          <a:r>
            <a:rPr lang="en-GB" sz="2000" kern="1200" noProof="0" dirty="0" smtClean="0">
              <a:solidFill>
                <a:srgbClr val="FF0000"/>
              </a:solidFill>
              <a:latin typeface="Bookman Old Style" pitchFamily="18" charset="0"/>
            </a:rPr>
            <a:t>´s raining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 again.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38800" y="827070"/>
        <a:ext cx="4242878" cy="678269"/>
      </dsp:txXfrm>
    </dsp:sp>
    <dsp:sp modelId="{2FE40D97-2263-4CA6-B961-C64F934AE982}">
      <dsp:nvSpPr>
        <dsp:cNvPr id="0" name=""/>
        <dsp:cNvSpPr/>
      </dsp:nvSpPr>
      <dsp:spPr>
        <a:xfrm>
          <a:off x="0" y="1579044"/>
          <a:ext cx="4316264" cy="751655"/>
        </a:xfrm>
        <a:prstGeom prst="roundRect">
          <a:avLst/>
        </a:prstGeom>
        <a:gradFill rotWithShape="1">
          <a:gsLst>
            <a:gs pos="0">
              <a:schemeClr val="accent5">
                <a:tint val="70000"/>
                <a:satMod val="130000"/>
              </a:schemeClr>
            </a:gs>
            <a:gs pos="43000">
              <a:schemeClr val="accent5">
                <a:tint val="44000"/>
                <a:satMod val="165000"/>
              </a:schemeClr>
            </a:gs>
            <a:gs pos="93000">
              <a:schemeClr val="accent5">
                <a:tint val="15000"/>
                <a:satMod val="165000"/>
              </a:schemeClr>
            </a:gs>
            <a:gs pos="100000">
              <a:schemeClr val="accent5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5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5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latin typeface="Bookman Old Style" pitchFamily="18" charset="0"/>
            </a:rPr>
            <a:t>Jane</a:t>
          </a:r>
          <a:r>
            <a:rPr lang="en-GB" sz="2000" kern="1200" noProof="0" dirty="0" smtClean="0">
              <a:solidFill>
                <a:srgbClr val="FF0000"/>
              </a:solidFill>
              <a:latin typeface="Bookman Old Style" pitchFamily="18" charset="0"/>
            </a:rPr>
            <a:t>´s taking</a:t>
          </a:r>
          <a:r>
            <a:rPr lang="en-GB" sz="2000" kern="1200" noProof="0" dirty="0" smtClean="0">
              <a:latin typeface="Bookman Old Style" pitchFamily="18" charset="0"/>
            </a:rPr>
            <a:t> driving lessons.</a:t>
          </a:r>
          <a:endParaRPr lang="en-GB" sz="2000" kern="1200" noProof="0" dirty="0">
            <a:latin typeface="Bookman Old Style" pitchFamily="18" charset="0"/>
          </a:endParaRPr>
        </a:p>
      </dsp:txBody>
      <dsp:txXfrm>
        <a:off x="36693" y="1615737"/>
        <a:ext cx="4242878" cy="6782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700CAB-6D66-4A49-8812-C934C4CFA687}">
      <dsp:nvSpPr>
        <dsp:cNvPr id="0" name=""/>
        <dsp:cNvSpPr/>
      </dsp:nvSpPr>
      <dsp:spPr>
        <a:xfrm>
          <a:off x="2160" y="1160"/>
          <a:ext cx="4423663" cy="765788"/>
        </a:xfrm>
        <a:prstGeom prst="roundRect">
          <a:avLst/>
        </a:prstGeom>
        <a:gradFill rotWithShape="1">
          <a:gsLst>
            <a:gs pos="0">
              <a:schemeClr val="accent5">
                <a:tint val="98000"/>
                <a:shade val="25000"/>
                <a:satMod val="250000"/>
              </a:schemeClr>
            </a:gs>
            <a:gs pos="68000">
              <a:schemeClr val="accent5">
                <a:tint val="86000"/>
                <a:satMod val="115000"/>
              </a:schemeClr>
            </a:gs>
            <a:gs pos="100000">
              <a:schemeClr val="accent5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5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5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5"/>
        </a:lnRef>
        <a:fillRef idx="3">
          <a:schemeClr val="accent5"/>
        </a:fillRef>
        <a:effectRef idx="2">
          <a:schemeClr val="accent5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</a:rPr>
            <a:t>Comp</a:t>
          </a:r>
          <a:r>
            <a:rPr lang="cs-CZ" sz="2000" kern="1200" noProof="0" dirty="0" smtClean="0">
              <a:solidFill>
                <a:schemeClr val="tx1"/>
              </a:solidFill>
            </a:rPr>
            <a:t>a</a:t>
          </a:r>
          <a:r>
            <a:rPr lang="en-GB" sz="2000" kern="1200" noProof="0" dirty="0" smtClean="0">
              <a:solidFill>
                <a:schemeClr val="tx1"/>
              </a:solidFill>
            </a:rPr>
            <a:t>re: I work every day.</a:t>
          </a:r>
          <a:endParaRPr lang="en-GB" sz="2000" kern="1200" noProof="0" dirty="0">
            <a:solidFill>
              <a:schemeClr val="tx1"/>
            </a:solidFill>
          </a:endParaRPr>
        </a:p>
      </dsp:txBody>
      <dsp:txXfrm>
        <a:off x="39543" y="38543"/>
        <a:ext cx="4348897" cy="691022"/>
      </dsp:txXfrm>
    </dsp:sp>
    <dsp:sp modelId="{C0160353-38B6-4F84-AFC2-3A0D7C55CB3A}">
      <dsp:nvSpPr>
        <dsp:cNvPr id="0" name=""/>
        <dsp:cNvSpPr/>
      </dsp:nvSpPr>
      <dsp:spPr>
        <a:xfrm>
          <a:off x="2160" y="805237"/>
          <a:ext cx="4423663" cy="765788"/>
        </a:xfrm>
        <a:prstGeom prst="roundRect">
          <a:avLst/>
        </a:prstGeom>
        <a:gradFill rotWithShape="1">
          <a:gsLst>
            <a:gs pos="0">
              <a:schemeClr val="accent5">
                <a:tint val="98000"/>
                <a:shade val="25000"/>
                <a:satMod val="250000"/>
              </a:schemeClr>
            </a:gs>
            <a:gs pos="68000">
              <a:schemeClr val="accent5">
                <a:tint val="86000"/>
                <a:satMod val="115000"/>
              </a:schemeClr>
            </a:gs>
            <a:gs pos="100000">
              <a:schemeClr val="accent5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5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5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5"/>
        </a:lnRef>
        <a:fillRef idx="3">
          <a:schemeClr val="accent5"/>
        </a:fillRef>
        <a:effectRef idx="2">
          <a:schemeClr val="accent5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Comp</a:t>
          </a:r>
          <a:r>
            <a:rPr lang="cs-CZ" sz="2000" kern="1200" noProof="0" dirty="0" smtClean="0">
              <a:solidFill>
                <a:schemeClr val="tx1"/>
              </a:solidFill>
              <a:latin typeface="Bookman Old Style" pitchFamily="18" charset="0"/>
            </a:rPr>
            <a:t>a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re</a:t>
          </a:r>
          <a:r>
            <a:rPr lang="en-GB" sz="2000" kern="1200" noProof="0" smtClean="0">
              <a:solidFill>
                <a:schemeClr val="tx1"/>
              </a:solidFill>
              <a:latin typeface="Bookman Old Style" pitchFamily="18" charset="0"/>
            </a:rPr>
            <a:t>:  </a:t>
          </a:r>
          <a:r>
            <a:rPr lang="en-GB" sz="2000" kern="1200" noProof="0" smtClean="0">
              <a:solidFill>
                <a:schemeClr val="tx1"/>
              </a:solidFill>
              <a:latin typeface="Bookman Old Style" pitchFamily="18" charset="0"/>
            </a:rPr>
            <a:t>It 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rains every day</a:t>
          </a:r>
          <a:r>
            <a:rPr lang="cs-CZ" sz="2000" kern="1200" noProof="0" dirty="0" smtClean="0">
              <a:solidFill>
                <a:schemeClr val="tx1"/>
              </a:solidFill>
              <a:latin typeface="Bookman Old Style" pitchFamily="18" charset="0"/>
            </a:rPr>
            <a:t>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39543" y="842620"/>
        <a:ext cx="4348897" cy="691022"/>
      </dsp:txXfrm>
    </dsp:sp>
    <dsp:sp modelId="{B255BE52-9F84-4347-9407-B7B7AFC3F06B}">
      <dsp:nvSpPr>
        <dsp:cNvPr id="0" name=""/>
        <dsp:cNvSpPr/>
      </dsp:nvSpPr>
      <dsp:spPr>
        <a:xfrm>
          <a:off x="2160" y="1609315"/>
          <a:ext cx="4423663" cy="765788"/>
        </a:xfrm>
        <a:prstGeom prst="roundRect">
          <a:avLst/>
        </a:prstGeom>
        <a:gradFill rotWithShape="1">
          <a:gsLst>
            <a:gs pos="0">
              <a:schemeClr val="accent5">
                <a:tint val="98000"/>
                <a:shade val="25000"/>
                <a:satMod val="250000"/>
              </a:schemeClr>
            </a:gs>
            <a:gs pos="68000">
              <a:schemeClr val="accent5">
                <a:tint val="86000"/>
                <a:satMod val="115000"/>
              </a:schemeClr>
            </a:gs>
            <a:gs pos="100000">
              <a:schemeClr val="accent5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5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5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5"/>
        </a:lnRef>
        <a:fillRef idx="3">
          <a:schemeClr val="accent5"/>
        </a:fillRef>
        <a:effectRef idx="2">
          <a:schemeClr val="accent5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Compare: A lot of people take lessons with that driving school</a:t>
          </a:r>
          <a:r>
            <a:rPr lang="cs-CZ" sz="2000" kern="1200" noProof="0" dirty="0" smtClean="0">
              <a:solidFill>
                <a:schemeClr val="tx1"/>
              </a:solidFill>
              <a:latin typeface="Bookman Old Style" pitchFamily="18" charset="0"/>
            </a:rPr>
            <a:t>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39543" y="1646698"/>
        <a:ext cx="4348897" cy="6910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DEDFC5-0054-411E-A402-8F7465DF1C9A}">
      <dsp:nvSpPr>
        <dsp:cNvPr id="0" name=""/>
        <dsp:cNvSpPr/>
      </dsp:nvSpPr>
      <dsp:spPr>
        <a:xfrm>
          <a:off x="288032" y="0"/>
          <a:ext cx="6936698" cy="647578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070" tIns="26035" rIns="0" bIns="26035" numCol="1" spcCol="1270" anchor="ctr" anchorCtr="0">
          <a:noAutofit/>
        </a:bodyPr>
        <a:lstStyle/>
        <a:p>
          <a:pPr lvl="0" algn="ctr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100" b="1" kern="1200" noProof="0" dirty="0" smtClean="0">
              <a:solidFill>
                <a:srgbClr val="FF0000"/>
              </a:solidFill>
            </a:rPr>
            <a:t>past    </a:t>
          </a:r>
          <a:r>
            <a:rPr lang="cs-CZ" sz="4100" b="1" kern="1200" noProof="0" dirty="0" smtClean="0">
              <a:solidFill>
                <a:srgbClr val="FF0000"/>
              </a:solidFill>
            </a:rPr>
            <a:t>  </a:t>
          </a:r>
          <a:r>
            <a:rPr lang="en-GB" sz="4100" b="1" kern="1200" noProof="0" dirty="0" smtClean="0">
              <a:solidFill>
                <a:srgbClr val="FF0000"/>
              </a:solidFill>
            </a:rPr>
            <a:t>   </a:t>
          </a:r>
          <a:r>
            <a:rPr lang="cs-CZ" sz="4100" b="1" kern="1200" noProof="0" dirty="0" smtClean="0">
              <a:solidFill>
                <a:srgbClr val="FF0000"/>
              </a:solidFill>
            </a:rPr>
            <a:t>   </a:t>
          </a:r>
          <a:r>
            <a:rPr lang="en-GB" sz="4100" b="1" kern="1200" noProof="0" dirty="0" smtClean="0">
              <a:solidFill>
                <a:srgbClr val="FF0000"/>
              </a:solidFill>
            </a:rPr>
            <a:t>now  </a:t>
          </a:r>
          <a:r>
            <a:rPr lang="cs-CZ" sz="4100" b="1" kern="1200" noProof="0" dirty="0" smtClean="0">
              <a:solidFill>
                <a:srgbClr val="FF0000"/>
              </a:solidFill>
            </a:rPr>
            <a:t>    </a:t>
          </a:r>
          <a:r>
            <a:rPr lang="en-GB" sz="4100" b="1" kern="1200" noProof="0" dirty="0" smtClean="0">
              <a:solidFill>
                <a:srgbClr val="FF0000"/>
              </a:solidFill>
            </a:rPr>
            <a:t>   future</a:t>
          </a:r>
          <a:endParaRPr lang="en-GB" sz="4100" b="1" kern="1200" noProof="0" dirty="0">
            <a:solidFill>
              <a:srgbClr val="FF0000"/>
            </a:solidFill>
          </a:endParaRPr>
        </a:p>
      </dsp:txBody>
      <dsp:txXfrm>
        <a:off x="611821" y="0"/>
        <a:ext cx="6289120" cy="6475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B8AE82-BEA4-45FB-84B1-01CD236BF091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9D4565-18B8-4CC9-A040-4785FCAF06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6852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90EF043-C792-450D-A01E-84187167F4F7}" type="datetimeFigureOut">
              <a:rPr lang="cs-CZ" smtClean="0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80C7BF-B114-44E7-BC03-EA1ADC4D1B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29AF593-1DE2-4D57-9536-73C20AAF9BF3}" type="datetimeFigureOut">
              <a:rPr lang="cs-CZ" smtClean="0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BEA8E6D-4A3B-456C-9E43-1A4FAF77E6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D1C646-0891-4E7A-B58C-079540B2F2CE}" type="datetimeFigureOut">
              <a:rPr lang="cs-CZ" smtClean="0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09DDC0-FB25-4BD6-88EF-5B1E5CB21C0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7C350A-5E78-4300-B93D-16B2F1F5C160}" type="datetimeFigureOut">
              <a:rPr lang="cs-CZ" smtClean="0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80468F-B5A8-43F1-B51C-6B8D4B17A6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FDE809-0F86-43AC-AF62-A21924CE817A}" type="datetimeFigureOut">
              <a:rPr lang="cs-CZ" smtClean="0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13D347-A3D2-4B79-B270-765B3356E73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D9E28E-A725-413D-8A29-762A074A6F36}" type="datetimeFigureOut">
              <a:rPr lang="cs-CZ" smtClean="0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0D50D4-37EE-4D5C-BA75-7363931716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317FD76-DA98-46F8-BD01-B1081822C75A}" type="datetimeFigureOut">
              <a:rPr lang="cs-CZ" smtClean="0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B8F3A0-202E-4E7B-AF9E-28F2D25A394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869394-75F0-485F-A169-6668A64C8FBC}" type="datetimeFigureOut">
              <a:rPr lang="cs-CZ" smtClean="0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EC88544-228B-4BFC-BCE1-65720263110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281A67D-01EC-4E6B-9289-971CF25E746B}" type="datetimeFigureOut">
              <a:rPr lang="cs-CZ" smtClean="0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pPr>
              <a:defRPr/>
            </a:pPr>
            <a:fld id="{E39A2B6D-6AA2-41DE-9EEE-FF3D4BD059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D16823-6A93-4E1B-82A3-EFC43836B7A3}" type="datetimeFigureOut">
              <a:rPr lang="cs-CZ" smtClean="0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9CDB85-E045-4726-9AB9-8FD8070B08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6B001EE-06A7-4A42-95EF-382F8ACA5398}" type="datetimeFigureOut">
              <a:rPr lang="cs-CZ" smtClean="0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B59FCB-4F6F-4BC8-A519-DDE161DF5C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AB7F728B-1403-4622-A508-9B2BFDA88DFF}" type="datetimeFigureOut">
              <a:rPr lang="cs-CZ" smtClean="0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21ADE64E-C0EF-45CF-8178-6B2DC4BCB7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4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</p:sldLayoutIdLst>
  <p:transition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fotoapar%C3%A1t&amp;ex=1&amp;origin=FX010132103" TargetMode="External"/><Relationship Id="rId7" Type="http://schemas.openxmlformats.org/officeDocument/2006/relationships/hyperlink" Target="http://office.microsoft.com/cs-cz/images/results.aspx?qu=leti%C5%A1t%C4%9B&amp;ex=1&amp;ctt=1" TargetMode="External"/><Relationship Id="rId2" Type="http://schemas.openxmlformats.org/officeDocument/2006/relationships/hyperlink" Target="http://office.microsoft.com/cs-cz/images/results.aspx?qu=%C5%BEena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otazn%C3%ADk&amp;ex=1" TargetMode="External"/><Relationship Id="rId5" Type="http://schemas.openxmlformats.org/officeDocument/2006/relationships/hyperlink" Target="http://office.microsoft.com/cs-cz/images/results.aspx?qu=spor%C3%A1k&amp;ex=1" TargetMode="External"/><Relationship Id="rId4" Type="http://schemas.openxmlformats.org/officeDocument/2006/relationships/hyperlink" Target="http://office.microsoft.com/cs-cz/images/results.aspx?qu=my%C4%8Dka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587680" cy="181967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endParaRPr lang="cs-CZ" dirty="0">
              <a:latin typeface="Bookman Old Style" pitchFamily="18" charset="0"/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179512" y="3429000"/>
            <a:ext cx="8856984" cy="3168351"/>
          </a:xfrm>
        </p:spPr>
        <p:txBody>
          <a:bodyPr>
            <a:normAutofit/>
          </a:bodyPr>
          <a:lstStyle/>
          <a:p>
            <a:pPr algn="ctr" eaLnBrk="1" hangingPunct="1">
              <a:buNone/>
              <a:defRPr/>
            </a:pPr>
            <a:r>
              <a:rPr lang="cs-CZ" sz="2400" dirty="0" smtClean="0">
                <a:latin typeface="Bookman Old Style" pitchFamily="18" charset="0"/>
              </a:rPr>
              <a:t>Název školy:  </a:t>
            </a:r>
            <a:r>
              <a:rPr lang="cs-CZ" sz="2800" i="1" dirty="0" smtClean="0">
                <a:solidFill>
                  <a:schemeClr val="tx1"/>
                </a:solidFill>
                <a:latin typeface="Bookman Old Style" pitchFamily="18" charset="0"/>
              </a:rPr>
              <a:t>Základní škola a mateřská škola, </a:t>
            </a:r>
          </a:p>
          <a:p>
            <a:pPr algn="ctr" eaLnBrk="1" hangingPunct="1">
              <a:buNone/>
              <a:defRPr/>
            </a:pPr>
            <a:r>
              <a:rPr lang="cs-CZ" sz="2800" i="1" noProof="1" smtClean="0">
                <a:solidFill>
                  <a:schemeClr val="tx1"/>
                </a:solidFill>
                <a:latin typeface="Bookman Old Style" pitchFamily="18" charset="0"/>
              </a:rPr>
              <a:t>Hlušice</a:t>
            </a:r>
            <a:endParaRPr lang="cs-CZ" sz="2800" noProof="1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 eaLnBrk="1" hangingPunct="1">
              <a:buNone/>
              <a:defRPr/>
            </a:pPr>
            <a:r>
              <a:rPr lang="cs-CZ" sz="2400" dirty="0" smtClean="0">
                <a:solidFill>
                  <a:schemeClr val="tx1"/>
                </a:solidFill>
                <a:latin typeface="Bookman Old Style" pitchFamily="18" charset="0"/>
              </a:rPr>
              <a:t>Autor: PaedDr. Vaňková Marcela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Číslo projektu: CZ.1.07/1.4.00/21.323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Název:	 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VY_32_INOVACE_1A_11_</a:t>
            </a:r>
            <a:r>
              <a:rPr lang="cs-CZ" sz="2400" dirty="0" smtClean="0">
                <a:solidFill>
                  <a:schemeClr val="tx1"/>
                </a:solidFill>
                <a:latin typeface="Bookman Old Style" pitchFamily="18" charset="0"/>
              </a:rPr>
              <a:t>PRESENT CONTINUOUS-USE</a:t>
            </a:r>
          </a:p>
          <a:p>
            <a:pPr algn="ctr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Téma: Anglická gramatika v 7. a 8. ročníku ZŠ</a:t>
            </a:r>
            <a:endParaRPr lang="en-GB" sz="2000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eaLnBrk="1" hangingPunct="1"/>
            <a:endParaRPr lang="cs-CZ" dirty="0" smtClean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836712"/>
            <a:ext cx="7282826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latin typeface="Bookman Old Style" pitchFamily="18" charset="0"/>
              </a:rPr>
              <a:t>ANOTACE:   </a:t>
            </a:r>
            <a:endParaRPr lang="cs-CZ" sz="2800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80920" cy="511260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>
              <a:latin typeface="Bookman Old Style" pitchFamily="18" charset="0"/>
            </a:endParaRPr>
          </a:p>
          <a:p>
            <a:pPr>
              <a:buNone/>
            </a:pPr>
            <a:endParaRPr lang="cs-CZ" sz="2000" dirty="0" smtClean="0">
              <a:latin typeface="Bookman Old Style" pitchFamily="18" charset="0"/>
            </a:endParaRPr>
          </a:p>
          <a:p>
            <a:pPr indent="-457200"/>
            <a:r>
              <a:rPr lang="cs-CZ" sz="2000" dirty="0" smtClean="0">
                <a:latin typeface="Bookman Old Style" pitchFamily="18" charset="0"/>
              </a:rPr>
              <a:t>1) Materiál je určen pro žáky 2. stupně ZŠ. Dle úvodních vět </a:t>
            </a:r>
          </a:p>
          <a:p>
            <a:pPr indent="-457200">
              <a:buNone/>
            </a:pPr>
            <a:r>
              <a:rPr lang="cs-CZ" sz="2000" dirty="0" smtClean="0">
                <a:latin typeface="Bookman Old Style" pitchFamily="18" charset="0"/>
              </a:rPr>
              <a:t>      a tabulek učitel připomene žákům použití přítomného času průběhového, drobné srovnání s přítomným časem prostým.</a:t>
            </a:r>
          </a:p>
          <a:p>
            <a:pPr indent="-457200"/>
            <a:r>
              <a:rPr lang="cs-CZ" sz="2000" dirty="0" smtClean="0">
                <a:latin typeface="Bookman Old Style" pitchFamily="18" charset="0"/>
              </a:rPr>
              <a:t>2) Nové: charakterizující výrazy a slovesa netvořící průběhový čas.</a:t>
            </a:r>
          </a:p>
          <a:p>
            <a:pPr indent="-457200"/>
            <a:r>
              <a:rPr lang="cs-CZ" sz="2000" dirty="0" smtClean="0">
                <a:latin typeface="Bookman Old Style" pitchFamily="18" charset="0"/>
              </a:rPr>
              <a:t>3) Doplňování správných tvarů sloves v textu – </a:t>
            </a:r>
            <a:r>
              <a:rPr lang="en-GB" sz="2000" dirty="0" smtClean="0">
                <a:latin typeface="Bookman Old Style" pitchFamily="18" charset="0"/>
              </a:rPr>
              <a:t>present</a:t>
            </a:r>
            <a:r>
              <a:rPr lang="cs-CZ" sz="2000" dirty="0" smtClean="0">
                <a:latin typeface="Bookman Old Style" pitchFamily="18" charset="0"/>
              </a:rPr>
              <a:t> </a:t>
            </a:r>
            <a:r>
              <a:rPr lang="en-GB" sz="2000" dirty="0" smtClean="0">
                <a:latin typeface="Bookman Old Style" pitchFamily="18" charset="0"/>
              </a:rPr>
              <a:t>continuous.</a:t>
            </a:r>
            <a:r>
              <a:rPr lang="cs-CZ" sz="2000" dirty="0" smtClean="0">
                <a:latin typeface="Bookman Old Style" pitchFamily="18" charset="0"/>
              </a:rPr>
              <a:t> Kontrola je po odhalení barevných obdélníků. </a:t>
            </a:r>
          </a:p>
          <a:p>
            <a:pPr indent="-457200"/>
            <a:r>
              <a:rPr lang="cs-CZ" sz="2000" dirty="0" smtClean="0">
                <a:latin typeface="Bookman Old Style" pitchFamily="18" charset="0"/>
              </a:rPr>
              <a:t>4) V závěru – procvičení </a:t>
            </a:r>
            <a:r>
              <a:rPr lang="en-GB" sz="2000" dirty="0" smtClean="0">
                <a:latin typeface="Bookman Old Style" pitchFamily="18" charset="0"/>
              </a:rPr>
              <a:t>present continuous</a:t>
            </a:r>
            <a:r>
              <a:rPr lang="cs-CZ" sz="2000" dirty="0" smtClean="0">
                <a:latin typeface="Bookman Old Style" pitchFamily="18" charset="0"/>
              </a:rPr>
              <a:t>, překlad, kontrola.</a:t>
            </a:r>
          </a:p>
          <a:p>
            <a:pPr indent="-457200"/>
            <a:r>
              <a:rPr lang="cs-CZ" sz="2000" dirty="0" smtClean="0">
                <a:latin typeface="Bookman Old Style" pitchFamily="18" charset="0"/>
              </a:rPr>
              <a:t>5) Zařazení materiálu – v průběhu učiva </a:t>
            </a:r>
            <a:r>
              <a:rPr lang="en-GB" sz="2000" dirty="0" smtClean="0">
                <a:latin typeface="Bookman Old Style" pitchFamily="18" charset="0"/>
              </a:rPr>
              <a:t>present </a:t>
            </a:r>
            <a:r>
              <a:rPr lang="cs-CZ" sz="2000" dirty="0" err="1" smtClean="0">
                <a:latin typeface="Bookman Old Style" pitchFamily="18" charset="0"/>
              </a:rPr>
              <a:t>continuous</a:t>
            </a:r>
            <a:r>
              <a:rPr lang="en-US" sz="2000" dirty="0" smtClean="0">
                <a:latin typeface="Bookman Old Style" pitchFamily="18" charset="0"/>
              </a:rPr>
              <a:t>.</a:t>
            </a:r>
          </a:p>
          <a:p>
            <a:endParaRPr lang="cs-CZ" sz="2000" dirty="0" smtClean="0">
              <a:latin typeface="Bookman Old Style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err="1" smtClean="0">
                <a:solidFill>
                  <a:srgbClr val="00B050"/>
                </a:solidFill>
                <a:latin typeface="Bookman Old Style" pitchFamily="18" charset="0"/>
              </a:rPr>
              <a:t>Present</a:t>
            </a:r>
            <a:r>
              <a:rPr lang="cs-CZ" dirty="0" smtClean="0">
                <a:solidFill>
                  <a:srgbClr val="00B050"/>
                </a:solidFill>
                <a:latin typeface="Bookman Old Style" pitchFamily="18" charset="0"/>
              </a:rPr>
              <a:t> </a:t>
            </a:r>
            <a:r>
              <a:rPr lang="cs-CZ" dirty="0" err="1" smtClean="0">
                <a:solidFill>
                  <a:srgbClr val="00B050"/>
                </a:solidFill>
                <a:latin typeface="Bookman Old Style" pitchFamily="18" charset="0"/>
              </a:rPr>
              <a:t>continuous</a:t>
            </a:r>
            <a:r>
              <a:rPr lang="cs-CZ" dirty="0" smtClean="0">
                <a:solidFill>
                  <a:srgbClr val="00B050"/>
                </a:solidFill>
                <a:latin typeface="Bookman Old Style" pitchFamily="18" charset="0"/>
              </a:rPr>
              <a:t>:  use</a:t>
            </a:r>
            <a:endParaRPr lang="cs-CZ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1"/>
          </p:nvPr>
        </p:nvGraphicFramePr>
        <p:xfrm>
          <a:off x="251520" y="4221088"/>
          <a:ext cx="4320480" cy="23324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2" name="Zástupný symbol pro obsah 11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314835714"/>
              </p:ext>
            </p:extLst>
          </p:nvPr>
        </p:nvGraphicFramePr>
        <p:xfrm>
          <a:off x="4716016" y="4149080"/>
          <a:ext cx="4427984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5" name="Diagram 14"/>
          <p:cNvGraphicFramePr/>
          <p:nvPr/>
        </p:nvGraphicFramePr>
        <p:xfrm>
          <a:off x="755576" y="3140968"/>
          <a:ext cx="7632848" cy="648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cxnSp>
        <p:nvCxnSpPr>
          <p:cNvPr id="20" name="Přímá spojovací šipka 19"/>
          <p:cNvCxnSpPr>
            <a:endCxn id="16" idx="1"/>
          </p:cNvCxnSpPr>
          <p:nvPr/>
        </p:nvCxnSpPr>
        <p:spPr>
          <a:xfrm>
            <a:off x="1835696" y="2132856"/>
            <a:ext cx="2484276" cy="57606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H="1">
            <a:off x="4355976" y="2204864"/>
            <a:ext cx="720080" cy="50405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95536" y="1484784"/>
            <a:ext cx="81369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use the </a:t>
            </a:r>
            <a:r>
              <a:rPr lang="en-GB" dirty="0" smtClean="0">
                <a:solidFill>
                  <a:srgbClr val="FF0000"/>
                </a:solidFill>
              </a:rPr>
              <a:t>present continuous </a:t>
            </a:r>
            <a:r>
              <a:rPr lang="en-GB" dirty="0" smtClean="0"/>
              <a:t>to say that things are (not) happening </a:t>
            </a:r>
            <a:r>
              <a:rPr lang="en-GB" dirty="0" smtClean="0">
                <a:solidFill>
                  <a:srgbClr val="FF0000"/>
                </a:solidFill>
              </a:rPr>
              <a:t>now</a:t>
            </a:r>
            <a:r>
              <a:rPr lang="en-GB" dirty="0" smtClean="0"/>
              <a:t>.</a:t>
            </a:r>
            <a:endParaRPr lang="en-GB" sz="2000" dirty="0" smtClean="0">
              <a:solidFill>
                <a:srgbClr val="FF0000"/>
              </a:solidFill>
              <a:latin typeface="Bookman Old Style" pitchFamily="18" charset="0"/>
            </a:endParaRPr>
          </a:p>
          <a:p>
            <a:r>
              <a:rPr lang="en-GB" sz="2000" dirty="0" smtClean="0">
                <a:latin typeface="Bookman Old Style" pitchFamily="18" charset="0"/>
              </a:rPr>
              <a:t>     I</a:t>
            </a:r>
            <a:r>
              <a:rPr lang="en-GB" sz="2000" dirty="0" smtClean="0">
                <a:solidFill>
                  <a:srgbClr val="FF0000"/>
                </a:solidFill>
                <a:latin typeface="Bookman Old Style" pitchFamily="18" charset="0"/>
              </a:rPr>
              <a:t>´m working</a:t>
            </a:r>
            <a:r>
              <a:rPr lang="en-GB" sz="2000" dirty="0" smtClean="0">
                <a:latin typeface="Bookman Old Style" pitchFamily="18" charset="0"/>
              </a:rPr>
              <a:t> now.       It</a:t>
            </a:r>
            <a:r>
              <a:rPr lang="en-GB" sz="2000" dirty="0" smtClean="0">
                <a:solidFill>
                  <a:srgbClr val="FF0000"/>
                </a:solidFill>
                <a:latin typeface="Bookman Old Style" pitchFamily="18" charset="0"/>
              </a:rPr>
              <a:t>´s raining</a:t>
            </a:r>
            <a:r>
              <a:rPr lang="en-GB" sz="2000" dirty="0" smtClean="0">
                <a:latin typeface="Bookman Old Style" pitchFamily="18" charset="0"/>
              </a:rPr>
              <a:t> again.      Jane</a:t>
            </a:r>
            <a:r>
              <a:rPr lang="en-GB" sz="2000" dirty="0" smtClean="0">
                <a:solidFill>
                  <a:srgbClr val="FF0000"/>
                </a:solidFill>
                <a:latin typeface="Bookman Old Style" pitchFamily="18" charset="0"/>
              </a:rPr>
              <a:t>´s taking</a:t>
            </a:r>
            <a:r>
              <a:rPr lang="en-GB" sz="2000" dirty="0" smtClean="0">
                <a:latin typeface="Bookman Old Style" pitchFamily="18" charset="0"/>
              </a:rPr>
              <a:t>   </a:t>
            </a:r>
          </a:p>
          <a:p>
            <a:r>
              <a:rPr lang="en-GB" sz="2000" dirty="0" smtClean="0">
                <a:latin typeface="Bookman Old Style" pitchFamily="18" charset="0"/>
              </a:rPr>
              <a:t>                                                                       driving lessons.</a:t>
            </a:r>
            <a:endParaRPr lang="en-GB" sz="2000" dirty="0">
              <a:latin typeface="Bookman Old Style" pitchFamily="18" charset="0"/>
            </a:endParaRPr>
          </a:p>
        </p:txBody>
      </p:sp>
      <p:sp>
        <p:nvSpPr>
          <p:cNvPr id="16" name="Levá složená závorka 15"/>
          <p:cNvSpPr/>
          <p:nvPr/>
        </p:nvSpPr>
        <p:spPr>
          <a:xfrm rot="5400000">
            <a:off x="4103948" y="2024844"/>
            <a:ext cx="432048" cy="1800200"/>
          </a:xfrm>
          <a:prstGeom prst="leftBrace">
            <a:avLst>
              <a:gd name="adj1" fmla="val 0"/>
              <a:gd name="adj2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 flipH="1">
            <a:off x="4499992" y="2564904"/>
            <a:ext cx="2448272" cy="14401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00B050"/>
                </a:solidFill>
                <a:latin typeface="Georgia" pitchFamily="18" charset="0"/>
              </a:rPr>
              <a:t>PRESENT  CONTINUOUS:  </a:t>
            </a:r>
            <a:r>
              <a:rPr lang="cs-CZ" sz="2400" dirty="0" smtClean="0">
                <a:solidFill>
                  <a:srgbClr val="00B050"/>
                </a:solidFill>
                <a:latin typeface="Georgia" pitchFamily="18" charset="0"/>
              </a:rPr>
              <a:t> </a:t>
            </a:r>
            <a:endParaRPr lang="cs-CZ" sz="2400" dirty="0">
              <a:solidFill>
                <a:srgbClr val="00B050"/>
              </a:solidFill>
              <a:latin typeface="Georgia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5" y="1484783"/>
          <a:ext cx="8424936" cy="520851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106234"/>
                <a:gridCol w="2106234"/>
                <a:gridCol w="2106234"/>
                <a:gridCol w="2106234"/>
              </a:tblGrid>
              <a:tr h="870032">
                <a:tc gridSpan="2">
                  <a:txBody>
                    <a:bodyPr/>
                    <a:lstStyle/>
                    <a:p>
                      <a:pPr algn="ctr"/>
                      <a:r>
                        <a:rPr lang="en-GB" sz="2400" noProof="0" dirty="0" smtClean="0"/>
                        <a:t>Typical expressions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Slovesa, která netvoří </a:t>
                      </a:r>
                    </a:p>
                    <a:p>
                      <a:pPr algn="ctr"/>
                      <a:r>
                        <a:rPr lang="cs-CZ" sz="2400" dirty="0" smtClean="0"/>
                        <a:t>přítomný čas průběhový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050039">
                <a:tc>
                  <a:txBody>
                    <a:bodyPr/>
                    <a:lstStyle/>
                    <a:p>
                      <a:pPr algn="ctr"/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now</a:t>
                      </a:r>
                    </a:p>
                    <a:p>
                      <a:pPr algn="ctr"/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today</a:t>
                      </a:r>
                      <a:endParaRPr lang="en-GB" sz="2400" b="1" noProof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noProof="0" dirty="0" smtClean="0">
                          <a:latin typeface="Bookman Old Style" pitchFamily="18" charset="0"/>
                        </a:rPr>
                        <a:t>teď, nyní</a:t>
                      </a:r>
                    </a:p>
                    <a:p>
                      <a:pPr algn="ctr"/>
                      <a:r>
                        <a:rPr lang="cs-CZ" sz="2400" noProof="0" dirty="0" smtClean="0">
                          <a:latin typeface="Bookman Old Style" pitchFamily="18" charset="0"/>
                        </a:rPr>
                        <a:t>dnes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like</a:t>
                      </a:r>
                    </a:p>
                    <a:p>
                      <a:pPr algn="ctr"/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love</a:t>
                      </a:r>
                    </a:p>
                    <a:p>
                      <a:pPr algn="ctr"/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hate</a:t>
                      </a:r>
                      <a:endParaRPr lang="en-GB" sz="2400" b="1" noProof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noProof="0" dirty="0" smtClean="0">
                          <a:latin typeface="Bookman Old Style" pitchFamily="18" charset="0"/>
                        </a:rPr>
                        <a:t>COMP</a:t>
                      </a:r>
                      <a:r>
                        <a:rPr lang="cs-CZ" sz="2000" noProof="0" dirty="0" smtClean="0">
                          <a:latin typeface="Bookman Old Style" pitchFamily="18" charset="0"/>
                        </a:rPr>
                        <a:t>A</a:t>
                      </a:r>
                      <a:r>
                        <a:rPr lang="en-GB" sz="2000" noProof="0" dirty="0" smtClean="0">
                          <a:latin typeface="Bookman Old Style" pitchFamily="18" charset="0"/>
                        </a:rPr>
                        <a:t>RE:</a:t>
                      </a:r>
                    </a:p>
                    <a:p>
                      <a:pPr algn="ctr"/>
                      <a:r>
                        <a:rPr lang="en-GB" sz="2400" i="1" noProof="0" dirty="0" smtClean="0">
                          <a:solidFill>
                            <a:srgbClr val="00B050"/>
                          </a:solidFill>
                          <a:latin typeface="Bookman Old Style" pitchFamily="18" charset="0"/>
                        </a:rPr>
                        <a:t>think </a:t>
                      </a:r>
                    </a:p>
                    <a:p>
                      <a:pPr algn="ctr"/>
                      <a:r>
                        <a:rPr lang="en-GB" sz="2400" i="1" noProof="0" dirty="0" smtClean="0">
                          <a:solidFill>
                            <a:srgbClr val="00B050"/>
                          </a:solidFill>
                          <a:latin typeface="Bookman Old Style" pitchFamily="18" charset="0"/>
                        </a:rPr>
                        <a:t>thinking</a:t>
                      </a:r>
                      <a:endParaRPr lang="en-GB" sz="2400" i="1" noProof="0" dirty="0">
                        <a:solidFill>
                          <a:srgbClr val="00B05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016161">
                <a:tc>
                  <a:txBody>
                    <a:bodyPr/>
                    <a:lstStyle/>
                    <a:p>
                      <a:pPr algn="ctr"/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at the moment</a:t>
                      </a:r>
                      <a:endParaRPr lang="en-GB" sz="2400" b="1" noProof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noProof="0" dirty="0" smtClean="0">
                          <a:latin typeface="Bookman Old Style" pitchFamily="18" charset="0"/>
                        </a:rPr>
                        <a:t>v tuto chvíli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agree</a:t>
                      </a:r>
                    </a:p>
                    <a:p>
                      <a:pPr algn="ctr"/>
                      <a:r>
                        <a:rPr lang="en-GB" sz="2400" b="1" noProof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know</a:t>
                      </a:r>
                      <a:endParaRPr lang="en-GB" sz="2400" b="1" noProof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noProof="0" dirty="0" smtClean="0">
                          <a:latin typeface="Bookman Old Style" pitchFamily="18" charset="0"/>
                        </a:rPr>
                        <a:t>I think you´re wrong.</a:t>
                      </a:r>
                    </a:p>
                    <a:p>
                      <a:pPr algn="ctr"/>
                      <a:r>
                        <a:rPr lang="en-GB" sz="1600" noProof="0" dirty="0" smtClean="0">
                          <a:latin typeface="Bookman Old Style" pitchFamily="18" charset="0"/>
                        </a:rPr>
                        <a:t>I´m thinking</a:t>
                      </a:r>
                      <a:r>
                        <a:rPr lang="en-GB" sz="1600" baseline="0" noProof="0" dirty="0" smtClean="0">
                          <a:latin typeface="Bookman Old Style" pitchFamily="18" charset="0"/>
                        </a:rPr>
                        <a:t> about the holidays.</a:t>
                      </a:r>
                      <a:endParaRPr lang="en-GB" sz="16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016161">
                <a:tc>
                  <a:txBody>
                    <a:bodyPr/>
                    <a:lstStyle/>
                    <a:p>
                      <a:pPr algn="ctr"/>
                      <a:r>
                        <a:rPr lang="en-GB" sz="24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in t</a:t>
                      </a:r>
                      <a:r>
                        <a:rPr lang="cs-CZ" sz="24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he</a:t>
                      </a:r>
                      <a:r>
                        <a:rPr lang="en-GB" sz="24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 picture</a:t>
                      </a:r>
                      <a:endParaRPr lang="en-GB" sz="24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noProof="0" dirty="0" smtClean="0">
                          <a:latin typeface="Bookman Old Style" pitchFamily="18" charset="0"/>
                        </a:rPr>
                        <a:t>na obrázku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want</a:t>
                      </a:r>
                    </a:p>
                    <a:p>
                      <a:pPr algn="ctr"/>
                      <a:r>
                        <a:rPr lang="en-GB" sz="24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believe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i="1" noProof="0" dirty="0" smtClean="0">
                          <a:solidFill>
                            <a:srgbClr val="00B050"/>
                          </a:solidFill>
                          <a:latin typeface="Bookman Old Style" pitchFamily="18" charset="0"/>
                        </a:rPr>
                        <a:t>see</a:t>
                      </a:r>
                    </a:p>
                    <a:p>
                      <a:pPr algn="ctr"/>
                      <a:r>
                        <a:rPr lang="en-GB" sz="2400" i="1" noProof="0" dirty="0" smtClean="0">
                          <a:solidFill>
                            <a:srgbClr val="00B050"/>
                          </a:solidFill>
                          <a:latin typeface="Bookman Old Style" pitchFamily="18" charset="0"/>
                        </a:rPr>
                        <a:t>seeing</a:t>
                      </a:r>
                      <a:endParaRPr lang="en-GB" sz="2400" i="1" noProof="0" dirty="0">
                        <a:solidFill>
                          <a:srgbClr val="00B05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016161">
                <a:tc>
                  <a:txBody>
                    <a:bodyPr/>
                    <a:lstStyle/>
                    <a:p>
                      <a:pPr algn="ctr"/>
                      <a:r>
                        <a:rPr lang="en-GB" sz="20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these days</a:t>
                      </a: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this afternoon</a:t>
                      </a:r>
                      <a:endParaRPr lang="en-GB" sz="20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noProof="0" dirty="0" smtClean="0">
                          <a:latin typeface="Bookman Old Style" pitchFamily="18" charset="0"/>
                        </a:rPr>
                        <a:t>tyto dny</a:t>
                      </a:r>
                    </a:p>
                    <a:p>
                      <a:pPr algn="ctr"/>
                      <a:r>
                        <a:rPr lang="cs-CZ" sz="2000" noProof="0" dirty="0" smtClean="0">
                          <a:latin typeface="Bookman Old Style" pitchFamily="18" charset="0"/>
                        </a:rPr>
                        <a:t>toto odpoledne</a:t>
                      </a:r>
                      <a:endParaRPr lang="en-GB" sz="20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understand</a:t>
                      </a:r>
                    </a:p>
                    <a:p>
                      <a:pPr algn="ctr"/>
                      <a:r>
                        <a:rPr lang="en-GB" sz="24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remember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noProof="0" dirty="0" smtClean="0">
                          <a:latin typeface="Bookman Old Style" pitchFamily="18" charset="0"/>
                        </a:rPr>
                        <a:t>I see what you mean.</a:t>
                      </a:r>
                    </a:p>
                    <a:p>
                      <a:pPr algn="ctr"/>
                      <a:r>
                        <a:rPr lang="en-GB" sz="1600" noProof="0" dirty="0" smtClean="0">
                          <a:latin typeface="Bookman Old Style" pitchFamily="18" charset="0"/>
                        </a:rPr>
                        <a:t>I´m seeing the doctor today.</a:t>
                      </a:r>
                      <a:endParaRPr lang="en-GB" sz="16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859216" cy="1066130"/>
          </a:xfrm>
        </p:spPr>
        <p:txBody>
          <a:bodyPr>
            <a:noAutofit/>
          </a:bodyPr>
          <a:lstStyle/>
          <a:p>
            <a:r>
              <a:rPr lang="en-GB" sz="2800" dirty="0" smtClean="0">
                <a:solidFill>
                  <a:srgbClr val="00B050"/>
                </a:solidFill>
                <a:latin typeface="Bookman Old Style" pitchFamily="18" charset="0"/>
              </a:rPr>
              <a:t>Complete the sentences with the correct forms of verbs from the boxes.</a:t>
            </a:r>
            <a:endParaRPr lang="en-GB" sz="2800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996952"/>
            <a:ext cx="8640960" cy="3456384"/>
          </a:xfrm>
        </p:spPr>
        <p:txBody>
          <a:bodyPr>
            <a:normAutofit/>
          </a:bodyPr>
          <a:lstStyle/>
          <a:p>
            <a:r>
              <a:rPr lang="en-GB" sz="2400" dirty="0" smtClean="0"/>
              <a:t>Mrs Alexander is coming down the steps of the plane now.</a:t>
            </a:r>
          </a:p>
          <a:p>
            <a:r>
              <a:rPr lang="en-GB" sz="2400" dirty="0" smtClean="0"/>
              <a:t>It´s  very cold and it is snowing heavily, but she is looking very happy.</a:t>
            </a:r>
          </a:p>
          <a:p>
            <a:r>
              <a:rPr lang="en-GB" sz="2400" dirty="0" smtClean="0"/>
              <a:t>She  is wearing a dark blue dress with black coat and boots, but she is not wearing a hat.</a:t>
            </a:r>
            <a:endParaRPr lang="cs-CZ" sz="2400" dirty="0" smtClean="0"/>
          </a:p>
          <a:p>
            <a:r>
              <a:rPr lang="en-GB" sz="2400" dirty="0" smtClean="0"/>
              <a:t>She is really a very beautiful woman. Her husband is walking down the steps with her.</a:t>
            </a:r>
          </a:p>
          <a:p>
            <a:pPr>
              <a:buNone/>
            </a:pPr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627784" y="3068960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75856" y="3501008"/>
            <a:ext cx="13681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804248" y="3501008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187624" y="4293096"/>
            <a:ext cx="13681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164288" y="5157192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619672" y="4725144"/>
            <a:ext cx="187220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0" y="162880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bg1"/>
                </a:solidFill>
                <a:latin typeface="+mn-lt"/>
              </a:rPr>
              <a:t>be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 </a:t>
            </a:r>
            <a:r>
              <a:rPr lang="en-GB" sz="2400" b="1" dirty="0" smtClean="0">
                <a:solidFill>
                  <a:schemeClr val="bg1"/>
                </a:solidFill>
                <a:latin typeface="+mn-lt"/>
              </a:rPr>
              <a:t>get up  sweep  make  clean  wash  iron  wash up  put  tidy do  </a:t>
            </a:r>
            <a:endParaRPr lang="en-GB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23528" y="2132856"/>
            <a:ext cx="8352928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come      snow     look     wear     not wear       walk</a:t>
            </a:r>
            <a:endParaRPr lang="en-GB" sz="2800" dirty="0">
              <a:solidFill>
                <a:schemeClr val="tx1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1196752"/>
            <a:ext cx="2411760" cy="877245"/>
          </a:xfrm>
          <a:prstGeom prst="rect">
            <a:avLst/>
          </a:prstGeom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-0.004 -0.01067  -0.018 -0.02133  -0.023 -0.02133  c -0.031 0  -0.063 0.16667  -0.063 0.33333  c 0 -0.084  -0.016 -0.16667  -0.031 -0.16667  c -0.016 0  -0.031 0.084  -0.031 0.16667  c 0 -0.04133  -0.008 -0.084  -0.016 -0.084  c -0.008 0  -0.016 0.04133  -0.016 0.084  c 0 -0.02133  -0.004 -0.04133  -0.008 -0.04133  c -0.004 0  -0.008 0.02133  -0.008 0.04133  c 0 -0.01067  -0.002 -0.02133  -0.004 -0.02133  c -0.001 0  -0.004 0.01067  -0.004 0.02133  c 0 -0.00533  -0.001 -0.01067  -0.002 -0.01067  c 0 -0.00133  -0.002 0.00533  -0.002 0.01067  c 0 -0.00267  0 -0.00533  -0.001 -0.00533  c 0 0.00133  -0.001 0.00267  -0.001 0.00533  c 0 -0.00133  0 -0.00267  0 -0.004  c -0.001 0  -0.001 0.00133  -0.001 0.00267  c -0.001 0  -0.001 -0.00133  -0.001 -0.00267  c -0.001 0  -0.001 0.00133  -0.001 0.00267  E" pathEditMode="relative" ptsTypes="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04 -0.01067  0.018 -0.02133  0.023 -0.02133  c 0.031 0  0.063 0.16667  0.063 0.33333  c 0 -0.084  0.016 -0.16667  0.031 -0.16667  c 0.016 0  0.031 0.084  0.031 0.16667  c 0 -0.04133  0.008 -0.084  0.016 -0.084  c 0.008 0  0.016 0.04133  0.016 0.084  c 0 -0.02133  0.004 -0.04133  0.008 -0.04133  c 0.004 0  0.008 0.02133  0.008 0.04133  c 0 -0.01067  0.002 -0.02133  0.004 -0.02133  c 0.001 0  0.004 0.01067  0.004 0.02133  c 0 -0.00533  0.001 -0.01067  0.002 -0.01067  c 0 0.00133  0.002 0.00533  0.002 0.01067  c 0 -0.00267  0 -0.00533  0.001 -0.00533  c 0 0.00133  0.001 0.00267  0.001 0.00533  c 0 -0.00133  0 -0.00267  0 -0.004  c 0.001 0  0.001 0.00133  0.001 0.00267  c 0.001 0  0.001 -0.00133  0.001 -0.00267  c 0.001 0  0.001 0.00133  0.001 0.00267  E" pathEditMode="relative" ptsTypes="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10" grpId="1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948690"/>
            <a:ext cx="8424936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 smtClean="0">
                <a:solidFill>
                  <a:srgbClr val="008000"/>
                </a:solidFill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Translate:</a:t>
            </a:r>
            <a:r>
              <a:rPr lang="cs-CZ" i="1" dirty="0" smtClean="0">
                <a:solidFill>
                  <a:srgbClr val="008000"/>
                </a:solidFill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i="1" dirty="0" smtClean="0">
                <a:solidFill>
                  <a:srgbClr val="FF0000"/>
                </a:solidFill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Co teď dělá Tomáš v koupelně? </a:t>
            </a:r>
            <a:r>
              <a:rPr lang="cs-CZ" i="1" dirty="0" smtClean="0"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Sprchuje se. </a:t>
            </a:r>
          </a:p>
          <a:p>
            <a:r>
              <a:rPr lang="en-US" dirty="0" smtClean="0"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________ ____ ______ __________ ____ ______ ________________ now? He is having a shower. </a:t>
            </a:r>
            <a:endParaRPr lang="en-US" i="1" dirty="0" smtClean="0">
              <a:latin typeface="Bookman Old Style" pitchFamily="18" charset="0"/>
              <a:ea typeface="Arial Unicode MS" pitchFamily="34" charset="-128"/>
              <a:cs typeface="Arial Unicode MS" pitchFamily="34" charset="-128"/>
            </a:endParaRPr>
          </a:p>
          <a:p>
            <a:r>
              <a:rPr lang="en-GB" i="1" dirty="0" smtClean="0">
                <a:solidFill>
                  <a:srgbClr val="008000"/>
                </a:solidFill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Translate:</a:t>
            </a:r>
            <a:r>
              <a:rPr lang="en-GB" i="1" dirty="0" smtClean="0"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i="1" dirty="0" smtClean="0"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Co nyní dělá paní Braunová? </a:t>
            </a:r>
            <a:r>
              <a:rPr lang="cs-CZ" i="1" dirty="0" smtClean="0">
                <a:solidFill>
                  <a:srgbClr val="FF0000"/>
                </a:solidFill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Žehlí šaty.</a:t>
            </a:r>
            <a:r>
              <a:rPr lang="cs-CZ" i="1" dirty="0" smtClean="0"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 </a:t>
            </a:r>
          </a:p>
          <a:p>
            <a:r>
              <a:rPr lang="en-GB" dirty="0" smtClean="0"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What is Mrs Brown doing now? </a:t>
            </a:r>
            <a:r>
              <a:rPr lang="en-US" dirty="0" smtClean="0"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______ ____ ______________ ______ ______________. </a:t>
            </a:r>
            <a:endParaRPr lang="en-US" i="1" dirty="0" smtClean="0">
              <a:latin typeface="Bookman Old Style" pitchFamily="18" charset="0"/>
              <a:ea typeface="Arial Unicode MS" pitchFamily="34" charset="-128"/>
              <a:cs typeface="Arial Unicode MS" pitchFamily="34" charset="-128"/>
            </a:endParaRPr>
          </a:p>
          <a:p>
            <a:r>
              <a:rPr lang="en-GB" i="1" dirty="0" smtClean="0">
                <a:solidFill>
                  <a:srgbClr val="008000"/>
                </a:solidFill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Translate:</a:t>
            </a:r>
            <a:r>
              <a:rPr lang="en-GB" i="1" dirty="0" smtClean="0"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i="1" dirty="0" smtClean="0">
                <a:solidFill>
                  <a:srgbClr val="FF0000"/>
                </a:solidFill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Proč teď snídáš? </a:t>
            </a:r>
          </a:p>
          <a:p>
            <a:r>
              <a:rPr lang="cs-CZ" dirty="0" smtClean="0"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______ ______ ______ ____________ </a:t>
            </a:r>
            <a:r>
              <a:rPr lang="en-GB" dirty="0" smtClean="0"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breakfast now? </a:t>
            </a:r>
            <a:endParaRPr lang="en-GB" i="1" dirty="0" smtClean="0">
              <a:latin typeface="Bookman Old Style" pitchFamily="18" charset="0"/>
              <a:ea typeface="Arial Unicode MS" pitchFamily="34" charset="-128"/>
              <a:cs typeface="Arial Unicode MS" pitchFamily="34" charset="-128"/>
            </a:endParaRPr>
          </a:p>
          <a:p>
            <a:r>
              <a:rPr lang="en-GB" i="1" dirty="0" smtClean="0">
                <a:solidFill>
                  <a:srgbClr val="008000"/>
                </a:solidFill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Translate:</a:t>
            </a:r>
            <a:r>
              <a:rPr lang="en-GB" i="1" dirty="0" smtClean="0"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i="1" dirty="0" smtClean="0"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Pospěš si. </a:t>
            </a:r>
            <a:r>
              <a:rPr lang="cs-CZ" i="1" dirty="0" smtClean="0">
                <a:solidFill>
                  <a:srgbClr val="FF0000"/>
                </a:solidFill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Čekáme na tebe.</a:t>
            </a:r>
            <a:r>
              <a:rPr lang="cs-CZ" i="1" dirty="0" smtClean="0"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 </a:t>
            </a:r>
          </a:p>
          <a:p>
            <a:r>
              <a:rPr lang="en-GB" dirty="0" smtClean="0"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Hurry up. </a:t>
            </a:r>
            <a:r>
              <a:rPr lang="cs-CZ" dirty="0" smtClean="0"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____ ______ ______________ ______ ______. </a:t>
            </a:r>
            <a:endParaRPr lang="cs-CZ" i="1" dirty="0" smtClean="0">
              <a:latin typeface="Bookman Old Style" pitchFamily="18" charset="0"/>
              <a:ea typeface="Arial Unicode MS" pitchFamily="34" charset="-128"/>
              <a:cs typeface="Arial Unicode MS" pitchFamily="34" charset="-128"/>
            </a:endParaRPr>
          </a:p>
          <a:p>
            <a:r>
              <a:rPr lang="en-GB" i="1" dirty="0" smtClean="0">
                <a:solidFill>
                  <a:srgbClr val="008000"/>
                </a:solidFill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Translate: </a:t>
            </a:r>
            <a:r>
              <a:rPr lang="cs-CZ" i="1" dirty="0" smtClean="0"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Co teď děláš? </a:t>
            </a:r>
            <a:r>
              <a:rPr lang="cs-CZ" i="1" dirty="0" smtClean="0">
                <a:solidFill>
                  <a:srgbClr val="FF0000"/>
                </a:solidFill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Dělám své domácí úkoly. </a:t>
            </a:r>
          </a:p>
          <a:p>
            <a:r>
              <a:rPr lang="en-US" dirty="0" smtClean="0"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What are you doing now? __ ____ __________ ____ ________________. </a:t>
            </a:r>
            <a:endParaRPr lang="en-US" i="1" dirty="0" smtClean="0">
              <a:latin typeface="Bookman Old Style" pitchFamily="18" charset="0"/>
              <a:ea typeface="Arial Unicode MS" pitchFamily="34" charset="-128"/>
              <a:cs typeface="Arial Unicode MS" pitchFamily="34" charset="-128"/>
            </a:endParaRPr>
          </a:p>
          <a:p>
            <a:r>
              <a:rPr lang="en-GB" i="1" dirty="0" smtClean="0">
                <a:solidFill>
                  <a:srgbClr val="008000"/>
                </a:solidFill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Translate:  </a:t>
            </a:r>
            <a:r>
              <a:rPr lang="it-IT" i="1" dirty="0" smtClean="0"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Můžeš mi pomoci? </a:t>
            </a:r>
            <a:r>
              <a:rPr lang="it-IT" i="1" dirty="0" smtClean="0">
                <a:solidFill>
                  <a:srgbClr val="FF0000"/>
                </a:solidFill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Ne, dívám se na televizi. </a:t>
            </a:r>
          </a:p>
          <a:p>
            <a:r>
              <a:rPr lang="en-US" dirty="0" smtClean="0"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Can you help me? No, __ ____ ________________ ____. </a:t>
            </a:r>
            <a:endParaRPr lang="cs-CZ" dirty="0" smtClean="0">
              <a:latin typeface="Bookman Old Style" pitchFamily="18" charset="0"/>
              <a:ea typeface="Arial Unicode MS" pitchFamily="34" charset="-128"/>
              <a:cs typeface="Arial Unicode MS" pitchFamily="34" charset="-128"/>
            </a:endParaRPr>
          </a:p>
          <a:p>
            <a:r>
              <a:rPr lang="en-GB" i="1" dirty="0" smtClean="0">
                <a:solidFill>
                  <a:srgbClr val="008000"/>
                </a:solidFill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Translate: </a:t>
            </a:r>
            <a:r>
              <a:rPr lang="en-GB" i="1" dirty="0" smtClean="0"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Miki a</a:t>
            </a:r>
            <a:r>
              <a:rPr lang="cs-CZ" i="1" dirty="0" smtClean="0"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 Jana chodí do školy každý den. </a:t>
            </a:r>
            <a:r>
              <a:rPr lang="cs-CZ" i="1" dirty="0" smtClean="0">
                <a:solidFill>
                  <a:srgbClr val="FF0000"/>
                </a:solidFill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Proč nejdou dnes? </a:t>
            </a:r>
          </a:p>
          <a:p>
            <a:r>
              <a:rPr lang="en-US" dirty="0" smtClean="0"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Mickey and Jane go to school every day. ______ ____________ ________ __________ today?</a:t>
            </a:r>
            <a:endParaRPr lang="cs-CZ" dirty="0" smtClean="0">
              <a:latin typeface="Bookman Old Style" pitchFamily="18" charset="0"/>
              <a:ea typeface="Arial Unicode MS" pitchFamily="34" charset="-128"/>
              <a:cs typeface="Arial Unicode MS" pitchFamily="34" charset="-128"/>
            </a:endParaRPr>
          </a:p>
          <a:p>
            <a:r>
              <a:rPr lang="en-GB" i="1" dirty="0" smtClean="0">
                <a:solidFill>
                  <a:srgbClr val="008000"/>
                </a:solidFill>
              </a:rPr>
              <a:t>Answer negative: </a:t>
            </a:r>
            <a:r>
              <a:rPr lang="cs-CZ" i="1" dirty="0" smtClean="0">
                <a:solidFill>
                  <a:srgbClr val="008000"/>
                </a:solidFill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 </a:t>
            </a:r>
          </a:p>
          <a:p>
            <a:r>
              <a:rPr lang="en-GB" dirty="0" smtClean="0"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Is Mrs Brown ironing the clothes now? No</a:t>
            </a:r>
            <a:r>
              <a:rPr lang="en-US" dirty="0" smtClean="0"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, ______ ____ ______ ______________ now.</a:t>
            </a:r>
            <a:endParaRPr lang="cs-CZ" i="1" dirty="0" smtClean="0">
              <a:latin typeface="Bookman Old Style" pitchFamily="18" charset="0"/>
              <a:ea typeface="Arial Unicode MS" pitchFamily="34" charset="-128"/>
              <a:cs typeface="Arial Unicode MS" pitchFamily="34" charset="-128"/>
            </a:endParaRPr>
          </a:p>
          <a:p>
            <a:r>
              <a:rPr lang="en-US" dirty="0" smtClean="0">
                <a:latin typeface="Bookman Old Style" pitchFamily="18" charset="0"/>
                <a:ea typeface="Arial Unicode MS" pitchFamily="34" charset="-128"/>
                <a:cs typeface="Arial Unicode MS" pitchFamily="34" charset="-128"/>
              </a:rPr>
              <a:t>Are you watching TV now? No, __ ____ ______ ________________ TV now. </a:t>
            </a:r>
            <a:endParaRPr lang="en-US" i="1" dirty="0" smtClean="0">
              <a:latin typeface="Bookman Old Style" pitchFamily="18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404664"/>
            <a:ext cx="71287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8000"/>
                </a:solidFill>
              </a:rPr>
              <a:t>PRESENT  CONTINUOUS:  </a:t>
            </a:r>
            <a:r>
              <a:rPr lang="en-GB" sz="2000" dirty="0" smtClean="0">
                <a:solidFill>
                  <a:srgbClr val="008000"/>
                </a:solidFill>
              </a:rPr>
              <a:t>Translate and answer negative</a:t>
            </a:r>
            <a:endParaRPr lang="en-GB" sz="2000" dirty="0">
              <a:solidFill>
                <a:srgbClr val="008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2348880"/>
            <a:ext cx="2675135" cy="15040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196752"/>
            <a:ext cx="864096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latin typeface="Bookman Old Style" pitchFamily="18" charset="0"/>
              </a:rPr>
              <a:t>Přeložte: Co teď dělá Tomáš v koupelně? Sprchuje se. </a:t>
            </a:r>
          </a:p>
          <a:p>
            <a:r>
              <a:rPr lang="en-US" dirty="0" smtClean="0">
                <a:solidFill>
                  <a:srgbClr val="FF0000"/>
                </a:solidFill>
                <a:latin typeface="Bookman Old Style" pitchFamily="18" charset="0"/>
              </a:rPr>
              <a:t>What is Tom doing in the bathroom now? </a:t>
            </a:r>
            <a:r>
              <a:rPr lang="en-US" dirty="0" smtClean="0">
                <a:latin typeface="Bookman Old Style" pitchFamily="18" charset="0"/>
              </a:rPr>
              <a:t>He is having a shower. </a:t>
            </a:r>
            <a:endParaRPr lang="en-US" i="1" dirty="0" smtClean="0">
              <a:latin typeface="Bookman Old Style" pitchFamily="18" charset="0"/>
            </a:endParaRPr>
          </a:p>
          <a:p>
            <a:r>
              <a:rPr lang="cs-CZ" i="1" dirty="0" smtClean="0">
                <a:latin typeface="Bookman Old Style" pitchFamily="18" charset="0"/>
              </a:rPr>
              <a:t>Přeložte: Co nyní dělá paní Braunová? Žehlí šaty. </a:t>
            </a:r>
          </a:p>
          <a:p>
            <a:r>
              <a:rPr lang="en-US" dirty="0" smtClean="0">
                <a:latin typeface="Bookman Old Style" pitchFamily="18" charset="0"/>
              </a:rPr>
              <a:t>What is </a:t>
            </a:r>
            <a:r>
              <a:rPr lang="en-GB" dirty="0" smtClean="0">
                <a:latin typeface="Bookman Old Style" pitchFamily="18" charset="0"/>
              </a:rPr>
              <a:t>Mrs Brown </a:t>
            </a:r>
            <a:r>
              <a:rPr lang="en-US" dirty="0" smtClean="0">
                <a:latin typeface="Bookman Old Style" pitchFamily="18" charset="0"/>
              </a:rPr>
              <a:t>doing now? </a:t>
            </a:r>
            <a:r>
              <a:rPr lang="en-US" dirty="0" smtClean="0">
                <a:solidFill>
                  <a:srgbClr val="FF0000"/>
                </a:solidFill>
                <a:latin typeface="Bookman Old Style" pitchFamily="18" charset="0"/>
              </a:rPr>
              <a:t>She is ironing the clothes.</a:t>
            </a:r>
            <a:r>
              <a:rPr lang="en-US" dirty="0" smtClean="0">
                <a:latin typeface="Bookman Old Style" pitchFamily="18" charset="0"/>
              </a:rPr>
              <a:t> </a:t>
            </a:r>
            <a:endParaRPr lang="en-US" i="1" dirty="0" smtClean="0">
              <a:latin typeface="Bookman Old Style" pitchFamily="18" charset="0"/>
            </a:endParaRPr>
          </a:p>
          <a:p>
            <a:r>
              <a:rPr lang="cs-CZ" i="1" dirty="0" smtClean="0">
                <a:latin typeface="Bookman Old Style" pitchFamily="18" charset="0"/>
              </a:rPr>
              <a:t>Přeložte: Proč teď snídáš? </a:t>
            </a:r>
          </a:p>
          <a:p>
            <a:r>
              <a:rPr lang="en-US" dirty="0" smtClean="0">
                <a:solidFill>
                  <a:srgbClr val="FF0000"/>
                </a:solidFill>
                <a:latin typeface="Bookman Old Style" pitchFamily="18" charset="0"/>
              </a:rPr>
              <a:t>Why are you having breakfast now? </a:t>
            </a:r>
            <a:endParaRPr lang="en-US" i="1" dirty="0" smtClean="0">
              <a:solidFill>
                <a:srgbClr val="FF0000"/>
              </a:solidFill>
              <a:latin typeface="Bookman Old Style" pitchFamily="18" charset="0"/>
            </a:endParaRPr>
          </a:p>
          <a:p>
            <a:r>
              <a:rPr lang="cs-CZ" i="1" dirty="0" smtClean="0">
                <a:latin typeface="Bookman Old Style" pitchFamily="18" charset="0"/>
              </a:rPr>
              <a:t>Přeložte: Pospěš si. Čekáme na tebe. </a:t>
            </a:r>
          </a:p>
          <a:p>
            <a:r>
              <a:rPr lang="en-US" dirty="0" smtClean="0">
                <a:latin typeface="Bookman Old Style" pitchFamily="18" charset="0"/>
              </a:rPr>
              <a:t>Hurry up. </a:t>
            </a:r>
            <a:r>
              <a:rPr lang="en-US" dirty="0" smtClean="0">
                <a:solidFill>
                  <a:srgbClr val="FF0000"/>
                </a:solidFill>
                <a:latin typeface="Bookman Old Style" pitchFamily="18" charset="0"/>
              </a:rPr>
              <a:t>We are waiting for you.</a:t>
            </a:r>
            <a:r>
              <a:rPr lang="en-US" dirty="0" smtClean="0">
                <a:latin typeface="Bookman Old Style" pitchFamily="18" charset="0"/>
              </a:rPr>
              <a:t> </a:t>
            </a:r>
            <a:endParaRPr lang="en-US" i="1" dirty="0" smtClean="0">
              <a:latin typeface="Bookman Old Style" pitchFamily="18" charset="0"/>
            </a:endParaRPr>
          </a:p>
          <a:p>
            <a:r>
              <a:rPr lang="cs-CZ" i="1" dirty="0" smtClean="0">
                <a:latin typeface="Bookman Old Style" pitchFamily="18" charset="0"/>
              </a:rPr>
              <a:t>Přeložte: Co teď děláš? Dělám své domácí úkoly. </a:t>
            </a:r>
          </a:p>
          <a:p>
            <a:r>
              <a:rPr lang="en-US" dirty="0" smtClean="0">
                <a:latin typeface="Bookman Old Style" pitchFamily="18" charset="0"/>
              </a:rPr>
              <a:t>What are you doing now? </a:t>
            </a:r>
            <a:r>
              <a:rPr lang="en-US" dirty="0" smtClean="0">
                <a:solidFill>
                  <a:srgbClr val="FF0000"/>
                </a:solidFill>
                <a:latin typeface="Bookman Old Style" pitchFamily="18" charset="0"/>
              </a:rPr>
              <a:t>I am doing my homework.</a:t>
            </a:r>
            <a:r>
              <a:rPr lang="en-US" dirty="0" smtClean="0">
                <a:latin typeface="Bookman Old Style" pitchFamily="18" charset="0"/>
              </a:rPr>
              <a:t> </a:t>
            </a:r>
            <a:endParaRPr lang="en-US" i="1" dirty="0" smtClean="0">
              <a:latin typeface="Bookman Old Style" pitchFamily="18" charset="0"/>
            </a:endParaRPr>
          </a:p>
          <a:p>
            <a:r>
              <a:rPr lang="it-IT" i="1" dirty="0" smtClean="0">
                <a:latin typeface="Bookman Old Style" pitchFamily="18" charset="0"/>
              </a:rPr>
              <a:t>Přeložte: Můžeš mi pomoci? Ne, dívám se na televizi. </a:t>
            </a:r>
          </a:p>
          <a:p>
            <a:r>
              <a:rPr lang="en-US" dirty="0" smtClean="0">
                <a:latin typeface="Bookman Old Style" pitchFamily="18" charset="0"/>
              </a:rPr>
              <a:t>Can you help me? </a:t>
            </a:r>
            <a:r>
              <a:rPr lang="en-US" dirty="0" smtClean="0">
                <a:solidFill>
                  <a:srgbClr val="FF0000"/>
                </a:solidFill>
                <a:latin typeface="Bookman Old Style" pitchFamily="18" charset="0"/>
              </a:rPr>
              <a:t>No, I am watching TV. </a:t>
            </a:r>
            <a:endParaRPr lang="cs-CZ" dirty="0" smtClean="0">
              <a:solidFill>
                <a:srgbClr val="FF0000"/>
              </a:solidFill>
              <a:latin typeface="Bookman Old Style" pitchFamily="18" charset="0"/>
            </a:endParaRPr>
          </a:p>
          <a:p>
            <a:r>
              <a:rPr lang="cs-CZ" i="1" dirty="0" smtClean="0">
                <a:latin typeface="Bookman Old Style" pitchFamily="18" charset="0"/>
              </a:rPr>
              <a:t>Přeložte: </a:t>
            </a:r>
            <a:r>
              <a:rPr lang="en-GB" i="1" dirty="0" smtClean="0">
                <a:latin typeface="Bookman Old Style" pitchFamily="18" charset="0"/>
              </a:rPr>
              <a:t>Miki</a:t>
            </a:r>
            <a:r>
              <a:rPr lang="cs-CZ" i="1" dirty="0" smtClean="0">
                <a:latin typeface="Bookman Old Style" pitchFamily="18" charset="0"/>
              </a:rPr>
              <a:t> a Jana chodí do školy každý den. Proč nejdou dnes? </a:t>
            </a:r>
          </a:p>
          <a:p>
            <a:r>
              <a:rPr lang="en-US" dirty="0" smtClean="0">
                <a:latin typeface="Bookman Old Style" pitchFamily="18" charset="0"/>
              </a:rPr>
              <a:t>Mickey and Jane go to school every day. </a:t>
            </a:r>
            <a:r>
              <a:rPr lang="en-US" dirty="0" smtClean="0">
                <a:solidFill>
                  <a:srgbClr val="FF0000"/>
                </a:solidFill>
                <a:latin typeface="Bookman Old Style" pitchFamily="18" charset="0"/>
              </a:rPr>
              <a:t>Why aren't they going today? </a:t>
            </a:r>
            <a:endParaRPr lang="en-US" i="1" dirty="0" smtClean="0">
              <a:solidFill>
                <a:srgbClr val="FF0000"/>
              </a:solidFill>
              <a:latin typeface="Bookman Old Style" pitchFamily="18" charset="0"/>
            </a:endParaRPr>
          </a:p>
          <a:p>
            <a:r>
              <a:rPr lang="cs-CZ" i="1" dirty="0" smtClean="0">
                <a:latin typeface="Bookman Old Style" pitchFamily="18" charset="0"/>
              </a:rPr>
              <a:t>Odpovězte záporně: </a:t>
            </a:r>
          </a:p>
          <a:p>
            <a:r>
              <a:rPr lang="en-US" dirty="0" smtClean="0">
                <a:latin typeface="Bookman Old Style" pitchFamily="18" charset="0"/>
              </a:rPr>
              <a:t>Is </a:t>
            </a:r>
            <a:r>
              <a:rPr lang="en-GB" dirty="0" smtClean="0">
                <a:latin typeface="Bookman Old Style" pitchFamily="18" charset="0"/>
              </a:rPr>
              <a:t>Mrs</a:t>
            </a:r>
            <a:r>
              <a:rPr lang="en-US" dirty="0" smtClean="0">
                <a:latin typeface="Bookman Old Style" pitchFamily="18" charset="0"/>
              </a:rPr>
              <a:t> Brown ironing the clothes now? </a:t>
            </a:r>
            <a:r>
              <a:rPr lang="en-US" dirty="0" smtClean="0">
                <a:solidFill>
                  <a:srgbClr val="FF0000"/>
                </a:solidFill>
                <a:latin typeface="Bookman Old Style" pitchFamily="18" charset="0"/>
              </a:rPr>
              <a:t>No, she is not ironing now. </a:t>
            </a:r>
            <a:endParaRPr lang="en-US" i="1" dirty="0" smtClean="0">
              <a:solidFill>
                <a:srgbClr val="FF0000"/>
              </a:solidFill>
              <a:latin typeface="Bookman Old Style" pitchFamily="18" charset="0"/>
            </a:endParaRPr>
          </a:p>
          <a:p>
            <a:r>
              <a:rPr lang="cs-CZ" i="1" dirty="0" smtClean="0">
                <a:latin typeface="Bookman Old Style" pitchFamily="18" charset="0"/>
              </a:rPr>
              <a:t>Odpovězte záporně: </a:t>
            </a:r>
          </a:p>
          <a:p>
            <a:r>
              <a:rPr lang="en-US" dirty="0" smtClean="0">
                <a:latin typeface="Bookman Old Style" pitchFamily="18" charset="0"/>
              </a:rPr>
              <a:t>Are you watching TV now? </a:t>
            </a:r>
            <a:r>
              <a:rPr lang="en-US" dirty="0" smtClean="0">
                <a:solidFill>
                  <a:srgbClr val="FF0000"/>
                </a:solidFill>
                <a:latin typeface="Bookman Old Style" pitchFamily="18" charset="0"/>
              </a:rPr>
              <a:t>No, I 'm not watching TV now. </a:t>
            </a:r>
            <a:endParaRPr lang="en-US" i="1" dirty="0" smtClean="0">
              <a:solidFill>
                <a:srgbClr val="FF0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764704"/>
            <a:ext cx="66247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solidFill>
                  <a:srgbClr val="00B050"/>
                </a:solidFill>
              </a:rPr>
              <a:t>PRESENT  CONTINUOUS:   Check your answers</a:t>
            </a:r>
            <a:endParaRPr lang="en-GB" sz="2000" dirty="0">
              <a:solidFill>
                <a:srgbClr val="00B05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492896"/>
            <a:ext cx="274461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859216" cy="93610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50"/>
                </a:solidFill>
                <a:latin typeface="Bookman Old Style" pitchFamily="18" charset="0"/>
              </a:rPr>
              <a:t>CITACE:</a:t>
            </a:r>
            <a:endParaRPr lang="cs-CZ" sz="3200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712968" cy="5472608"/>
          </a:xfrm>
        </p:spPr>
        <p:txBody>
          <a:bodyPr>
            <a:normAutofit fontScale="92500" lnSpcReduction="10000"/>
          </a:bodyPr>
          <a:lstStyle/>
          <a:p>
            <a:r>
              <a:rPr lang="en-GB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2"/>
              </a:rPr>
              <a:t>http://office.microsoft.com/cs-cz/images/results.aspx?qu=%C5%BEena&amp;ex=1#ai:MC900440550||</a:t>
            </a:r>
            <a:endParaRPr lang="en-GB" sz="1600" dirty="0" smtClean="0">
              <a:solidFill>
                <a:schemeClr val="accent2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en-GB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2"/>
              </a:rPr>
              <a:t>http://office.microsoft.com/cs-cz/images/results.aspx?qu=%C5%BEena&amp;ex=1#ai:MC900440659|</a:t>
            </a:r>
            <a:endParaRPr lang="en-GB" sz="1600" dirty="0" smtClean="0">
              <a:solidFill>
                <a:schemeClr val="accent2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en-GB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3"/>
              </a:rPr>
              <a:t>http://office.microsoft.com/cs-cz/images/results.aspx?qu=fotoapar%C3%A1t&amp;ex=1&amp;origin=FX010132103#ai:MC900441336|</a:t>
            </a:r>
            <a:endParaRPr lang="en-GB" sz="1600" dirty="0" smtClean="0">
              <a:solidFill>
                <a:schemeClr val="accent2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en-GB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4"/>
              </a:rPr>
              <a:t>http://office.microsoft.com/cs-cz/images/results.aspx?qu=my%C4%8Dka&amp;ex=1#ai:MC900352358|</a:t>
            </a:r>
            <a:endParaRPr lang="en-GB" sz="1600" dirty="0" smtClean="0">
              <a:solidFill>
                <a:schemeClr val="accent2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en-GB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5"/>
              </a:rPr>
              <a:t>http://office.microsoft.com/cs-cz/images/results.aspx?qu=spor%C3%A1k&amp;ex=1#ai:MC900352357|</a:t>
            </a:r>
            <a:endParaRPr lang="en-GB" sz="1600" dirty="0" smtClean="0">
              <a:solidFill>
                <a:schemeClr val="accent2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en-GB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http://office.microsoft.com/cs-cz/images/results.aspx?qu=otazn%C3%ADk&amp;ex=1#ai:MC900441902|</a:t>
            </a:r>
          </a:p>
          <a:p>
            <a:r>
              <a:rPr lang="en-GB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6"/>
              </a:rPr>
              <a:t>http://office.microsoft.com/cs-cz/images/results.aspx?qu=otazn%C3%ADk&amp;ex=1#ai:MC900434411|</a:t>
            </a:r>
            <a:endParaRPr lang="en-GB" sz="1600" dirty="0" smtClean="0">
              <a:solidFill>
                <a:schemeClr val="accent2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en-GB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7"/>
              </a:rPr>
              <a:t>http://office.microsoft.com/cs-cz/images/results.aspx?qu=leti%C5%A1t%C4%9B&amp;ex=1&amp;ctt=1#ai:MM900336836|</a:t>
            </a:r>
            <a:endParaRPr lang="en-GB" sz="1600" dirty="0" smtClean="0">
              <a:solidFill>
                <a:schemeClr val="accent2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en-GB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http://office.microsoft.com/cs-cz/images/results.aspx?qu=letadlo&amp;ex=1&amp;ctt=1#ai:MP900403165|</a:t>
            </a:r>
          </a:p>
          <a:p>
            <a:r>
              <a:rPr lang="en-GB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3 v 1 </a:t>
            </a:r>
            <a:r>
              <a:rPr lang="en-GB" sz="1600" noProof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Angličtina,</a:t>
            </a:r>
            <a:r>
              <a:rPr lang="en-GB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 </a:t>
            </a:r>
            <a:r>
              <a:rPr lang="en-GB" sz="1600" noProof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Donata Olejnik, Infoa </a:t>
            </a:r>
            <a:r>
              <a:rPr lang="en-GB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2009</a:t>
            </a:r>
          </a:p>
          <a:p>
            <a:r>
              <a:rPr lang="en-GB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The Good Grammar Book, Michael Swan,  Catherine Walter, Oxford University Press , 2008, p.  22-29</a:t>
            </a:r>
          </a:p>
          <a:p>
            <a:r>
              <a:rPr lang="en-US" sz="1600" noProof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Terasoft, 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Angličtina 1, gramatika</a:t>
            </a:r>
          </a:p>
          <a:p>
            <a:r>
              <a:rPr lang="en-GB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Project  English  1, Oxford University Press, Tom Hutchinson, Grammar summary</a:t>
            </a:r>
            <a:endParaRPr lang="en-GB" sz="1600" dirty="0">
              <a:solidFill>
                <a:schemeClr val="accent2">
                  <a:lumMod val="50000"/>
                </a:schemeClr>
              </a:solidFill>
              <a:latin typeface="Georgia" pitchFamily="18" charset="0"/>
            </a:endParaRPr>
          </a:p>
        </p:txBody>
      </p:sp>
    </p:spTree>
  </p:cSld>
  <p:clrMapOvr>
    <a:masterClrMapping/>
  </p:clrMapOvr>
  <p:transition spd="med" advTm="3000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1948</TotalTime>
  <Words>510</Words>
  <Application>Microsoft Office PowerPoint</Application>
  <PresentationFormat>Předvádění na obrazovce (4:3)</PresentationFormat>
  <Paragraphs>120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    </vt:lpstr>
      <vt:lpstr>ANOTACE:   </vt:lpstr>
      <vt:lpstr>Present continuous:  use</vt:lpstr>
      <vt:lpstr>PRESENT  CONTINUOUS:   </vt:lpstr>
      <vt:lpstr>Complete the sentences with the correct forms of verbs from the boxes.</vt:lpstr>
      <vt:lpstr>Prezentace aplikace PowerPoint</vt:lpstr>
      <vt:lpstr>Prezentace aplikace PowerPoint</vt:lpstr>
      <vt:lpstr>CITACE: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</dc:title>
  <cp:lastModifiedBy>dana</cp:lastModifiedBy>
  <cp:revision>517</cp:revision>
  <dcterms:created xsi:type="dcterms:W3CDTF">2011-11-23T00:30:20Z</dcterms:created>
  <dcterms:modified xsi:type="dcterms:W3CDTF">2012-03-24T07:12:58Z</dcterms:modified>
</cp:coreProperties>
</file>