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8" r:id="rId2"/>
    <p:sldId id="266" r:id="rId3"/>
    <p:sldId id="267" r:id="rId4"/>
    <p:sldId id="259" r:id="rId5"/>
    <p:sldId id="256" r:id="rId6"/>
    <p:sldId id="257" r:id="rId7"/>
    <p:sldId id="258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VY_32_INOVACE_02_04_05_ČÍSELNÝ OBOR 0 - 10 </a:t>
          </a:r>
          <a:r>
            <a:rPr lang="cs-CZ" sz="1800" baseline="0" dirty="0" smtClean="0"/>
            <a:t>000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PÍSEMNÉ DĚLENÍ JEDNOCIFERNÝM </a:t>
          </a:r>
          <a:r>
            <a:rPr lang="cs-CZ" sz="1800" dirty="0" smtClean="0"/>
            <a:t>DĚLITELEM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2EC5AA-03CB-4567-AC35-F2CC017D069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68EAE34-6C2E-4AD8-8C19-D7EA551CCCCA}" type="presOf" srcId="{4C35D32F-0EAB-4CD7-82EE-45574DC2A586}" destId="{8BEBB6EC-1DAA-4CAC-8A25-BC0FCBD5DBD5}" srcOrd="0" destOrd="0" presId="urn:microsoft.com/office/officeart/2005/8/layout/target3"/>
    <dgm:cxn modelId="{49B50D73-C2A7-48A0-8DD1-2ED4E7ED8583}" type="presOf" srcId="{4C35D32F-0EAB-4CD7-82EE-45574DC2A586}" destId="{890E4F0B-2866-4A3F-A3C7-2A14B1797930}" srcOrd="1" destOrd="0" presId="urn:microsoft.com/office/officeart/2005/8/layout/target3"/>
    <dgm:cxn modelId="{1840C556-6AAC-40E7-B959-90061F6123BE}" type="presOf" srcId="{757F3AB3-0718-4624-B441-E567A8F0AB56}" destId="{333A1088-737F-45CB-B68E-254E46348037}" srcOrd="0" destOrd="0" presId="urn:microsoft.com/office/officeart/2005/8/layout/target3"/>
    <dgm:cxn modelId="{4578A4F6-07C0-4A08-B052-87A3A3C497A8}" type="presOf" srcId="{D1B46980-6531-4606-95E6-44980827E919}" destId="{2BE915AB-18AA-4053-B92C-3BFC9ED204BB}" srcOrd="1" destOrd="0" presId="urn:microsoft.com/office/officeart/2005/8/layout/target3"/>
    <dgm:cxn modelId="{03D6AD87-C3C2-40AB-802D-5FA697A39D4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D2F18C-6FE6-4A75-87CB-86246DF5073A}" type="presOf" srcId="{D1D4F407-5343-4D3F-B5B9-D407B03CAEB4}" destId="{D005CE8C-CC26-4C3E-AC11-E15060ECD759}" srcOrd="0" destOrd="0" presId="urn:microsoft.com/office/officeart/2005/8/layout/target3"/>
    <dgm:cxn modelId="{2E89392D-8F16-49EB-8D9E-1518269A1F92}" type="presOf" srcId="{B651F6E3-6281-48DB-9319-2AEAFDAE7572}" destId="{619D679B-A015-4ECF-8348-D1034C574F40}" srcOrd="0" destOrd="0" presId="urn:microsoft.com/office/officeart/2005/8/layout/target3"/>
    <dgm:cxn modelId="{54FF2259-6E7E-484A-9387-C2AE6635C1F9}" type="presOf" srcId="{B651F6E3-6281-48DB-9319-2AEAFDAE7572}" destId="{6BB5E863-4638-4E1D-BFDE-399D028AC4ED}" srcOrd="1" destOrd="0" presId="urn:microsoft.com/office/officeart/2005/8/layout/target3"/>
    <dgm:cxn modelId="{7A028437-C3AD-443F-9DBB-1832EC74BE73}" type="presOf" srcId="{D8197B8C-B260-4A16-BDF4-0947B075E274}" destId="{5A5FFA88-C948-4069-8E93-59FA12366E83}" srcOrd="1" destOrd="0" presId="urn:microsoft.com/office/officeart/2005/8/layout/target3"/>
    <dgm:cxn modelId="{4A523CF7-D019-4E72-B168-4785D015604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CE5DE3-F235-4BDB-A324-FC1406CB0253}" type="presParOf" srcId="{333A1088-737F-45CB-B68E-254E46348037}" destId="{F5ABB229-8D3B-4694-996A-96F23CF14429}" srcOrd="0" destOrd="0" presId="urn:microsoft.com/office/officeart/2005/8/layout/target3"/>
    <dgm:cxn modelId="{93DFBFEC-A519-42A9-977C-CA6B863E6D05}" type="presParOf" srcId="{333A1088-737F-45CB-B68E-254E46348037}" destId="{F41139FD-01EE-4571-8B17-4FB00FC51163}" srcOrd="1" destOrd="0" presId="urn:microsoft.com/office/officeart/2005/8/layout/target3"/>
    <dgm:cxn modelId="{21DC91A6-5081-4099-8D89-CDE90D859AAC}" type="presParOf" srcId="{333A1088-737F-45CB-B68E-254E46348037}" destId="{D005CE8C-CC26-4C3E-AC11-E15060ECD759}" srcOrd="2" destOrd="0" presId="urn:microsoft.com/office/officeart/2005/8/layout/target3"/>
    <dgm:cxn modelId="{73076949-69C6-4CC1-A170-C27043B2D40F}" type="presParOf" srcId="{333A1088-737F-45CB-B68E-254E46348037}" destId="{2C702D82-9B77-49B7-9568-BB8EB47C3372}" srcOrd="3" destOrd="0" presId="urn:microsoft.com/office/officeart/2005/8/layout/target3"/>
    <dgm:cxn modelId="{6633353C-BF2B-4C66-AD05-9B4E72DA2CF6}" type="presParOf" srcId="{333A1088-737F-45CB-B68E-254E46348037}" destId="{A52A0455-90FF-4808-ABD0-F02540D31D5A}" srcOrd="4" destOrd="0" presId="urn:microsoft.com/office/officeart/2005/8/layout/target3"/>
    <dgm:cxn modelId="{B260450D-C669-4FDD-903B-D0562A335785}" type="presParOf" srcId="{333A1088-737F-45CB-B68E-254E46348037}" destId="{6140AFEC-043D-4C43-A2F9-D0F5331DF3A3}" srcOrd="5" destOrd="0" presId="urn:microsoft.com/office/officeart/2005/8/layout/target3"/>
    <dgm:cxn modelId="{08B54958-9DBD-4C40-9F58-DF1D34A8BBF9}" type="presParOf" srcId="{333A1088-737F-45CB-B68E-254E46348037}" destId="{9358AC05-5D7D-4327-9F80-1AD486AEA664}" srcOrd="6" destOrd="0" presId="urn:microsoft.com/office/officeart/2005/8/layout/target3"/>
    <dgm:cxn modelId="{33F4C106-2D96-46D0-97D4-FF5B4C88804B}" type="presParOf" srcId="{333A1088-737F-45CB-B68E-254E46348037}" destId="{313FC574-E1CD-4FB4-B054-0B805CE0447D}" srcOrd="7" destOrd="0" presId="urn:microsoft.com/office/officeart/2005/8/layout/target3"/>
    <dgm:cxn modelId="{0BF850B2-BC37-4BDF-8610-E0207D207DCD}" type="presParOf" srcId="{333A1088-737F-45CB-B68E-254E46348037}" destId="{619D679B-A015-4ECF-8348-D1034C574F40}" srcOrd="8" destOrd="0" presId="urn:microsoft.com/office/officeart/2005/8/layout/target3"/>
    <dgm:cxn modelId="{2F63EE89-DFF3-496C-95E8-9C549A421E96}" type="presParOf" srcId="{333A1088-737F-45CB-B68E-254E46348037}" destId="{322283A8-4A27-4CDA-BAE3-F381106A9174}" srcOrd="9" destOrd="0" presId="urn:microsoft.com/office/officeart/2005/8/layout/target3"/>
    <dgm:cxn modelId="{C2EB6980-FCC6-43D8-A22C-EF150410A091}" type="presParOf" srcId="{333A1088-737F-45CB-B68E-254E46348037}" destId="{FFC9F71D-1B4F-4AD9-A4A6-86ADEFC8AF5C}" srcOrd="10" destOrd="0" presId="urn:microsoft.com/office/officeart/2005/8/layout/target3"/>
    <dgm:cxn modelId="{B8ED42D4-075B-4EF7-937D-16652E5D4177}" type="presParOf" srcId="{333A1088-737F-45CB-B68E-254E46348037}" destId="{25B08C86-7E15-44DC-BE7F-FFB55DD49D12}" srcOrd="11" destOrd="0" presId="urn:microsoft.com/office/officeart/2005/8/layout/target3"/>
    <dgm:cxn modelId="{FD010C30-9844-40F0-86CF-3467549EE8F7}" type="presParOf" srcId="{333A1088-737F-45CB-B68E-254E46348037}" destId="{76644BE8-9D7C-4C09-B250-3D10AF48CBB7}" srcOrd="12" destOrd="0" presId="urn:microsoft.com/office/officeart/2005/8/layout/target3"/>
    <dgm:cxn modelId="{B78A6276-D41C-4901-A801-CC64949844FF}" type="presParOf" srcId="{333A1088-737F-45CB-B68E-254E46348037}" destId="{EE85B701-7295-41C0-BA7A-34D3756A2AE6}" srcOrd="13" destOrd="0" presId="urn:microsoft.com/office/officeart/2005/8/layout/target3"/>
    <dgm:cxn modelId="{A3C16C13-1D44-4426-BA0C-EAFF8679F301}" type="presParOf" srcId="{333A1088-737F-45CB-B68E-254E46348037}" destId="{8BEBB6EC-1DAA-4CAC-8A25-BC0FCBD5DBD5}" srcOrd="14" destOrd="0" presId="urn:microsoft.com/office/officeart/2005/8/layout/target3"/>
    <dgm:cxn modelId="{EB338800-AC5E-4409-B685-B07B38EA0D2D}" type="presParOf" srcId="{333A1088-737F-45CB-B68E-254E46348037}" destId="{AED2198E-93D5-4001-81B4-73124B309672}" srcOrd="15" destOrd="0" presId="urn:microsoft.com/office/officeart/2005/8/layout/target3"/>
    <dgm:cxn modelId="{8AAF61DF-1DDC-4DBC-A1E7-35F17E00979D}" type="presParOf" srcId="{333A1088-737F-45CB-B68E-254E46348037}" destId="{2BE915AB-18AA-4053-B92C-3BFC9ED204BB}" srcOrd="16" destOrd="0" presId="urn:microsoft.com/office/officeart/2005/8/layout/target3"/>
    <dgm:cxn modelId="{46120EDF-854A-47CD-ABEB-4C8D7A7AA6F6}" type="presParOf" srcId="{333A1088-737F-45CB-B68E-254E46348037}" destId="{6BB5E863-4638-4E1D-BFDE-399D028AC4ED}" srcOrd="17" destOrd="0" presId="urn:microsoft.com/office/officeart/2005/8/layout/target3"/>
    <dgm:cxn modelId="{1C35095E-B1AC-4322-A736-F4866BF32D29}" type="presParOf" srcId="{333A1088-737F-45CB-B68E-254E46348037}" destId="{5A5FFA88-C948-4069-8E93-59FA12366E83}" srcOrd="18" destOrd="0" presId="urn:microsoft.com/office/officeart/2005/8/layout/target3"/>
    <dgm:cxn modelId="{B061EABE-1AB2-4D95-988A-E2F9DF61B1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8391" cy="35283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8295" y="0"/>
          <a:ext cx="6516723" cy="35283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748295" y="0"/>
        <a:ext cx="6516723" cy="564542"/>
      </dsp:txXfrm>
    </dsp:sp>
    <dsp:sp modelId="{A52A0455-90FF-4808-ABD0-F02540D31D5A}">
      <dsp:nvSpPr>
        <dsp:cNvPr id="0" name=""/>
        <dsp:cNvSpPr/>
      </dsp:nvSpPr>
      <dsp:spPr>
        <a:xfrm>
          <a:off x="367721" y="643510"/>
          <a:ext cx="2787429" cy="27874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50380" y="643510"/>
          <a:ext cx="6516723" cy="27874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750380" y="643510"/>
        <a:ext cx="6516723" cy="564542"/>
      </dsp:txXfrm>
    </dsp:sp>
    <dsp:sp modelId="{313FC574-E1CD-4FB4-B054-0B805CE0447D}">
      <dsp:nvSpPr>
        <dsp:cNvPr id="0" name=""/>
        <dsp:cNvSpPr/>
      </dsp:nvSpPr>
      <dsp:spPr>
        <a:xfrm>
          <a:off x="740962" y="1085321"/>
          <a:ext cx="2046467" cy="21339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4195" y="1085321"/>
          <a:ext cx="6516723" cy="21339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VY_32_INOVACE_02_04_05_ČÍSELNÝ OBOR 0 - 10 </a:t>
          </a:r>
          <a:r>
            <a:rPr lang="cs-CZ" sz="1800" kern="1200" baseline="0" dirty="0" smtClean="0"/>
            <a:t>000</a:t>
          </a:r>
          <a:endParaRPr lang="cs-CZ" sz="1800" kern="1200" dirty="0"/>
        </a:p>
      </dsp:txBody>
      <dsp:txXfrm>
        <a:off x="1764195" y="1085321"/>
        <a:ext cx="6516723" cy="588688"/>
      </dsp:txXfrm>
    </dsp:sp>
    <dsp:sp modelId="{FFC9F71D-1B4F-4AD9-A4A6-86ADEFC8AF5C}">
      <dsp:nvSpPr>
        <dsp:cNvPr id="0" name=""/>
        <dsp:cNvSpPr/>
      </dsp:nvSpPr>
      <dsp:spPr>
        <a:xfrm>
          <a:off x="1111443" y="1693628"/>
          <a:ext cx="1305505" cy="13055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64195" y="1693628"/>
          <a:ext cx="6516723" cy="13055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PÍSEMNÉ DĚLENÍ JEDNOCIFERNÝM </a:t>
          </a:r>
          <a:r>
            <a:rPr lang="cs-CZ" sz="1800" kern="1200" dirty="0" smtClean="0"/>
            <a:t>DĚLITELEM</a:t>
          </a:r>
          <a:endParaRPr lang="cs-CZ" sz="1800" kern="1200" dirty="0"/>
        </a:p>
      </dsp:txBody>
      <dsp:txXfrm>
        <a:off x="1764195" y="1693628"/>
        <a:ext cx="6516723" cy="564542"/>
      </dsp:txXfrm>
    </dsp:sp>
    <dsp:sp modelId="{EE85B701-7295-41C0-BA7A-34D3756A2AE6}">
      <dsp:nvSpPr>
        <dsp:cNvPr id="0" name=""/>
        <dsp:cNvSpPr/>
      </dsp:nvSpPr>
      <dsp:spPr>
        <a:xfrm>
          <a:off x="1481924" y="2258170"/>
          <a:ext cx="564542" cy="56454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4195" y="2258170"/>
          <a:ext cx="6516723" cy="5645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764195" y="2258170"/>
        <a:ext cx="6516723" cy="5645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B23AB-AEAE-4E05-9159-3A6043450EA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A334BF-4815-4193-A8FF-22B8E0C329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00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46C739F-2C8C-4B3B-AECA-C5D0C0D7B46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BB5C06F-8E41-4CBD-989D-5631EFED681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4/ByblisLinifloraHabitus.JPG.org/wikipedia/commons/c/c3/Drosera_spatulata_KansaiHabit.jpg" TargetMode="External"/><Relationship Id="rId2" Type="http://schemas.openxmlformats.org/officeDocument/2006/relationships/hyperlink" Target="http://upload.wikimedia.org/wikipedia/commons/c/c3/Drosera_spatulata_KansaiHabit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288948"/>
              </p:ext>
            </p:extLst>
          </p:nvPr>
        </p:nvGraphicFramePr>
        <p:xfrm>
          <a:off x="539552" y="260648"/>
          <a:ext cx="828092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732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632848" cy="374441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Tento materiál slouží pro práci na interaktivní tabuli. </a:t>
            </a:r>
          </a:p>
          <a:p>
            <a:pPr algn="just"/>
            <a:r>
              <a:rPr lang="cs-CZ" dirty="0" smtClean="0"/>
              <a:t>Žáci si procvičují písemné dělení jednociferným dělitelem a díky správnému výsledku zjišťují název rostliny na obrázku.</a:t>
            </a:r>
          </a:p>
          <a:p>
            <a:pPr algn="just"/>
            <a:r>
              <a:rPr lang="cs-CZ" dirty="0" smtClean="0"/>
              <a:t>Úvodem pro tuto činnost byla práce s učebnicí MATEMATIKA  pro 4. ročník základní školy, vydané nakladatelstvím </a:t>
            </a:r>
            <a:r>
              <a:rPr lang="cs-CZ" dirty="0" err="1" smtClean="0"/>
              <a:t>D</a:t>
            </a:r>
            <a:r>
              <a:rPr lang="cs-CZ" dirty="0" err="1" smtClean="0"/>
              <a:t>idaktis</a:t>
            </a:r>
            <a:r>
              <a:rPr lang="cs-CZ" dirty="0" smtClean="0"/>
              <a:t>. Na straně 40 se žáci dozvídají informace o botanické zahradě Fata Morgana a seznamují se s písemným dělením jednociferným dělitelem se zbytkem v oboru do 10 000. Námětem pro tuto prezentaci byla metodická příručka k této učebnici.</a:t>
            </a:r>
          </a:p>
          <a:p>
            <a:pPr algn="just"/>
            <a:r>
              <a:rPr lang="cs-CZ" dirty="0" smtClean="0"/>
              <a:t>Žáci byli motivováni zvědavostí, jak se která </a:t>
            </a:r>
            <a:r>
              <a:rPr lang="cs-CZ" dirty="0" smtClean="0"/>
              <a:t>rostlina </a:t>
            </a:r>
            <a:r>
              <a:rPr lang="cs-CZ" dirty="0" smtClean="0"/>
              <a:t>jmenuje. Počítali se zájmem.</a:t>
            </a:r>
          </a:p>
        </p:txBody>
      </p:sp>
    </p:spTree>
    <p:extLst>
      <p:ext uri="{BB962C8B-B14F-4D97-AF65-F5344CB8AC3E}">
        <p14:creationId xmlns:p14="http://schemas.microsoft.com/office/powerpoint/2010/main" val="276134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484784"/>
            <a:ext cx="763284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r>
              <a:rPr lang="cs-CZ" sz="1200" dirty="0" smtClean="0"/>
              <a:t>bublinatka: BARTHEL</a:t>
            </a:r>
            <a:r>
              <a:rPr lang="cs-CZ" sz="1200" dirty="0"/>
              <a:t>, Denis.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3.1.2013]. Dostupný na WWW: http://upload.wikimedia.org/wikipedia/commons/a/ab/Utricularia_alpina.jpg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t</a:t>
            </a:r>
            <a:r>
              <a:rPr lang="cs-CZ" sz="1200" dirty="0" smtClean="0"/>
              <a:t>učnice: </a:t>
            </a:r>
            <a:r>
              <a:rPr lang="en-US" sz="1200" dirty="0" smtClean="0"/>
              <a:t>HAYNOLD</a:t>
            </a:r>
            <a:r>
              <a:rPr lang="en-US" sz="1200" dirty="0"/>
              <a:t>, Bernd. </a:t>
            </a:r>
            <a:r>
              <a:rPr lang="en-US" sz="1200" i="1" dirty="0"/>
              <a:t>http://cs.wikipedia.org</a:t>
            </a:r>
            <a:r>
              <a:rPr lang="en-US" sz="1200" dirty="0"/>
              <a:t> [online]. [cit. 3.1.2013].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http://upload.wikimedia.org/wikipedia/commons/a/a8/Pinguicula_vulgaris_150506.jpg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/>
              <a:t>r</a:t>
            </a:r>
            <a:r>
              <a:rPr lang="cs-CZ" sz="1200" dirty="0" smtClean="0"/>
              <a:t>osnatka:  </a:t>
            </a:r>
            <a:r>
              <a:rPr lang="nl-NL" sz="1200" dirty="0"/>
              <a:t>WIENEKE, Jan. </a:t>
            </a:r>
            <a:r>
              <a:rPr lang="nl-NL" sz="1200" i="1" dirty="0"/>
              <a:t>http://cs.wikipedia.org</a:t>
            </a:r>
            <a:r>
              <a:rPr lang="nl-NL" sz="1200" dirty="0"/>
              <a:t> [online]. [cit. 3.1.2013]. Dostupný na WWW: </a:t>
            </a:r>
            <a:r>
              <a:rPr lang="nl-NL" sz="1200" dirty="0">
                <a:hlinkClick r:id="rId2"/>
              </a:rPr>
              <a:t>http://</a:t>
            </a:r>
            <a:r>
              <a:rPr lang="nl-NL" sz="1200" dirty="0" smtClean="0">
                <a:hlinkClick r:id="rId2"/>
              </a:rPr>
              <a:t>upload.wikimedia.org/wikipedia/commons/c/c3/Drosera_spatulata_KansaiHabit.jpg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err="1" smtClean="0"/>
              <a:t>byblida</a:t>
            </a:r>
            <a:r>
              <a:rPr lang="cs-CZ" sz="1200" dirty="0"/>
              <a:t>: BARTHEL, Denis.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3.1.2013].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upload.wikimedia.org/wikipedia/commons/6/64/ByblisLinifloraHabitus.JPG.org/wikipedia/commons/c/c3/Drosera_spatulata_KansaiHabit.jpg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>mucholapka  </a:t>
            </a:r>
            <a:r>
              <a:rPr lang="cs-CZ" sz="1200" dirty="0" smtClean="0"/>
              <a:t>podivná:  </a:t>
            </a:r>
            <a:r>
              <a:rPr lang="cs-CZ" sz="1200" dirty="0"/>
              <a:t>OLLIN.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3.1.2013]. Dostupný na WWW: http://upload.wikimedia.org/wikipedia/commons/0/02/Flytrap.jpg.org/wikipedia/commons/0/02/Flytrap.jpg.org/wikipedia/commons/6/64/ByblisLinifloraHabitus.JPG.org/wikipedia/commons/c/c3/Drosera_spatulata_KansaiHabit.jpg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err="1"/>
              <a:t>l</a:t>
            </a:r>
            <a:r>
              <a:rPr lang="cs-CZ" sz="1200" dirty="0" err="1" smtClean="0"/>
              <a:t>áčkovice</a:t>
            </a:r>
            <a:r>
              <a:rPr lang="cs-CZ" sz="1200" dirty="0" smtClean="0"/>
              <a:t>: HENNERN</a:t>
            </a:r>
            <a:r>
              <a:rPr lang="cs-CZ" sz="1200" dirty="0"/>
              <a:t>, Holger.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3.1.2013]. Dostupný na WWW: http://upload.wikimedia.org/wikipedia/commons/2/24/Cephalotus_follicularis_Hennern_2.jpg </a:t>
            </a:r>
          </a:p>
          <a:p>
            <a:endParaRPr lang="cs-CZ" sz="1200" dirty="0" smtClean="0"/>
          </a:p>
          <a:p>
            <a:r>
              <a:rPr lang="cs-CZ" sz="1200" dirty="0" err="1"/>
              <a:t>h</a:t>
            </a:r>
            <a:r>
              <a:rPr lang="cs-CZ" sz="1200" dirty="0" err="1" smtClean="0"/>
              <a:t>eliamfora</a:t>
            </a:r>
            <a:r>
              <a:rPr lang="cs-CZ" sz="1200" dirty="0" smtClean="0"/>
              <a:t>: PUZZLETCHUNG</a:t>
            </a:r>
            <a:r>
              <a:rPr lang="cs-CZ" sz="1200" dirty="0"/>
              <a:t>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3.1.2013]. Dostupný na WWW: http://upload.wikimedia.org/wikipedia/commons/3/33/Heliamphora_nutans.jpg </a:t>
            </a:r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827584" y="776898"/>
            <a:ext cx="20072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94C600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99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b="1" dirty="0" smtClean="0"/>
              <a:t>Písemné dělení jednociferným dělitelem v oboru do 10 000</a:t>
            </a:r>
            <a:endParaRPr lang="cs-CZ" sz="2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4437112"/>
            <a:ext cx="3309803" cy="1260629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MASOŽRAVÉ ROSTLINY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59550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a/ab/Utricularia_alp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36" y="751931"/>
            <a:ext cx="4310304" cy="574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93671" y="1340768"/>
            <a:ext cx="32200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4 958 : 7 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924944"/>
            <a:ext cx="331566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761 (</a:t>
            </a:r>
            <a:r>
              <a:rPr lang="cs-CZ" sz="2800" dirty="0" err="1" smtClean="0"/>
              <a:t>zb</a:t>
            </a:r>
            <a:r>
              <a:rPr lang="cs-CZ" sz="2800" dirty="0" smtClean="0"/>
              <a:t>. 2)  </a:t>
            </a:r>
            <a:r>
              <a:rPr lang="cs-CZ" sz="2800" dirty="0" err="1" smtClean="0"/>
              <a:t>rosnice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708 (</a:t>
            </a:r>
            <a:r>
              <a:rPr lang="cs-CZ" sz="2800" dirty="0" err="1" smtClean="0"/>
              <a:t>zb</a:t>
            </a:r>
            <a:r>
              <a:rPr lang="cs-CZ" sz="2800" dirty="0" smtClean="0"/>
              <a:t>. 2)  bublinatka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698 (</a:t>
            </a:r>
            <a:r>
              <a:rPr lang="cs-CZ" sz="2800" dirty="0" err="1" smtClean="0"/>
              <a:t>zb</a:t>
            </a:r>
            <a:r>
              <a:rPr lang="cs-CZ" sz="2800" dirty="0" smtClean="0"/>
              <a:t>. 6)  </a:t>
            </a:r>
            <a:r>
              <a:rPr lang="cs-CZ" sz="2800" dirty="0" err="1" smtClean="0"/>
              <a:t>vrtlice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6" y="5403703"/>
            <a:ext cx="76174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b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568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a/a8/Pinguicula_vulgaris_1505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4704895" cy="587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88463" y="1124744"/>
            <a:ext cx="32018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7 425 : 8 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2694502"/>
            <a:ext cx="274832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928 (</a:t>
            </a:r>
            <a:r>
              <a:rPr lang="cs-CZ" sz="2800" dirty="0" err="1" smtClean="0"/>
              <a:t>zb</a:t>
            </a:r>
            <a:r>
              <a:rPr lang="cs-CZ" sz="2800" dirty="0" smtClean="0"/>
              <a:t>. 1)  tučnice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899 (</a:t>
            </a:r>
            <a:r>
              <a:rPr lang="cs-CZ" sz="2800" dirty="0" err="1" smtClean="0"/>
              <a:t>zb</a:t>
            </a:r>
            <a:r>
              <a:rPr lang="cs-CZ" sz="2800" dirty="0" smtClean="0"/>
              <a:t>. 3)  </a:t>
            </a:r>
            <a:r>
              <a:rPr lang="cs-CZ" sz="2800" dirty="0" err="1" smtClean="0"/>
              <a:t>ztluštice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926 (</a:t>
            </a:r>
            <a:r>
              <a:rPr lang="cs-CZ" sz="2800" dirty="0" err="1" smtClean="0"/>
              <a:t>zb</a:t>
            </a:r>
            <a:r>
              <a:rPr lang="cs-CZ" sz="2800" dirty="0" smtClean="0"/>
              <a:t>. 4)  </a:t>
            </a:r>
            <a:r>
              <a:rPr lang="cs-CZ" sz="2800" dirty="0" err="1" smtClean="0"/>
              <a:t>poločnice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403703"/>
            <a:ext cx="74411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>
                <a:solidFill>
                  <a:srgbClr val="FF0000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43826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upload.wikimedia.org/wikipedia/commons/c/c3/Drosera_spatulata_KansaiHabi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93585"/>
            <a:ext cx="6388674" cy="4794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4" y="593585"/>
            <a:ext cx="33458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5 73</a:t>
            </a:r>
            <a:r>
              <a:rPr lang="cs-CZ" sz="4800" dirty="0">
                <a:solidFill>
                  <a:schemeClr val="bg1"/>
                </a:solidFill>
              </a:rPr>
              <a:t>9</a:t>
            </a:r>
            <a:r>
              <a:rPr lang="cs-CZ" sz="4800" dirty="0" smtClean="0">
                <a:solidFill>
                  <a:schemeClr val="bg1"/>
                </a:solidFill>
              </a:rPr>
              <a:t> : 5 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57784" y="5265204"/>
            <a:ext cx="392857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1 028 (</a:t>
            </a:r>
            <a:r>
              <a:rPr lang="cs-CZ" sz="2800" dirty="0" err="1" smtClean="0"/>
              <a:t>zb</a:t>
            </a:r>
            <a:r>
              <a:rPr lang="cs-CZ" sz="2800" dirty="0" smtClean="0"/>
              <a:t>. 3)  </a:t>
            </a:r>
            <a:r>
              <a:rPr lang="cs-CZ" sz="2800" dirty="0" err="1" smtClean="0"/>
              <a:t>prstnatka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1 100 (</a:t>
            </a:r>
            <a:r>
              <a:rPr lang="cs-CZ" sz="2800" dirty="0" err="1" smtClean="0"/>
              <a:t>zb</a:t>
            </a:r>
            <a:r>
              <a:rPr lang="cs-CZ" sz="2800" dirty="0" smtClean="0"/>
              <a:t>. 1)  </a:t>
            </a:r>
            <a:r>
              <a:rPr lang="cs-CZ" sz="2800" dirty="0" err="1" smtClean="0"/>
              <a:t>ostnatka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1 147 (</a:t>
            </a:r>
            <a:r>
              <a:rPr lang="cs-CZ" sz="2800" dirty="0" err="1" smtClean="0"/>
              <a:t>zb</a:t>
            </a:r>
            <a:r>
              <a:rPr lang="cs-CZ" sz="2800" dirty="0" smtClean="0"/>
              <a:t>. 4)  rosnatka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403703"/>
            <a:ext cx="72648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c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78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6/64/ByblisLinifloraHabi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348" y="674563"/>
            <a:ext cx="6332632" cy="4612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84086" y="674563"/>
            <a:ext cx="33458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3 687 : 6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57784" y="5265204"/>
            <a:ext cx="48205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635 (</a:t>
            </a:r>
            <a:r>
              <a:rPr lang="cs-CZ" sz="2800" dirty="0" err="1" smtClean="0"/>
              <a:t>zb</a:t>
            </a:r>
            <a:r>
              <a:rPr lang="cs-CZ" sz="2800" dirty="0" smtClean="0"/>
              <a:t>. 2)  </a:t>
            </a:r>
            <a:r>
              <a:rPr lang="cs-CZ" sz="2800" dirty="0" err="1" smtClean="0"/>
              <a:t>chobotnatka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614 (</a:t>
            </a:r>
            <a:r>
              <a:rPr lang="cs-CZ" sz="2800" dirty="0" err="1" smtClean="0"/>
              <a:t>zb</a:t>
            </a:r>
            <a:r>
              <a:rPr lang="cs-CZ" sz="2800" dirty="0" smtClean="0"/>
              <a:t>. 3)  </a:t>
            </a:r>
            <a:r>
              <a:rPr lang="cs-CZ" sz="2800" dirty="0" err="1" smtClean="0"/>
              <a:t>byblida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613 (</a:t>
            </a:r>
            <a:r>
              <a:rPr lang="cs-CZ" sz="2800" dirty="0" err="1" smtClean="0"/>
              <a:t>zb</a:t>
            </a:r>
            <a:r>
              <a:rPr lang="cs-CZ" sz="2800" dirty="0" smtClean="0"/>
              <a:t>. 4)  vlásenka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403703"/>
            <a:ext cx="76174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b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1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278" y="712155"/>
            <a:ext cx="6156176" cy="4617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18278" y="599627"/>
            <a:ext cx="33458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2 653 : 4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18278" y="5265203"/>
            <a:ext cx="649568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686 (</a:t>
            </a:r>
            <a:r>
              <a:rPr lang="cs-CZ" sz="2800" dirty="0" err="1" smtClean="0"/>
              <a:t>zb</a:t>
            </a:r>
            <a:r>
              <a:rPr lang="cs-CZ" sz="2800" dirty="0" smtClean="0"/>
              <a:t>. 2)  </a:t>
            </a:r>
            <a:r>
              <a:rPr lang="cs-CZ" sz="2800" dirty="0" err="1" smtClean="0"/>
              <a:t>ostnatka</a:t>
            </a:r>
            <a:r>
              <a:rPr lang="cs-CZ" sz="2800" dirty="0" smtClean="0"/>
              <a:t> okrouhlolistá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658 (</a:t>
            </a:r>
            <a:r>
              <a:rPr lang="cs-CZ" sz="2800" dirty="0" err="1" smtClean="0"/>
              <a:t>zb</a:t>
            </a:r>
            <a:r>
              <a:rPr lang="cs-CZ" sz="2800" dirty="0" smtClean="0"/>
              <a:t>. 3)  </a:t>
            </a:r>
            <a:r>
              <a:rPr lang="cs-CZ" sz="2800" dirty="0" err="1" smtClean="0"/>
              <a:t>zubatka</a:t>
            </a:r>
            <a:r>
              <a:rPr lang="cs-CZ" sz="2800" dirty="0" smtClean="0"/>
              <a:t> chňapavá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663 (</a:t>
            </a:r>
            <a:r>
              <a:rPr lang="cs-CZ" sz="2800" dirty="0" err="1" smtClean="0"/>
              <a:t>zb</a:t>
            </a:r>
            <a:r>
              <a:rPr lang="cs-CZ" sz="2800" dirty="0" smtClean="0"/>
              <a:t>. 1)  mucholapka  podivná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403703"/>
            <a:ext cx="72648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c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91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2/24/Cephalotus_follicularis_Hennern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6480720" cy="434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8040" y="764704"/>
            <a:ext cx="33458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5 496 : </a:t>
            </a:r>
            <a:r>
              <a:rPr lang="cs-CZ" sz="5400" dirty="0">
                <a:solidFill>
                  <a:schemeClr val="bg1"/>
                </a:solidFill>
              </a:rPr>
              <a:t>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18278" y="5265203"/>
            <a:ext cx="433484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610 (</a:t>
            </a:r>
            <a:r>
              <a:rPr lang="cs-CZ" sz="2800" dirty="0" err="1" smtClean="0"/>
              <a:t>zb</a:t>
            </a:r>
            <a:r>
              <a:rPr lang="cs-CZ" sz="2800" dirty="0" smtClean="0"/>
              <a:t>. 6)  </a:t>
            </a:r>
            <a:r>
              <a:rPr lang="cs-CZ" sz="2800" dirty="0" err="1" smtClean="0"/>
              <a:t>láčkovice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625 (</a:t>
            </a:r>
            <a:r>
              <a:rPr lang="cs-CZ" sz="2800" dirty="0" err="1" smtClean="0"/>
              <a:t>zb</a:t>
            </a:r>
            <a:r>
              <a:rPr lang="cs-CZ" sz="2800" dirty="0" smtClean="0"/>
              <a:t>. 1)  kališnice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587 (</a:t>
            </a:r>
            <a:r>
              <a:rPr lang="cs-CZ" sz="2800" dirty="0" err="1" smtClean="0"/>
              <a:t>zb</a:t>
            </a:r>
            <a:r>
              <a:rPr lang="cs-CZ" sz="2800" dirty="0" smtClean="0"/>
              <a:t>. </a:t>
            </a:r>
            <a:r>
              <a:rPr lang="cs-CZ" sz="2800" dirty="0"/>
              <a:t>3</a:t>
            </a:r>
            <a:r>
              <a:rPr lang="cs-CZ" sz="2800" dirty="0" smtClean="0"/>
              <a:t>)  </a:t>
            </a:r>
            <a:r>
              <a:rPr lang="cs-CZ" sz="2800" dirty="0" err="1" smtClean="0"/>
              <a:t>váčkovice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403703"/>
            <a:ext cx="74411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a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51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3/33/Heliamphora_nuta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46" y="472124"/>
            <a:ext cx="3456384" cy="587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8040" y="764704"/>
            <a:ext cx="33458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6 251 : 7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420888"/>
            <a:ext cx="36724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800" dirty="0" smtClean="0"/>
              <a:t>889 (</a:t>
            </a:r>
            <a:r>
              <a:rPr lang="cs-CZ" sz="2800" dirty="0" err="1" smtClean="0"/>
              <a:t>zb</a:t>
            </a:r>
            <a:r>
              <a:rPr lang="cs-CZ" sz="2800" dirty="0" smtClean="0"/>
              <a:t>. </a:t>
            </a:r>
            <a:r>
              <a:rPr lang="cs-CZ" sz="2800" dirty="0"/>
              <a:t>4</a:t>
            </a:r>
            <a:r>
              <a:rPr lang="cs-CZ" sz="2800" dirty="0" smtClean="0"/>
              <a:t>)  kalichovka</a:t>
            </a:r>
          </a:p>
          <a:p>
            <a:pPr marL="342900" indent="-342900">
              <a:buAutoNum type="alphaLcParenR"/>
            </a:pPr>
            <a:r>
              <a:rPr lang="cs-CZ" sz="2800" dirty="0" smtClean="0"/>
              <a:t>893 (</a:t>
            </a:r>
            <a:r>
              <a:rPr lang="cs-CZ" sz="2800" dirty="0" err="1" smtClean="0"/>
              <a:t>zb</a:t>
            </a:r>
            <a:r>
              <a:rPr lang="cs-CZ" sz="2800" dirty="0" smtClean="0"/>
              <a:t>. </a:t>
            </a:r>
            <a:r>
              <a:rPr lang="cs-CZ" sz="2800" dirty="0"/>
              <a:t>0</a:t>
            </a:r>
            <a:r>
              <a:rPr lang="cs-CZ" sz="2800" dirty="0" smtClean="0"/>
              <a:t>)  </a:t>
            </a:r>
            <a:r>
              <a:rPr lang="cs-CZ" sz="2800" dirty="0" err="1" smtClean="0"/>
              <a:t>heliamfora</a:t>
            </a:r>
            <a:endParaRPr lang="cs-CZ" sz="2800" dirty="0" smtClean="0"/>
          </a:p>
          <a:p>
            <a:pPr marL="342900" indent="-342900">
              <a:buAutoNum type="alphaLcParenR"/>
            </a:pPr>
            <a:r>
              <a:rPr lang="cs-CZ" sz="2800" dirty="0" smtClean="0"/>
              <a:t>892 (</a:t>
            </a:r>
            <a:r>
              <a:rPr lang="cs-CZ" sz="2800" dirty="0" err="1" smtClean="0"/>
              <a:t>zb</a:t>
            </a:r>
            <a:r>
              <a:rPr lang="cs-CZ" sz="2800" dirty="0" smtClean="0"/>
              <a:t>. 6)  </a:t>
            </a:r>
            <a:r>
              <a:rPr lang="cs-CZ" sz="2800" dirty="0" err="1" smtClean="0"/>
              <a:t>amformatka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5403703"/>
            <a:ext cx="74411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b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264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95</TotalTime>
  <Words>505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ANOTACE</vt:lpstr>
      <vt:lpstr>Prezentace aplikace PowerPoint</vt:lpstr>
      <vt:lpstr>Písemné dělení jednociferným dělitelem v oboru do 10 000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Your User Name</cp:lastModifiedBy>
  <cp:revision>13</cp:revision>
  <dcterms:created xsi:type="dcterms:W3CDTF">2013-01-02T18:56:36Z</dcterms:created>
  <dcterms:modified xsi:type="dcterms:W3CDTF">2013-08-27T17:01:37Z</dcterms:modified>
</cp:coreProperties>
</file>