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0"/>
  </p:notesMasterIdLst>
  <p:sldIdLst>
    <p:sldId id="265" r:id="rId2"/>
    <p:sldId id="267" r:id="rId3"/>
    <p:sldId id="260" r:id="rId4"/>
    <p:sldId id="261" r:id="rId5"/>
    <p:sldId id="262" r:id="rId6"/>
    <p:sldId id="263" r:id="rId7"/>
    <p:sldId id="264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978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52AA74-8AE4-446E-8A4C-0E359100A85B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B5985F-75F4-4A83-96BD-586217027F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51114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B5985F-75F4-4A83-96BD-586217027FBB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02251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86FEC4-1D2C-4ECD-9089-F20BD4019B9A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D7A6B9-8CB2-48D1-851B-340AA8C015B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86FEC4-1D2C-4ECD-9089-F20BD4019B9A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D7A6B9-8CB2-48D1-851B-340AA8C015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86FEC4-1D2C-4ECD-9089-F20BD4019B9A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D7A6B9-8CB2-48D1-851B-340AA8C015B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86FEC4-1D2C-4ECD-9089-F20BD4019B9A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D7A6B9-8CB2-48D1-851B-340AA8C015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86FEC4-1D2C-4ECD-9089-F20BD4019B9A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D7A6B9-8CB2-48D1-851B-340AA8C015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86FEC4-1D2C-4ECD-9089-F20BD4019B9A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D7A6B9-8CB2-48D1-851B-340AA8C015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86FEC4-1D2C-4ECD-9089-F20BD4019B9A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D7A6B9-8CB2-48D1-851B-340AA8C015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86FEC4-1D2C-4ECD-9089-F20BD4019B9A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D7A6B9-8CB2-48D1-851B-340AA8C015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86FEC4-1D2C-4ECD-9089-F20BD4019B9A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CD7A6B9-8CB2-48D1-851B-340AA8C015BB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86FEC4-1D2C-4ECD-9089-F20BD4019B9A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D7A6B9-8CB2-48D1-851B-340AA8C015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86FEC4-1D2C-4ECD-9089-F20BD4019B9A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D7A6B9-8CB2-48D1-851B-340AA8C015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7986FEC4-1D2C-4ECD-9089-F20BD4019B9A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CD7A6B9-8CB2-48D1-851B-340AA8C015BB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84784"/>
            <a:ext cx="4129841" cy="3600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23425518"/>
              </p:ext>
            </p:extLst>
          </p:nvPr>
        </p:nvGraphicFramePr>
        <p:xfrm>
          <a:off x="251520" y="5229200"/>
          <a:ext cx="8280920" cy="1392584"/>
        </p:xfrm>
        <a:graphic>
          <a:graphicData uri="http://schemas.openxmlformats.org/drawingml/2006/table">
            <a:tbl>
              <a:tblPr/>
              <a:tblGrid>
                <a:gridCol w="2431096"/>
                <a:gridCol w="5849824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Fyzika 6.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VY_32_INOVACE_12_Fyzikální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veličina hmotnost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Jitka </a:t>
                      </a: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Tulachová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264978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052736"/>
            <a:ext cx="8229600" cy="1800200"/>
          </a:xfrm>
        </p:spPr>
        <p:txBody>
          <a:bodyPr>
            <a:noAutofit/>
          </a:bodyPr>
          <a:lstStyle/>
          <a:p>
            <a:r>
              <a:rPr lang="cs-CZ" sz="6000" b="1" dirty="0" smtClean="0">
                <a:solidFill>
                  <a:schemeClr val="tx1"/>
                </a:solidFill>
              </a:rPr>
              <a:t>Fyzikální veličina </a:t>
            </a:r>
            <a:r>
              <a:rPr lang="cs-CZ" sz="6000" b="1" u="sng" dirty="0" smtClean="0">
                <a:solidFill>
                  <a:schemeClr val="tx1"/>
                </a:solidFill>
              </a:rPr>
              <a:t>hmotnost</a:t>
            </a:r>
            <a:endParaRPr lang="cs-CZ" sz="6000" b="1" u="sng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429000"/>
            <a:ext cx="8229600" cy="2895600"/>
          </a:xfrm>
        </p:spPr>
        <p:txBody>
          <a:bodyPr>
            <a:normAutofit/>
          </a:bodyPr>
          <a:lstStyle/>
          <a:p>
            <a:r>
              <a:rPr lang="cs-CZ" sz="3600" dirty="0">
                <a:latin typeface="Calibri" pitchFamily="34" charset="0"/>
                <a:cs typeface="Calibri" pitchFamily="34" charset="0"/>
              </a:rPr>
              <a:t>z</a:t>
            </a:r>
            <a:r>
              <a:rPr lang="cs-CZ" sz="3600" dirty="0" smtClean="0">
                <a:latin typeface="Calibri" pitchFamily="34" charset="0"/>
                <a:cs typeface="Calibri" pitchFamily="34" charset="0"/>
              </a:rPr>
              <a:t>načka- </a:t>
            </a:r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m</a:t>
            </a:r>
          </a:p>
          <a:p>
            <a:r>
              <a:rPr lang="cs-CZ" sz="3600" dirty="0" smtClean="0">
                <a:latin typeface="Calibri" pitchFamily="34" charset="0"/>
                <a:cs typeface="Calibri" pitchFamily="34" charset="0"/>
              </a:rPr>
              <a:t>jednotka- kilogram ( značka </a:t>
            </a:r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kg </a:t>
            </a:r>
            <a:r>
              <a:rPr lang="cs-CZ" sz="3600" dirty="0" smtClean="0">
                <a:latin typeface="Calibri" pitchFamily="34" charset="0"/>
                <a:cs typeface="Calibri" pitchFamily="34" charset="0"/>
              </a:rPr>
              <a:t>)</a:t>
            </a:r>
          </a:p>
          <a:p>
            <a:r>
              <a:rPr lang="cs-CZ" sz="3600" dirty="0">
                <a:latin typeface="Calibri" pitchFamily="34" charset="0"/>
                <a:cs typeface="Calibri" pitchFamily="34" charset="0"/>
              </a:rPr>
              <a:t>m</a:t>
            </a:r>
            <a:r>
              <a:rPr lang="cs-CZ" sz="3600" dirty="0" smtClean="0">
                <a:latin typeface="Calibri" pitchFamily="34" charset="0"/>
                <a:cs typeface="Calibri" pitchFamily="34" charset="0"/>
              </a:rPr>
              <a:t>ěřidlo- váhy</a:t>
            </a:r>
            <a:endParaRPr lang="cs-CZ" sz="3600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757310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u="sng" dirty="0">
                <a:solidFill>
                  <a:schemeClr val="tx1"/>
                </a:solidFill>
              </a:rPr>
              <a:t>r</a:t>
            </a:r>
            <a:r>
              <a:rPr lang="cs-CZ" u="sng" dirty="0" smtClean="0">
                <a:solidFill>
                  <a:schemeClr val="tx1"/>
                </a:solidFill>
              </a:rPr>
              <a:t>ovnoramenné váhy</a:t>
            </a:r>
            <a:r>
              <a:rPr lang="cs-CZ" u="sng" dirty="0" smtClean="0"/>
              <a:t>:</a:t>
            </a:r>
            <a:r>
              <a:rPr lang="cs-CZ" u="sng" dirty="0" smtClean="0">
                <a:solidFill>
                  <a:schemeClr val="tx1"/>
                </a:solidFill>
              </a:rPr>
              <a:t/>
            </a:r>
            <a:br>
              <a:rPr lang="cs-CZ" u="sng" dirty="0" smtClean="0">
                <a:solidFill>
                  <a:schemeClr val="tx1"/>
                </a:solidFill>
              </a:rPr>
            </a:br>
            <a:r>
              <a:rPr lang="cs-CZ" sz="2400" dirty="0" smtClean="0">
                <a:solidFill>
                  <a:schemeClr val="tx1"/>
                </a:solidFill>
              </a:rPr>
              <a:t>měřidlo, které používáme ve fyzice:</a:t>
            </a:r>
            <a:endParaRPr lang="cs-CZ" sz="2400" u="sng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sz="2800" dirty="0">
                <a:latin typeface="Calibri" pitchFamily="34" charset="0"/>
                <a:cs typeface="Calibri" pitchFamily="34" charset="0"/>
              </a:rPr>
              <a:t>n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a rovnoramenných vahách měříme hmotnost </a:t>
            </a:r>
            <a:r>
              <a:rPr lang="cs-CZ" sz="2800" smtClean="0">
                <a:latin typeface="Calibri" pitchFamily="34" charset="0"/>
                <a:cs typeface="Calibri" pitchFamily="34" charset="0"/>
              </a:rPr>
              <a:t>tím</a:t>
            </a:r>
            <a:r>
              <a:rPr lang="cs-CZ" sz="2800" smtClean="0">
                <a:latin typeface="Calibri" pitchFamily="34" charset="0"/>
                <a:cs typeface="Calibri" pitchFamily="34" charset="0"/>
              </a:rPr>
              <a:t>,  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že porovnáváme hmotnost tělesa s hmotností závaží, kterou 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známe</a:t>
            </a:r>
          </a:p>
          <a:p>
            <a:pPr marL="0" indent="0">
              <a:buNone/>
            </a:pPr>
            <a:endParaRPr lang="cs-CZ" sz="2800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sz="2800" dirty="0">
                <a:latin typeface="Calibri" pitchFamily="34" charset="0"/>
                <a:cs typeface="Calibri" pitchFamily="34" charset="0"/>
              </a:rPr>
              <a:t>p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ři měření používáme sadu 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závaží</a:t>
            </a:r>
          </a:p>
          <a:p>
            <a:pPr marL="0" indent="0">
              <a:buNone/>
            </a:pPr>
            <a:endParaRPr lang="cs-CZ" sz="2800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sz="2800" dirty="0">
                <a:latin typeface="Calibri" pitchFamily="34" charset="0"/>
                <a:cs typeface="Calibri" pitchFamily="34" charset="0"/>
              </a:rPr>
              <a:t>h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motnost váženého tělesa se rovná součtu hmotností všech závaží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639145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80696"/>
          </a:xfrm>
        </p:spPr>
        <p:txBody>
          <a:bodyPr>
            <a:normAutofit fontScale="90000"/>
          </a:bodyPr>
          <a:lstStyle/>
          <a:p>
            <a:r>
              <a:rPr lang="cs-CZ" u="sng" dirty="0">
                <a:solidFill>
                  <a:schemeClr val="tx1"/>
                </a:solidFill>
              </a:rPr>
              <a:t>p</a:t>
            </a:r>
            <a:r>
              <a:rPr lang="cs-CZ" u="sng" dirty="0" smtClean="0">
                <a:solidFill>
                  <a:schemeClr val="tx1"/>
                </a:solidFill>
              </a:rPr>
              <a:t>ostup měření :</a:t>
            </a:r>
            <a:endParaRPr lang="cs-CZ" u="sng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96855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1) váhy postavíme do vodorovné polohy</a:t>
            </a:r>
          </a:p>
          <a:p>
            <a:pPr marL="0" indent="0">
              <a:buNone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2) provedeme kontrolu seřízení vah </a:t>
            </a:r>
            <a:r>
              <a:rPr lang="cs-CZ" dirty="0" err="1" smtClean="0">
                <a:latin typeface="Calibri" pitchFamily="34" charset="0"/>
                <a:cs typeface="Calibri" pitchFamily="34" charset="0"/>
              </a:rPr>
              <a:t>odaretováním</a:t>
            </a:r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3) těleso položíme na levou a závaží na pravou misku </a:t>
            </a:r>
            <a:r>
              <a:rPr lang="cs-CZ" dirty="0" err="1" smtClean="0">
                <a:latin typeface="Calibri" pitchFamily="34" charset="0"/>
                <a:cs typeface="Calibri" pitchFamily="34" charset="0"/>
              </a:rPr>
              <a:t>zaaretovaných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vah</a:t>
            </a:r>
          </a:p>
          <a:p>
            <a:pPr marL="0" indent="0">
              <a:buNone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4) váhy </a:t>
            </a:r>
            <a:r>
              <a:rPr lang="cs-CZ" dirty="0" err="1" smtClean="0">
                <a:latin typeface="Calibri" pitchFamily="34" charset="0"/>
                <a:cs typeface="Calibri" pitchFamily="34" charset="0"/>
              </a:rPr>
              <a:t>odaretujeme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a měříme hmotnost</a:t>
            </a:r>
          </a:p>
          <a:p>
            <a:pPr marL="0" indent="0">
              <a:buNone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5) podle potřeby závaží přidáme, odebereme, nebo nahradíme jiným</a:t>
            </a:r>
          </a:p>
          <a:p>
            <a:pPr marL="0" indent="0">
              <a:buNone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6) měření ukončíme, když se jazýček vah volně pohybuje okolo střední čáry stupnice nebo se na ní ustálí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71589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068728"/>
          </a:xfrm>
        </p:spPr>
        <p:txBody>
          <a:bodyPr/>
          <a:lstStyle/>
          <a:p>
            <a:r>
              <a:rPr lang="cs-CZ" u="sng" dirty="0">
                <a:solidFill>
                  <a:schemeClr val="tx1"/>
                </a:solidFill>
              </a:rPr>
              <a:t>j</a:t>
            </a:r>
            <a:r>
              <a:rPr lang="cs-CZ" u="sng" dirty="0" smtClean="0">
                <a:solidFill>
                  <a:schemeClr val="tx1"/>
                </a:solidFill>
              </a:rPr>
              <a:t>ednotky hmotnosti:</a:t>
            </a:r>
            <a:endParaRPr lang="cs-CZ" u="sng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3600" dirty="0" smtClean="0">
                <a:latin typeface="Calibri" pitchFamily="34" charset="0"/>
                <a:cs typeface="Calibri" pitchFamily="34" charset="0"/>
              </a:rPr>
              <a:t>základní jednotka- </a:t>
            </a:r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kilogram</a:t>
            </a:r>
          </a:p>
          <a:p>
            <a:pPr marL="0" indent="0">
              <a:buNone/>
            </a:pPr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sz="3200" dirty="0">
                <a:latin typeface="Calibri" pitchFamily="34" charset="0"/>
                <a:cs typeface="Calibri" pitchFamily="34" charset="0"/>
              </a:rPr>
              <a:t>d</a:t>
            </a:r>
            <a:r>
              <a:rPr lang="cs-CZ" sz="3200" dirty="0" smtClean="0">
                <a:latin typeface="Calibri" pitchFamily="34" charset="0"/>
                <a:cs typeface="Calibri" pitchFamily="34" charset="0"/>
              </a:rPr>
              <a:t>íly a násobky kilogramu: miligram (mg)</a:t>
            </a:r>
          </a:p>
          <a:p>
            <a:pPr marL="3657600" lvl="8" indent="0">
              <a:buNone/>
            </a:pPr>
            <a:r>
              <a:rPr lang="cs-CZ" sz="3200" dirty="0" smtClean="0">
                <a:latin typeface="Calibri" pitchFamily="34" charset="0"/>
                <a:cs typeface="Calibri" pitchFamily="34" charset="0"/>
              </a:rPr>
              <a:t>          </a:t>
            </a:r>
            <a:r>
              <a:rPr lang="cs-CZ" sz="3200" dirty="0" smtClean="0">
                <a:latin typeface="Calibri" pitchFamily="34" charset="0"/>
                <a:cs typeface="Calibri" pitchFamily="34" charset="0"/>
              </a:rPr>
              <a:t>gram </a:t>
            </a:r>
            <a:r>
              <a:rPr lang="cs-CZ" sz="3200" dirty="0" smtClean="0">
                <a:latin typeface="Calibri" pitchFamily="34" charset="0"/>
                <a:cs typeface="Calibri" pitchFamily="34" charset="0"/>
              </a:rPr>
              <a:t>(g) </a:t>
            </a:r>
          </a:p>
          <a:p>
            <a:pPr marL="3657600" lvl="8" indent="0">
              <a:buNone/>
            </a:pPr>
            <a:r>
              <a:rPr lang="cs-CZ" sz="3200" dirty="0">
                <a:latin typeface="Calibri" pitchFamily="34" charset="0"/>
                <a:cs typeface="Calibri" pitchFamily="34" charset="0"/>
              </a:rPr>
              <a:t> </a:t>
            </a:r>
            <a:r>
              <a:rPr lang="cs-CZ" sz="3200" dirty="0" smtClean="0">
                <a:latin typeface="Calibri" pitchFamily="34" charset="0"/>
                <a:cs typeface="Calibri" pitchFamily="34" charset="0"/>
              </a:rPr>
              <a:t>         </a:t>
            </a:r>
            <a:r>
              <a:rPr lang="cs-CZ" sz="3200" dirty="0" smtClean="0">
                <a:latin typeface="Calibri" pitchFamily="34" charset="0"/>
                <a:cs typeface="Calibri" pitchFamily="34" charset="0"/>
              </a:rPr>
              <a:t>metrický </a:t>
            </a:r>
            <a:r>
              <a:rPr lang="cs-CZ" sz="3200" dirty="0" smtClean="0">
                <a:latin typeface="Calibri" pitchFamily="34" charset="0"/>
                <a:cs typeface="Calibri" pitchFamily="34" charset="0"/>
              </a:rPr>
              <a:t>cent (</a:t>
            </a:r>
            <a:r>
              <a:rPr lang="cs-CZ" sz="3200" dirty="0">
                <a:latin typeface="Calibri" pitchFamily="34" charset="0"/>
                <a:cs typeface="Calibri" pitchFamily="34" charset="0"/>
              </a:rPr>
              <a:t>q</a:t>
            </a:r>
            <a:r>
              <a:rPr lang="cs-CZ" sz="3200" dirty="0" smtClean="0">
                <a:latin typeface="Calibri" pitchFamily="34" charset="0"/>
                <a:cs typeface="Calibri" pitchFamily="34" charset="0"/>
              </a:rPr>
              <a:t>)</a:t>
            </a:r>
          </a:p>
          <a:p>
            <a:pPr marL="3657600" lvl="8" indent="0">
              <a:buNone/>
            </a:pPr>
            <a:r>
              <a:rPr lang="cs-CZ" sz="3200" dirty="0">
                <a:latin typeface="Calibri" pitchFamily="34" charset="0"/>
                <a:cs typeface="Calibri" pitchFamily="34" charset="0"/>
              </a:rPr>
              <a:t> </a:t>
            </a:r>
            <a:r>
              <a:rPr lang="cs-CZ" sz="3200" dirty="0" smtClean="0">
                <a:latin typeface="Calibri" pitchFamily="34" charset="0"/>
                <a:cs typeface="Calibri" pitchFamily="34" charset="0"/>
              </a:rPr>
              <a:t>        </a:t>
            </a:r>
            <a:r>
              <a:rPr lang="cs-CZ" sz="3200" dirty="0" smtClean="0">
                <a:latin typeface="Calibri" pitchFamily="34" charset="0"/>
                <a:cs typeface="Calibri" pitchFamily="34" charset="0"/>
              </a:rPr>
              <a:t> tuna </a:t>
            </a:r>
            <a:r>
              <a:rPr lang="cs-CZ" sz="3200" dirty="0" smtClean="0">
                <a:latin typeface="Calibri" pitchFamily="34" charset="0"/>
                <a:cs typeface="Calibri" pitchFamily="34" charset="0"/>
              </a:rPr>
              <a:t>(</a:t>
            </a:r>
            <a:r>
              <a:rPr lang="cs-CZ" sz="3200" dirty="0">
                <a:latin typeface="Calibri" pitchFamily="34" charset="0"/>
                <a:cs typeface="Calibri" pitchFamily="34" charset="0"/>
              </a:rPr>
              <a:t>t</a:t>
            </a:r>
            <a:r>
              <a:rPr lang="cs-CZ" sz="3200" dirty="0" smtClean="0">
                <a:latin typeface="Calibri" pitchFamily="34" charset="0"/>
                <a:cs typeface="Calibri" pitchFamily="34" charset="0"/>
              </a:rPr>
              <a:t>)</a:t>
            </a:r>
            <a:endParaRPr lang="cs-CZ" sz="3200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100531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996720"/>
          </a:xfrm>
        </p:spPr>
        <p:txBody>
          <a:bodyPr/>
          <a:lstStyle/>
          <a:p>
            <a:r>
              <a:rPr lang="cs-CZ" u="sng" dirty="0">
                <a:solidFill>
                  <a:schemeClr val="tx1"/>
                </a:solidFill>
              </a:rPr>
              <a:t>z</a:t>
            </a:r>
            <a:r>
              <a:rPr lang="cs-CZ" u="sng" dirty="0" smtClean="0">
                <a:solidFill>
                  <a:schemeClr val="tx1"/>
                </a:solidFill>
              </a:rPr>
              <a:t>ákladní převodní vztahy:</a:t>
            </a:r>
            <a:endParaRPr lang="cs-CZ" u="sng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latin typeface="Calibri" pitchFamily="34" charset="0"/>
                <a:cs typeface="Calibri" pitchFamily="34" charset="0"/>
              </a:rPr>
              <a:t>1 </a:t>
            </a:r>
            <a:r>
              <a:rPr lang="cs-CZ" sz="4000" b="1" dirty="0">
                <a:latin typeface="Calibri" pitchFamily="34" charset="0"/>
                <a:cs typeface="Calibri" pitchFamily="34" charset="0"/>
              </a:rPr>
              <a:t>kg = 1 000 g</a:t>
            </a:r>
          </a:p>
          <a:p>
            <a:r>
              <a:rPr lang="cs-CZ" sz="4000" b="1" dirty="0">
                <a:latin typeface="Calibri" pitchFamily="34" charset="0"/>
                <a:cs typeface="Calibri" pitchFamily="34" charset="0"/>
              </a:rPr>
              <a:t>1 g = 1 000 mg</a:t>
            </a:r>
          </a:p>
          <a:p>
            <a:r>
              <a:rPr lang="cs-CZ" sz="4000" b="1" dirty="0">
                <a:latin typeface="Calibri" pitchFamily="34" charset="0"/>
                <a:cs typeface="Calibri" pitchFamily="34" charset="0"/>
              </a:rPr>
              <a:t>1 t = 1 000 kg</a:t>
            </a:r>
          </a:p>
          <a:p>
            <a:r>
              <a:rPr lang="cs-CZ" sz="4000" b="1" dirty="0">
                <a:latin typeface="Calibri" pitchFamily="34" charset="0"/>
                <a:cs typeface="Calibri" pitchFamily="34" charset="0"/>
              </a:rPr>
              <a:t>1 q = 100 kg</a:t>
            </a:r>
          </a:p>
          <a:p>
            <a:r>
              <a:rPr lang="cs-CZ" sz="4000" b="1" dirty="0">
                <a:latin typeface="Calibri" pitchFamily="34" charset="0"/>
                <a:cs typeface="Calibri" pitchFamily="34" charset="0"/>
              </a:rPr>
              <a:t>1 t = 10q</a:t>
            </a:r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latin typeface="Calibri" pitchFamily="34" charset="0"/>
                <a:cs typeface="Calibri" pitchFamily="34" charset="0"/>
              </a:rPr>
              <a:t>1 </a:t>
            </a:r>
            <a:r>
              <a:rPr lang="cs-CZ" sz="4000" dirty="0">
                <a:latin typeface="Calibri" pitchFamily="34" charset="0"/>
                <a:cs typeface="Calibri" pitchFamily="34" charset="0"/>
              </a:rPr>
              <a:t>mg= 0,001 g</a:t>
            </a:r>
          </a:p>
          <a:p>
            <a:r>
              <a:rPr lang="cs-CZ" sz="4000" dirty="0">
                <a:latin typeface="Calibri" pitchFamily="34" charset="0"/>
                <a:cs typeface="Calibri" pitchFamily="34" charset="0"/>
              </a:rPr>
              <a:t>1 g   = 0,001 kg</a:t>
            </a:r>
          </a:p>
          <a:p>
            <a:r>
              <a:rPr lang="cs-CZ" sz="4000" dirty="0">
                <a:latin typeface="Calibri" pitchFamily="34" charset="0"/>
                <a:cs typeface="Calibri" pitchFamily="34" charset="0"/>
              </a:rPr>
              <a:t>1 kg = 0,001 t</a:t>
            </a:r>
          </a:p>
          <a:p>
            <a:r>
              <a:rPr lang="cs-CZ" sz="4000" dirty="0">
                <a:latin typeface="Calibri" pitchFamily="34" charset="0"/>
                <a:cs typeface="Calibri" pitchFamily="34" charset="0"/>
              </a:rPr>
              <a:t>1 kg = 0,01 </a:t>
            </a:r>
            <a:r>
              <a:rPr lang="cs-CZ" sz="4000" dirty="0" smtClean="0">
                <a:latin typeface="Calibri" pitchFamily="34" charset="0"/>
                <a:cs typeface="Calibri" pitchFamily="34" charset="0"/>
              </a:rPr>
              <a:t>q</a:t>
            </a:r>
          </a:p>
          <a:p>
            <a:r>
              <a:rPr lang="cs-CZ" sz="4000" dirty="0" smtClean="0">
                <a:latin typeface="Calibri" pitchFamily="34" charset="0"/>
                <a:cs typeface="Calibri" pitchFamily="34" charset="0"/>
              </a:rPr>
              <a:t>1 q   = 0,1 t</a:t>
            </a:r>
            <a:endParaRPr lang="cs-CZ" sz="4000" dirty="0"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21323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924712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   </a:t>
            </a:r>
            <a:r>
              <a:rPr lang="cs-CZ" sz="5400" dirty="0" smtClean="0">
                <a:solidFill>
                  <a:srgbClr val="FF0000"/>
                </a:solidFill>
              </a:rPr>
              <a:t>?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Calibri" pitchFamily="34" charset="0"/>
                <a:cs typeface="Calibri" pitchFamily="34" charset="0"/>
              </a:rPr>
              <a:t>Jak se nazývá základní jednotka hmotnosti?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      1 kilogram</a:t>
            </a:r>
          </a:p>
          <a:p>
            <a:r>
              <a:rPr lang="cs-CZ" sz="2800" dirty="0" smtClean="0">
                <a:latin typeface="Calibri" pitchFamily="34" charset="0"/>
                <a:cs typeface="Calibri" pitchFamily="34" charset="0"/>
              </a:rPr>
              <a:t>Jakou značkou označujeme fyzikální veličinu hmotnost?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     </a:t>
            </a:r>
            <a:r>
              <a:rPr lang="cs-CZ" sz="2400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 m</a:t>
            </a:r>
          </a:p>
          <a:p>
            <a:r>
              <a:rPr lang="cs-CZ" sz="2800" dirty="0" smtClean="0">
                <a:latin typeface="Calibri" pitchFamily="34" charset="0"/>
                <a:cs typeface="Calibri" pitchFamily="34" charset="0"/>
              </a:rPr>
              <a:t>Čím měříme hmotnost ve fyzice?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      </a:t>
            </a:r>
            <a:r>
              <a:rPr lang="cs-CZ" sz="2400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rovnoramennými váhami</a:t>
            </a:r>
          </a:p>
          <a:p>
            <a:r>
              <a:rPr lang="cs-CZ" sz="2800" dirty="0" smtClean="0">
                <a:latin typeface="Calibri" pitchFamily="34" charset="0"/>
                <a:cs typeface="Calibri" pitchFamily="34" charset="0"/>
              </a:rPr>
              <a:t>Jaké znáš další jednotky hmotnosti?</a:t>
            </a:r>
          </a:p>
          <a:p>
            <a:pPr marL="0" indent="0">
              <a:buNone/>
            </a:pPr>
            <a:r>
              <a:rPr lang="cs-CZ" sz="2000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2000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     </a:t>
            </a:r>
            <a:r>
              <a:rPr lang="cs-CZ" sz="2400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mg, g, t, q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1155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Zdroje: vlastní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558681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155</TotalTime>
  <Words>270</Words>
  <Application>Microsoft Office PowerPoint</Application>
  <PresentationFormat>Předvádění na obrazovce (4:3)</PresentationFormat>
  <Paragraphs>57</Paragraphs>
  <Slides>8</Slides>
  <Notes>1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Prezentace aplikace PowerPoint</vt:lpstr>
      <vt:lpstr>Fyzikální veličina hmotnost</vt:lpstr>
      <vt:lpstr>rovnoramenné váhy: měřidlo, které používáme ve fyzice:</vt:lpstr>
      <vt:lpstr>postup měření :</vt:lpstr>
      <vt:lpstr>jednotky hmotnosti:</vt:lpstr>
      <vt:lpstr>základní převodní vztahy:</vt:lpstr>
      <vt:lpstr>   ?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 Tulachová</dc:creator>
  <cp:lastModifiedBy>OEM</cp:lastModifiedBy>
  <cp:revision>19</cp:revision>
  <dcterms:created xsi:type="dcterms:W3CDTF">2011-07-11T16:40:17Z</dcterms:created>
  <dcterms:modified xsi:type="dcterms:W3CDTF">2011-08-31T09:47:26Z</dcterms:modified>
</cp:coreProperties>
</file>