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9"/>
  </p:notesMasterIdLst>
  <p:sldIdLst>
    <p:sldId id="270" r:id="rId2"/>
    <p:sldId id="271" r:id="rId3"/>
    <p:sldId id="272" r:id="rId4"/>
    <p:sldId id="257" r:id="rId5"/>
    <p:sldId id="259" r:id="rId6"/>
    <p:sldId id="260" r:id="rId7"/>
    <p:sldId id="261" r:id="rId8"/>
    <p:sldId id="262" r:id="rId9"/>
    <p:sldId id="263" r:id="rId10"/>
    <p:sldId id="256" r:id="rId11"/>
    <p:sldId id="258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2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3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00B0F0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List1!$A$2:$A$3</c:f>
              <c:strCache>
                <c:ptCount val="2"/>
                <c:pt idx="1">
                  <c:v>2. čtvrt.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00B0F0"/>
            </a:solidFill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List1!$A$2:$A$3</c:f>
              <c:strCache>
                <c:ptCount val="2"/>
                <c:pt idx="1">
                  <c:v>2. čtvrt.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50</c:v>
                </c:pt>
                <c:pt idx="1">
                  <c:v>50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 w="19050"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List1!$A$2:$A$4</c:f>
              <c:strCache>
                <c:ptCount val="3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25</c:v>
                </c:pt>
                <c:pt idx="1">
                  <c:v>25</c:v>
                </c:pt>
                <c:pt idx="2">
                  <c:v>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25</c:v>
                </c:pt>
                <c:pt idx="1">
                  <c:v>25</c:v>
                </c:pt>
                <c:pt idx="2">
                  <c:v>25</c:v>
                </c:pt>
                <c:pt idx="3">
                  <c:v>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List1!$A$2:$A$6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00B0F0"/>
            </a:solidFill>
            <a:ln>
              <a:solidFill>
                <a:schemeClr val="tx1"/>
              </a:solidFill>
            </a:ln>
          </c:spPr>
          <c:dPt>
            <c:idx val="0"/>
            <c:bubble3D val="0"/>
          </c:dPt>
          <c:dPt>
            <c:idx val="1"/>
            <c:bubble3D val="0"/>
          </c:dPt>
          <c:dPt>
            <c:idx val="2"/>
            <c:bubble3D val="0"/>
          </c:dPt>
          <c:dPt>
            <c:idx val="3"/>
            <c:bubble3D val="0"/>
          </c:dPt>
          <c:dPt>
            <c:idx val="4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List1!$A$2:$A$7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List1!$A$2:$A$8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List1!$B$2:$B$8</c:f>
              <c:numCache>
                <c:formatCode>General</c:formatCode>
                <c:ptCount val="7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7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List1!$A$2:$A$9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List1!$B$2:$B$9</c:f>
              <c:numCache>
                <c:formatCode>General</c:formatCode>
                <c:ptCount val="8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7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8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List1!$A$2:$A$10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List1!$B$2:$B$10</c:f>
              <c:numCache>
                <c:formatCode>General</c:formatCode>
                <c:ptCount val="9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  <c:pt idx="8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7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8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9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List1!$A$2:$A$11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List1!$B$2:$B$11</c:f>
              <c:numCache>
                <c:formatCode>General</c:formatCode>
                <c:ptCount val="10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  <c:pt idx="8">
                  <c:v>20</c:v>
                </c:pt>
                <c:pt idx="9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List1!$A$2:$A$8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List1!$B$2:$B$8</c:f>
              <c:numCache>
                <c:formatCode>General</c:formatCode>
                <c:ptCount val="7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List1!$A$2:$A$6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7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8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9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List1!$A$2:$A$11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List1!$B$2:$B$11</c:f>
              <c:numCache>
                <c:formatCode>General</c:formatCode>
                <c:ptCount val="10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  <c:pt idx="8">
                  <c:v>20</c:v>
                </c:pt>
                <c:pt idx="9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explosion val="1"/>
          <c:dPt>
            <c:idx val="0"/>
            <c:bubble3D val="0"/>
            <c:spPr>
              <a:solidFill>
                <a:srgbClr val="00B0F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bubble3D val="0"/>
            <c:spPr>
              <a:solidFill>
                <a:srgbClr val="00B0F0"/>
              </a:solidFill>
              <a:ln w="19050"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bubble3D val="0"/>
            <c:spPr>
              <a:solidFill>
                <a:srgbClr val="C00000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List1!$A$2:$A$4</c:f>
              <c:strCache>
                <c:ptCount val="3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25</c:v>
                </c:pt>
                <c:pt idx="1">
                  <c:v>25</c:v>
                </c:pt>
                <c:pt idx="2">
                  <c:v>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="0" i="0" u="none" dirty="0" smtClean="0"/>
            <a:t>VY_32_INOVACE_02_04_15_ZLOMKY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</a:t>
          </a:r>
          <a:r>
            <a:rPr lang="cs-CZ" sz="1800" b="0" i="0" u="none" dirty="0" smtClean="0"/>
            <a:t>SEZNÁMENÍ SE ZLOMKY, URČENÍ ZLOMKŮ Z GRAFICKÉHO VYJÁDŘENÍ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6650ED-D89E-4D31-A4DE-72DB2201920D}" type="presOf" srcId="{D1B46980-6531-4606-95E6-44980827E919}" destId="{6140AFEC-043D-4C43-A2F9-D0F5331DF3A3}" srcOrd="0" destOrd="0" presId="urn:microsoft.com/office/officeart/2005/8/layout/target3"/>
    <dgm:cxn modelId="{C41ED012-5589-460E-A583-97F462DF6C4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40B86B-346B-4425-818D-84A0A5B74B4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FBD979-9546-4FD7-838C-67B1F8BB435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0847A2-9A5E-4FFA-8068-E2A875A36C82}" type="presOf" srcId="{D1D4F407-5343-4D3F-B5B9-D407B03CAEB4}" destId="{D005CE8C-CC26-4C3E-AC11-E15060ECD759}" srcOrd="0" destOrd="0" presId="urn:microsoft.com/office/officeart/2005/8/layout/target3"/>
    <dgm:cxn modelId="{F0F219FD-D509-4EE9-902A-923D6258F989}" type="presOf" srcId="{D1B46980-6531-4606-95E6-44980827E919}" destId="{2BE915AB-18AA-4053-B92C-3BFC9ED204BB}" srcOrd="1" destOrd="0" presId="urn:microsoft.com/office/officeart/2005/8/layout/target3"/>
    <dgm:cxn modelId="{BEFC4B02-C1C2-4B5E-ABD1-24251DA9D8C6}" type="presOf" srcId="{D8197B8C-B260-4A16-BDF4-0947B075E274}" destId="{25B08C86-7E15-44DC-BE7F-FFB55DD49D12}" srcOrd="0" destOrd="0" presId="urn:microsoft.com/office/officeart/2005/8/layout/target3"/>
    <dgm:cxn modelId="{1D7BC752-F1A3-4291-976E-5EC8C7902C8C}" type="presOf" srcId="{757F3AB3-0718-4624-B441-E567A8F0AB56}" destId="{333A1088-737F-45CB-B68E-254E46348037}" srcOrd="0" destOrd="0" presId="urn:microsoft.com/office/officeart/2005/8/layout/target3"/>
    <dgm:cxn modelId="{5C76C484-3986-4D19-B686-EB7B4A4DC415}" type="presOf" srcId="{D8197B8C-B260-4A16-BDF4-0947B075E274}" destId="{5A5FFA88-C948-4069-8E93-59FA12366E83}" srcOrd="1" destOrd="0" presId="urn:microsoft.com/office/officeart/2005/8/layout/target3"/>
    <dgm:cxn modelId="{389E04F7-8060-42DE-8D4B-0E07F9D6BEB0}" type="presOf" srcId="{D1D4F407-5343-4D3F-B5B9-D407B03CAEB4}" destId="{AED2198E-93D5-4001-81B4-73124B309672}" srcOrd="1" destOrd="0" presId="urn:microsoft.com/office/officeart/2005/8/layout/target3"/>
    <dgm:cxn modelId="{1EBD04DA-093E-4EE6-A8FB-8DB60E10277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A4CA28-0AA1-40AB-95B5-42AAE766E877}" type="presParOf" srcId="{333A1088-737F-45CB-B68E-254E46348037}" destId="{F5ABB229-8D3B-4694-996A-96F23CF14429}" srcOrd="0" destOrd="0" presId="urn:microsoft.com/office/officeart/2005/8/layout/target3"/>
    <dgm:cxn modelId="{7CEC903F-5657-466A-BCF6-E90926276460}" type="presParOf" srcId="{333A1088-737F-45CB-B68E-254E46348037}" destId="{F41139FD-01EE-4571-8B17-4FB00FC51163}" srcOrd="1" destOrd="0" presId="urn:microsoft.com/office/officeart/2005/8/layout/target3"/>
    <dgm:cxn modelId="{0C80D350-E312-4F2D-9459-D72B67F22B1D}" type="presParOf" srcId="{333A1088-737F-45CB-B68E-254E46348037}" destId="{D005CE8C-CC26-4C3E-AC11-E15060ECD759}" srcOrd="2" destOrd="0" presId="urn:microsoft.com/office/officeart/2005/8/layout/target3"/>
    <dgm:cxn modelId="{CAC88867-FEE1-4873-A041-2DB4D57A72F4}" type="presParOf" srcId="{333A1088-737F-45CB-B68E-254E46348037}" destId="{2C702D82-9B77-49B7-9568-BB8EB47C3372}" srcOrd="3" destOrd="0" presId="urn:microsoft.com/office/officeart/2005/8/layout/target3"/>
    <dgm:cxn modelId="{1622CEA7-85A8-4089-9D97-5BEE4B43756E}" type="presParOf" srcId="{333A1088-737F-45CB-B68E-254E46348037}" destId="{A52A0455-90FF-4808-ABD0-F02540D31D5A}" srcOrd="4" destOrd="0" presId="urn:microsoft.com/office/officeart/2005/8/layout/target3"/>
    <dgm:cxn modelId="{15B6AE87-9D2A-49B7-8267-8F457940AF5D}" type="presParOf" srcId="{333A1088-737F-45CB-B68E-254E46348037}" destId="{6140AFEC-043D-4C43-A2F9-D0F5331DF3A3}" srcOrd="5" destOrd="0" presId="urn:microsoft.com/office/officeart/2005/8/layout/target3"/>
    <dgm:cxn modelId="{32FC245F-75E9-45E4-B3D3-8578B6E5D4BE}" type="presParOf" srcId="{333A1088-737F-45CB-B68E-254E46348037}" destId="{9358AC05-5D7D-4327-9F80-1AD486AEA664}" srcOrd="6" destOrd="0" presId="urn:microsoft.com/office/officeart/2005/8/layout/target3"/>
    <dgm:cxn modelId="{CF3FBD95-0C0D-4AFD-83E1-791CBF3A3D7D}" type="presParOf" srcId="{333A1088-737F-45CB-B68E-254E46348037}" destId="{313FC574-E1CD-4FB4-B054-0B805CE0447D}" srcOrd="7" destOrd="0" presId="urn:microsoft.com/office/officeart/2005/8/layout/target3"/>
    <dgm:cxn modelId="{21C9402B-1D54-4A07-85BF-395DF311A52B}" type="presParOf" srcId="{333A1088-737F-45CB-B68E-254E46348037}" destId="{619D679B-A015-4ECF-8348-D1034C574F40}" srcOrd="8" destOrd="0" presId="urn:microsoft.com/office/officeart/2005/8/layout/target3"/>
    <dgm:cxn modelId="{316160BA-D80A-4AC1-B8FF-44D14D1641EB}" type="presParOf" srcId="{333A1088-737F-45CB-B68E-254E46348037}" destId="{322283A8-4A27-4CDA-BAE3-F381106A9174}" srcOrd="9" destOrd="0" presId="urn:microsoft.com/office/officeart/2005/8/layout/target3"/>
    <dgm:cxn modelId="{FFC8FE6E-3F2F-4B55-BAA6-486754AB1B27}" type="presParOf" srcId="{333A1088-737F-45CB-B68E-254E46348037}" destId="{FFC9F71D-1B4F-4AD9-A4A6-86ADEFC8AF5C}" srcOrd="10" destOrd="0" presId="urn:microsoft.com/office/officeart/2005/8/layout/target3"/>
    <dgm:cxn modelId="{949B6FAD-71B7-4640-A46C-035BDD573F22}" type="presParOf" srcId="{333A1088-737F-45CB-B68E-254E46348037}" destId="{25B08C86-7E15-44DC-BE7F-FFB55DD49D12}" srcOrd="11" destOrd="0" presId="urn:microsoft.com/office/officeart/2005/8/layout/target3"/>
    <dgm:cxn modelId="{132ED5CE-7B2F-4A02-8448-C726247DD81D}" type="presParOf" srcId="{333A1088-737F-45CB-B68E-254E46348037}" destId="{76644BE8-9D7C-4C09-B250-3D10AF48CBB7}" srcOrd="12" destOrd="0" presId="urn:microsoft.com/office/officeart/2005/8/layout/target3"/>
    <dgm:cxn modelId="{09654F97-60E7-464E-8B79-6596691C8622}" type="presParOf" srcId="{333A1088-737F-45CB-B68E-254E46348037}" destId="{EE85B701-7295-41C0-BA7A-34D3756A2AE6}" srcOrd="13" destOrd="0" presId="urn:microsoft.com/office/officeart/2005/8/layout/target3"/>
    <dgm:cxn modelId="{60208AEB-2A7B-4E94-A478-3BBD81B140E1}" type="presParOf" srcId="{333A1088-737F-45CB-B68E-254E46348037}" destId="{8BEBB6EC-1DAA-4CAC-8A25-BC0FCBD5DBD5}" srcOrd="14" destOrd="0" presId="urn:microsoft.com/office/officeart/2005/8/layout/target3"/>
    <dgm:cxn modelId="{45BDC5E7-ABFA-4F32-ADCE-7872D7DB4B1C}" type="presParOf" srcId="{333A1088-737F-45CB-B68E-254E46348037}" destId="{AED2198E-93D5-4001-81B4-73124B309672}" srcOrd="15" destOrd="0" presId="urn:microsoft.com/office/officeart/2005/8/layout/target3"/>
    <dgm:cxn modelId="{36C57EDB-7FAF-4FDC-BDA4-AA160DC127A6}" type="presParOf" srcId="{333A1088-737F-45CB-B68E-254E46348037}" destId="{2BE915AB-18AA-4053-B92C-3BFC9ED204BB}" srcOrd="16" destOrd="0" presId="urn:microsoft.com/office/officeart/2005/8/layout/target3"/>
    <dgm:cxn modelId="{04C125B0-CABB-465D-B9E8-E6AA6313E707}" type="presParOf" srcId="{333A1088-737F-45CB-B68E-254E46348037}" destId="{6BB5E863-4638-4E1D-BFDE-399D028AC4ED}" srcOrd="17" destOrd="0" presId="urn:microsoft.com/office/officeart/2005/8/layout/target3"/>
    <dgm:cxn modelId="{8D1D7B55-9563-4B7B-A751-FDE20C920837}" type="presParOf" srcId="{333A1088-737F-45CB-B68E-254E46348037}" destId="{5A5FFA88-C948-4069-8E93-59FA12366E83}" srcOrd="18" destOrd="0" presId="urn:microsoft.com/office/officeart/2005/8/layout/target3"/>
    <dgm:cxn modelId="{0382B42E-6815-4AD2-870A-9E28918C05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8391" cy="35283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8295" y="0"/>
          <a:ext cx="6516723" cy="35283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748295" y="0"/>
        <a:ext cx="6516723" cy="564542"/>
      </dsp:txXfrm>
    </dsp:sp>
    <dsp:sp modelId="{A52A0455-90FF-4808-ABD0-F02540D31D5A}">
      <dsp:nvSpPr>
        <dsp:cNvPr id="0" name=""/>
        <dsp:cNvSpPr/>
      </dsp:nvSpPr>
      <dsp:spPr>
        <a:xfrm>
          <a:off x="367721" y="643510"/>
          <a:ext cx="2787429" cy="27874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50380" y="643510"/>
          <a:ext cx="6516723" cy="2787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750380" y="643510"/>
        <a:ext cx="6516723" cy="564542"/>
      </dsp:txXfrm>
    </dsp:sp>
    <dsp:sp modelId="{313FC574-E1CD-4FB4-B054-0B805CE0447D}">
      <dsp:nvSpPr>
        <dsp:cNvPr id="0" name=""/>
        <dsp:cNvSpPr/>
      </dsp:nvSpPr>
      <dsp:spPr>
        <a:xfrm>
          <a:off x="740962" y="1085321"/>
          <a:ext cx="2046467" cy="21339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4195" y="1085321"/>
          <a:ext cx="6516723" cy="21339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b="0" i="0" u="none" kern="1200" dirty="0" smtClean="0"/>
            <a:t>VY_32_INOVACE_02_04_15_ZLOMKY</a:t>
          </a:r>
          <a:endParaRPr lang="cs-CZ" sz="1800" kern="1200" dirty="0"/>
        </a:p>
      </dsp:txBody>
      <dsp:txXfrm>
        <a:off x="1764195" y="1085321"/>
        <a:ext cx="6516723" cy="588688"/>
      </dsp:txXfrm>
    </dsp:sp>
    <dsp:sp modelId="{FFC9F71D-1B4F-4AD9-A4A6-86ADEFC8AF5C}">
      <dsp:nvSpPr>
        <dsp:cNvPr id="0" name=""/>
        <dsp:cNvSpPr/>
      </dsp:nvSpPr>
      <dsp:spPr>
        <a:xfrm>
          <a:off x="1111443" y="1693628"/>
          <a:ext cx="1305505" cy="13055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64195" y="1693628"/>
          <a:ext cx="6516723" cy="13055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</a:t>
          </a:r>
          <a:r>
            <a:rPr lang="cs-CZ" sz="1800" b="0" i="0" u="none" kern="1200" dirty="0" smtClean="0"/>
            <a:t>SEZNÁMENÍ SE ZLOMKY, URČENÍ ZLOMKŮ Z GRAFICKÉHO VYJÁDŘENÍ</a:t>
          </a:r>
          <a:endParaRPr lang="cs-CZ" sz="1800" kern="1200" dirty="0"/>
        </a:p>
      </dsp:txBody>
      <dsp:txXfrm>
        <a:off x="1764195" y="1693628"/>
        <a:ext cx="6516723" cy="564542"/>
      </dsp:txXfrm>
    </dsp:sp>
    <dsp:sp modelId="{EE85B701-7295-41C0-BA7A-34D3756A2AE6}">
      <dsp:nvSpPr>
        <dsp:cNvPr id="0" name=""/>
        <dsp:cNvSpPr/>
      </dsp:nvSpPr>
      <dsp:spPr>
        <a:xfrm>
          <a:off x="1481924" y="2258170"/>
          <a:ext cx="564542" cy="5645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4195" y="2258170"/>
          <a:ext cx="6516723" cy="5645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764195" y="2258170"/>
        <a:ext cx="6516723" cy="564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F59DF-2B98-4382-B7F3-8323CB7CE3D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F231A5-E4DB-496F-981C-82973B793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78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7FC2E5C-2A07-4AC0-B91D-2F1CE30AB45E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36938A-22D4-4172-BF77-620C593A144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chart" Target="../charts/chart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hart" Target="../charts/chart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chart" Target="../charts/chart12.xml"/><Relationship Id="rId7" Type="http://schemas.openxmlformats.org/officeDocument/2006/relationships/image" Target="../media/image15.png"/><Relationship Id="rId2" Type="http://schemas.openxmlformats.org/officeDocument/2006/relationships/chart" Target="../charts/chart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chart" Target="../charts/chart14.xml"/><Relationship Id="rId4" Type="http://schemas.openxmlformats.org/officeDocument/2006/relationships/chart" Target="../charts/chart13.xml"/><Relationship Id="rId9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0838303"/>
              </p:ext>
            </p:extLst>
          </p:nvPr>
        </p:nvGraphicFramePr>
        <p:xfrm>
          <a:off x="539552" y="260648"/>
          <a:ext cx="828092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90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632848" cy="374441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Tento materiál slouží pro práci na interaktivní tabuli. </a:t>
            </a:r>
          </a:p>
          <a:p>
            <a:r>
              <a:rPr lang="cs-CZ" dirty="0" smtClean="0"/>
              <a:t>Žáci </a:t>
            </a:r>
            <a:r>
              <a:rPr lang="cs-CZ" dirty="0"/>
              <a:t>se </a:t>
            </a:r>
            <a:r>
              <a:rPr lang="cs-CZ" dirty="0" smtClean="0"/>
              <a:t>seznamují </a:t>
            </a:r>
            <a:r>
              <a:rPr lang="cs-CZ" dirty="0"/>
              <a:t>se zlomky</a:t>
            </a:r>
            <a:r>
              <a:rPr lang="cs-CZ" dirty="0" smtClean="0"/>
              <a:t>, učí se určovat zlomky </a:t>
            </a:r>
            <a:r>
              <a:rPr lang="cs-CZ" dirty="0"/>
              <a:t>z grafického </a:t>
            </a:r>
            <a:r>
              <a:rPr lang="cs-CZ" dirty="0" smtClean="0"/>
              <a:t>vyjádření.</a:t>
            </a:r>
            <a:endParaRPr lang="cs-CZ" dirty="0"/>
          </a:p>
          <a:p>
            <a:pPr algn="just"/>
            <a:r>
              <a:rPr lang="cs-CZ" dirty="0" smtClean="0"/>
              <a:t>Při motivaci jsem vycházela ze známé věci – fotbalové hřiště rozdělené na poloviny. Žáci se také učí základní názvosloví.</a:t>
            </a:r>
          </a:p>
          <a:p>
            <a:pPr algn="just"/>
            <a:r>
              <a:rPr lang="cs-CZ" dirty="0" smtClean="0"/>
              <a:t>Vzhledem předchozím zkušenostem nedělalo žákům žádné problémy určit název zlomku z grafického vyjádření. Tento materiál byl dostatečně názorný a žákům stačil k pochopení učiva.</a:t>
            </a:r>
          </a:p>
          <a:p>
            <a:pPr algn="just"/>
            <a:r>
              <a:rPr lang="cs-CZ" dirty="0" smtClean="0"/>
              <a:t>Opakovací stránku zvládli bez problémů.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663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84784"/>
            <a:ext cx="76328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r>
              <a:rPr lang="cs-CZ" sz="2000" dirty="0" smtClean="0"/>
              <a:t>Kliparty Microsoft Office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827584" y="776898"/>
            <a:ext cx="20072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94C600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atin typeface="Castellar" pitchFamily="18" charset="0"/>
              </a:rPr>
              <a:t>ZLOMKY</a:t>
            </a:r>
            <a:endParaRPr lang="cs-CZ" sz="9600" b="1" dirty="0">
              <a:latin typeface="Castellar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se zlomky,</a:t>
            </a:r>
          </a:p>
          <a:p>
            <a:r>
              <a:rPr lang="cs-CZ" dirty="0"/>
              <a:t>u</a:t>
            </a:r>
            <a:r>
              <a:rPr lang="cs-CZ" dirty="0" smtClean="0"/>
              <a:t>rčení zlomků z grafického vyjádření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42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371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 obrázku vidíme hřiště. </a:t>
            </a:r>
            <a:br>
              <a:rPr lang="cs-CZ" sz="3600" dirty="0" smtClean="0"/>
            </a:br>
            <a:r>
              <a:rPr lang="cs-CZ" sz="3600" dirty="0" smtClean="0"/>
              <a:t>Přímo uprostřed hřiště je půlící čára, která jej rozděluje na dvě části,  kterým říkáme </a:t>
            </a:r>
            <a:endParaRPr lang="cs-CZ" sz="3600" dirty="0"/>
          </a:p>
        </p:txBody>
      </p:sp>
      <p:pic>
        <p:nvPicPr>
          <p:cNvPr id="2054" name="Picture 6" descr="C:\Documents and Settings\HP_Administrator\Local Settings\Temporary Internet Files\Content.IE5\UIRZ7TJ4\MC90043418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89" y="2266328"/>
            <a:ext cx="7329143" cy="418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46782" y="2745738"/>
            <a:ext cx="2257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POLOVINY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32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5375" y="1052736"/>
            <a:ext cx="90286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dvě poloviny můžeme rozdělit například kruh. </a:t>
            </a:r>
          </a:p>
          <a:p>
            <a:r>
              <a:rPr lang="cs-CZ" sz="3200" b="1" dirty="0" smtClean="0"/>
              <a:t>Poloviny musí být stejné!</a:t>
            </a:r>
            <a:endParaRPr lang="cs-CZ" sz="3200" b="1" dirty="0"/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1008063063"/>
              </p:ext>
            </p:extLst>
          </p:nvPr>
        </p:nvGraphicFramePr>
        <p:xfrm>
          <a:off x="1581687" y="234888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91047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1085429415"/>
              </p:ext>
            </p:extLst>
          </p:nvPr>
        </p:nvGraphicFramePr>
        <p:xfrm>
          <a:off x="1043608" y="1988840"/>
          <a:ext cx="6984776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Poloviny můžeme zapsat zlomkem.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03846" y="3140968"/>
                <a:ext cx="972853" cy="21666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7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7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7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7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6" y="3140968"/>
                <a:ext cx="972853" cy="216661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897052" y="3140968"/>
                <a:ext cx="972853" cy="21666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7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7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7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7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052" y="3140968"/>
                <a:ext cx="972853" cy="21666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39551" y="3685668"/>
            <a:ext cx="17175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</a:t>
            </a:r>
          </a:p>
          <a:p>
            <a:r>
              <a:rPr lang="cs-CZ" sz="3200" dirty="0" smtClean="0"/>
              <a:t>polovina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3685668"/>
            <a:ext cx="17175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</a:t>
            </a:r>
          </a:p>
          <a:p>
            <a:r>
              <a:rPr lang="cs-CZ" sz="3200" dirty="0" smtClean="0"/>
              <a:t>polovina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6186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1355920"/>
                <a:ext cx="2808314" cy="44138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5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5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5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5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355920"/>
                <a:ext cx="2808314" cy="441383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419872" y="3480849"/>
            <a:ext cx="5245250" cy="646331"/>
            <a:chOff x="3419872" y="3480849"/>
            <a:chExt cx="5245250" cy="646331"/>
          </a:xfrm>
        </p:grpSpPr>
        <p:sp>
          <p:nvSpPr>
            <p:cNvPr id="6" name="TextovéPole 5"/>
            <p:cNvSpPr txBox="1"/>
            <p:nvPr/>
          </p:nvSpPr>
          <p:spPr>
            <a:xfrm>
              <a:off x="4659474" y="3480849"/>
              <a:ext cx="400564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ZLOMKOVÁ</a:t>
              </a:r>
              <a:r>
                <a:rPr lang="cs-CZ" sz="2800" dirty="0" smtClean="0"/>
                <a:t> </a:t>
              </a:r>
              <a:r>
                <a:rPr lang="cs-CZ" sz="3600" dirty="0" smtClean="0"/>
                <a:t>ČÁRA</a:t>
              </a:r>
              <a:endParaRPr lang="cs-CZ" sz="3600" dirty="0"/>
            </a:p>
          </p:txBody>
        </p:sp>
        <p:cxnSp>
          <p:nvCxnSpPr>
            <p:cNvPr id="8" name="Přímá spojnice se šipkou 7"/>
            <p:cNvCxnSpPr>
              <a:stCxn id="6" idx="1"/>
            </p:cNvCxnSpPr>
            <p:nvPr/>
          </p:nvCxnSpPr>
          <p:spPr>
            <a:xfrm flipH="1" flipV="1">
              <a:off x="3419872" y="3804014"/>
              <a:ext cx="1239602" cy="1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3131840" y="2060848"/>
            <a:ext cx="3526002" cy="646331"/>
            <a:chOff x="3131840" y="2060848"/>
            <a:chExt cx="3526002" cy="646331"/>
          </a:xfrm>
        </p:grpSpPr>
        <p:sp>
          <p:nvSpPr>
            <p:cNvPr id="4" name="TextovéPole 3"/>
            <p:cNvSpPr txBox="1"/>
            <p:nvPr/>
          </p:nvSpPr>
          <p:spPr>
            <a:xfrm>
              <a:off x="4659474" y="2060848"/>
              <a:ext cx="199836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ČITATEL</a:t>
              </a:r>
              <a:endParaRPr lang="cs-CZ" sz="3600" dirty="0"/>
            </a:p>
          </p:txBody>
        </p:sp>
        <p:cxnSp>
          <p:nvCxnSpPr>
            <p:cNvPr id="11" name="Přímá spojnice se šipkou 10"/>
            <p:cNvCxnSpPr>
              <a:stCxn id="4" idx="1"/>
            </p:cNvCxnSpPr>
            <p:nvPr/>
          </p:nvCxnSpPr>
          <p:spPr>
            <a:xfrm flipH="1" flipV="1">
              <a:off x="3131840" y="2384013"/>
              <a:ext cx="1527634" cy="1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3131840" y="4941168"/>
            <a:ext cx="4605656" cy="646331"/>
            <a:chOff x="3131840" y="4941168"/>
            <a:chExt cx="4605656" cy="646331"/>
          </a:xfrm>
        </p:grpSpPr>
        <p:sp>
          <p:nvSpPr>
            <p:cNvPr id="5" name="TextovéPole 4"/>
            <p:cNvSpPr txBox="1"/>
            <p:nvPr/>
          </p:nvSpPr>
          <p:spPr>
            <a:xfrm>
              <a:off x="4659474" y="4941168"/>
              <a:ext cx="307802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JMENOVATEL</a:t>
              </a:r>
              <a:endParaRPr lang="cs-CZ" sz="3600" dirty="0"/>
            </a:p>
          </p:txBody>
        </p:sp>
        <p:cxnSp>
          <p:nvCxnSpPr>
            <p:cNvPr id="14" name="Přímá spojnice se šipkou 13"/>
            <p:cNvCxnSpPr>
              <a:stCxn id="5" idx="1"/>
            </p:cNvCxnSpPr>
            <p:nvPr/>
          </p:nvCxnSpPr>
          <p:spPr>
            <a:xfrm flipH="1">
              <a:off x="3131840" y="5264334"/>
              <a:ext cx="1527634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8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4042005170"/>
              </p:ext>
            </p:extLst>
          </p:nvPr>
        </p:nvGraphicFramePr>
        <p:xfrm>
          <a:off x="1259632" y="2132856"/>
          <a:ext cx="6840760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916573"/>
            <a:ext cx="801988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tři stejné části, neboli na třetiny.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47864" y="2780928"/>
                <a:ext cx="936105" cy="16481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780928"/>
                <a:ext cx="936105" cy="16481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25488" y="2704564"/>
            <a:ext cx="2437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třetina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427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2581068939"/>
              </p:ext>
            </p:extLst>
          </p:nvPr>
        </p:nvGraphicFramePr>
        <p:xfrm>
          <a:off x="1259632" y="2132856"/>
          <a:ext cx="6840760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916573"/>
            <a:ext cx="848309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čtyři stejné části, neboli na čtvrtiny.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47864" y="2636911"/>
                <a:ext cx="936105" cy="16481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636911"/>
                <a:ext cx="936105" cy="16481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25488" y="2704564"/>
            <a:ext cx="2628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čtvrtina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88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1049785085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916573"/>
            <a:ext cx="841563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pět stejných částí, neboli na pětiny.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779912" y="2204864"/>
                <a:ext cx="936105" cy="14800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2204864"/>
                <a:ext cx="936105" cy="14800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611560" y="2119789"/>
            <a:ext cx="2369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pětina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0881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1248917381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916573"/>
            <a:ext cx="849732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šest stejných částí, neboli na šestiny.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59123" y="3341416"/>
                <a:ext cx="936105" cy="14800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123" y="3341416"/>
                <a:ext cx="936105" cy="14800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07504" y="3789040"/>
            <a:ext cx="2471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šestina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15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4225794010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14166" y="896591"/>
            <a:ext cx="903433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sedm stejných částí, neboli na sedminy.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29644" y="3093245"/>
                <a:ext cx="936105" cy="12465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9644" y="3093245"/>
                <a:ext cx="936105" cy="12465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0558" y="3248481"/>
            <a:ext cx="274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sedmina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49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177436428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916573"/>
            <a:ext cx="869129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osm stejných částí, neboli na osminy.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67280" y="2749508"/>
                <a:ext cx="936105" cy="13065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2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7280" y="2749508"/>
                <a:ext cx="936105" cy="130651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79512" y="3110376"/>
            <a:ext cx="25387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osmina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49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1354831369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79884" y="932450"/>
            <a:ext cx="898284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devět stejných částí, neboli na devítiny.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64465" y="2628263"/>
                <a:ext cx="936105" cy="1133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465" y="2628263"/>
                <a:ext cx="936105" cy="113306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79884" y="2496796"/>
            <a:ext cx="2684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devítina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49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124284565"/>
              </p:ext>
            </p:extLst>
          </p:nvPr>
        </p:nvGraphicFramePr>
        <p:xfrm>
          <a:off x="1475656" y="1772816"/>
          <a:ext cx="6768752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28626" y="916573"/>
            <a:ext cx="900541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Kruh jsme rozdělili na deset stejných částí, neboli na desetiny.</a:t>
            </a:r>
          </a:p>
          <a:p>
            <a:r>
              <a:rPr lang="cs-CZ" sz="2600" dirty="0" smtClean="0"/>
              <a:t>Pojmenuj červeně vybarvenou část.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48186" y="2497251"/>
                <a:ext cx="936105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8186" y="2497251"/>
                <a:ext cx="936105" cy="10175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28626" y="2325619"/>
            <a:ext cx="2732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edna desetina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49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305800" cy="5783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Přiřaď do tabulky správně zlomek, obrázek a název.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0682002"/>
              </p:ext>
            </p:extLst>
          </p:nvPr>
        </p:nvGraphicFramePr>
        <p:xfrm>
          <a:off x="1547664" y="1628800"/>
          <a:ext cx="6096000" cy="376019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032000"/>
                <a:gridCol w="2032000"/>
                <a:gridCol w="2032000"/>
              </a:tblGrid>
              <a:tr h="940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40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40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40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3432894849"/>
              </p:ext>
            </p:extLst>
          </p:nvPr>
        </p:nvGraphicFramePr>
        <p:xfrm>
          <a:off x="323528" y="5661248"/>
          <a:ext cx="1440160" cy="1008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3282771165"/>
              </p:ext>
            </p:extLst>
          </p:nvPr>
        </p:nvGraphicFramePr>
        <p:xfrm>
          <a:off x="1763688" y="5661248"/>
          <a:ext cx="1440160" cy="1008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1325913756"/>
              </p:ext>
            </p:extLst>
          </p:nvPr>
        </p:nvGraphicFramePr>
        <p:xfrm>
          <a:off x="3275856" y="5661248"/>
          <a:ext cx="1440160" cy="1008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Graf 7"/>
          <p:cNvGraphicFramePr/>
          <p:nvPr>
            <p:extLst>
              <p:ext uri="{D42A27DB-BD31-4B8C-83A1-F6EECF244321}">
                <p14:modId xmlns:p14="http://schemas.microsoft.com/office/powerpoint/2010/main" val="3102132128"/>
              </p:ext>
            </p:extLst>
          </p:nvPr>
        </p:nvGraphicFramePr>
        <p:xfrm>
          <a:off x="5724128" y="2564904"/>
          <a:ext cx="1728192" cy="1008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5536" y="1719067"/>
                <a:ext cx="936105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19067"/>
                <a:ext cx="936105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1619672" y="4781183"/>
            <a:ext cx="193835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j</a:t>
            </a:r>
            <a:r>
              <a:rPr lang="cs-CZ" sz="2200" dirty="0" smtClean="0"/>
              <a:t>edna</a:t>
            </a:r>
            <a:r>
              <a:rPr lang="cs-CZ" sz="2000" dirty="0" smtClean="0"/>
              <a:t> </a:t>
            </a:r>
            <a:r>
              <a:rPr lang="cs-CZ" sz="2200" dirty="0" smtClean="0"/>
              <a:t>desetina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5015" y="1954515"/>
            <a:ext cx="194796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j</a:t>
            </a:r>
            <a:r>
              <a:rPr lang="cs-CZ" sz="2200" dirty="0" smtClean="0"/>
              <a:t>edna</a:t>
            </a:r>
            <a:r>
              <a:rPr lang="cs-CZ" sz="2000" dirty="0" smtClean="0"/>
              <a:t> </a:t>
            </a:r>
            <a:r>
              <a:rPr lang="cs-CZ" sz="2200" dirty="0" smtClean="0"/>
              <a:t>sedmina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949280"/>
            <a:ext cx="173226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j</a:t>
            </a:r>
            <a:r>
              <a:rPr lang="cs-CZ" sz="2200" dirty="0" smtClean="0"/>
              <a:t>edna</a:t>
            </a:r>
            <a:r>
              <a:rPr lang="cs-CZ" sz="2000" dirty="0" smtClean="0"/>
              <a:t> </a:t>
            </a:r>
            <a:r>
              <a:rPr lang="cs-CZ" sz="2200" dirty="0" smtClean="0"/>
              <a:t>třetina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5949279"/>
            <a:ext cx="16866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j</a:t>
            </a:r>
            <a:r>
              <a:rPr lang="cs-CZ" sz="2200" dirty="0" smtClean="0"/>
              <a:t>edna</a:t>
            </a:r>
            <a:r>
              <a:rPr lang="cs-CZ" sz="2000" dirty="0" smtClean="0"/>
              <a:t> </a:t>
            </a:r>
            <a:r>
              <a:rPr lang="cs-CZ" sz="2200" dirty="0" smtClean="0"/>
              <a:t>pětina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3519" y="2773252"/>
                <a:ext cx="936105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519" y="2773252"/>
                <a:ext cx="936105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139952" y="3501008"/>
                <a:ext cx="936105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501008"/>
                <a:ext cx="936105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5590" y="3825819"/>
                <a:ext cx="936105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590" y="3825819"/>
                <a:ext cx="936105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0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06842E-6 L 0.60643 -0.58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12" y="-293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06842E-6 L 0.44896 -0.314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-15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6842E-6 L 0.29132 -0.1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69857E-6 L 0.40556 0.40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78" y="20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6842E-6 L -0.34653 -0.440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22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6842E-6 L -0.54098 -0.3039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49" y="-15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17614E-6 L 0.39479 -0.158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40" y="-79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81415E-6 L 0.41232 -0.1863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08" y="-93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Graphic spid="7" grpId="0">
        <p:bldAsOne/>
      </p:bldGraphic>
      <p:bldP spid="10" grpId="0"/>
      <p:bldP spid="13" grpId="0"/>
      <p:bldP spid="14" grpId="0"/>
      <p:bldP spid="15" grpId="0"/>
      <p:bldP spid="1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157</TotalTime>
  <Words>407</Words>
  <Application>Microsoft Office PowerPoint</Application>
  <PresentationFormat>Předvádění na obrazovce (4:3)</PresentationFormat>
  <Paragraphs>74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ANOTACE</vt:lpstr>
      <vt:lpstr>Prezentace aplikace PowerPoint</vt:lpstr>
      <vt:lpstr>ZLOMKY</vt:lpstr>
      <vt:lpstr>Na obrázku vidíme hřiště.  Přímo uprostřed hřiště je půlící čára, která jej rozděluje na dvě části,  kterým říkáme </vt:lpstr>
      <vt:lpstr>Prezentace aplikace PowerPoint</vt:lpstr>
      <vt:lpstr>Poloviny můžeme zapsat zlomkem.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Přiřaď do tabulky správně zlomek, obrázek a název.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13</cp:revision>
  <dcterms:created xsi:type="dcterms:W3CDTF">2013-05-20T17:28:45Z</dcterms:created>
  <dcterms:modified xsi:type="dcterms:W3CDTF">2013-09-11T18:11:58Z</dcterms:modified>
</cp:coreProperties>
</file>