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charts/chart1.xml" ContentType="application/vnd.openxmlformats-officedocument.drawingml.char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9" r:id="rId1"/>
  </p:sldMasterIdLst>
  <p:notesMasterIdLst>
    <p:notesMasterId r:id="rId32"/>
  </p:notesMasterIdLst>
  <p:sldIdLst>
    <p:sldId id="266" r:id="rId2"/>
    <p:sldId id="267" r:id="rId3"/>
    <p:sldId id="268" r:id="rId4"/>
    <p:sldId id="256" r:id="rId5"/>
    <p:sldId id="257" r:id="rId6"/>
    <p:sldId id="278" r:id="rId7"/>
    <p:sldId id="258" r:id="rId8"/>
    <p:sldId id="279" r:id="rId9"/>
    <p:sldId id="277" r:id="rId10"/>
    <p:sldId id="280" r:id="rId11"/>
    <p:sldId id="281" r:id="rId12"/>
    <p:sldId id="282" r:id="rId13"/>
    <p:sldId id="283" r:id="rId14"/>
    <p:sldId id="284" r:id="rId15"/>
    <p:sldId id="285" r:id="rId16"/>
    <p:sldId id="286" r:id="rId17"/>
    <p:sldId id="287" r:id="rId18"/>
    <p:sldId id="288" r:id="rId19"/>
    <p:sldId id="289" r:id="rId20"/>
    <p:sldId id="290" r:id="rId21"/>
    <p:sldId id="291" r:id="rId22"/>
    <p:sldId id="293" r:id="rId23"/>
    <p:sldId id="292" r:id="rId24"/>
    <p:sldId id="294" r:id="rId25"/>
    <p:sldId id="295" r:id="rId26"/>
    <p:sldId id="296" r:id="rId27"/>
    <p:sldId id="297" r:id="rId28"/>
    <p:sldId id="298" r:id="rId29"/>
    <p:sldId id="299" r:id="rId30"/>
    <p:sldId id="300" r:id="rId3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>
        <c:manualLayout>
          <c:layoutTarget val="inner"/>
          <c:xMode val="edge"/>
          <c:yMode val="edge"/>
          <c:x val="0.10810810810810811"/>
          <c:y val="5.3760054186775047E-3"/>
          <c:w val="0.80180180180180183"/>
          <c:h val="0.76559139784946251"/>
        </c:manualLayout>
      </c:layout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dPt>
            <c:idx val="0"/>
            <c:spPr>
              <a:solidFill>
                <a:schemeClr val="bg1"/>
              </a:solidFill>
              <a:ln>
                <a:solidFill>
                  <a:schemeClr val="tx1"/>
                </a:solidFill>
              </a:ln>
            </c:spPr>
          </c:dPt>
          <c:dPt>
            <c:idx val="1"/>
            <c:spPr>
              <a:solidFill>
                <a:schemeClr val="bg1"/>
              </a:solidFill>
              <a:ln>
                <a:solidFill>
                  <a:schemeClr val="tx1"/>
                </a:solidFill>
              </a:ln>
            </c:spPr>
          </c:dPt>
          <c:dPt>
            <c:idx val="2"/>
            <c:spPr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c:spPr>
          </c:dPt>
          <c:dPt>
            <c:idx val="3"/>
            <c:spPr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c:spPr>
          </c:dPt>
          <c:dPt>
            <c:idx val="4"/>
            <c:spPr>
              <a:solidFill>
                <a:schemeClr val="bg1"/>
              </a:solidFill>
              <a:ln>
                <a:solidFill>
                  <a:schemeClr val="tx1"/>
                </a:solidFill>
              </a:ln>
            </c:spPr>
          </c:dPt>
          <c:dPt>
            <c:idx val="5"/>
            <c:spPr>
              <a:solidFill>
                <a:schemeClr val="bg1"/>
              </a:solidFill>
              <a:ln>
                <a:solidFill>
                  <a:schemeClr val="tx1"/>
                </a:solidFill>
              </a:ln>
            </c:spPr>
          </c:dPt>
          <c:dPt>
            <c:idx val="6"/>
            <c:spPr>
              <a:solidFill>
                <a:schemeClr val="bg1"/>
              </a:solidFill>
              <a:ln>
                <a:solidFill>
                  <a:schemeClr val="tx1"/>
                </a:solidFill>
              </a:ln>
            </c:spPr>
          </c:dPt>
          <c:dPt>
            <c:idx val="7"/>
            <c:spPr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c:spPr>
          </c:dPt>
          <c:dPt>
            <c:idx val="8"/>
            <c:spPr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c:spPr>
          </c:dPt>
          <c:dPt>
            <c:idx val="9"/>
            <c:spPr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c:spPr>
          </c:dPt>
          <c:cat>
            <c:numRef>
              <c:f>List1!$A$2:$A$11</c:f>
              <c:numCache>
                <c:formatCode>General</c:formatCode>
                <c:ptCount val="10"/>
              </c:numCache>
            </c:numRef>
          </c:cat>
          <c:val>
            <c:numRef>
              <c:f>List1!$B$2:$B$11</c:f>
              <c:numCache>
                <c:formatCode>General</c:formatCode>
                <c:ptCount val="10"/>
                <c:pt idx="0">
                  <c:v>20</c:v>
                </c:pt>
                <c:pt idx="1">
                  <c:v>20</c:v>
                </c:pt>
                <c:pt idx="2">
                  <c:v>20</c:v>
                </c:pt>
                <c:pt idx="3">
                  <c:v>20</c:v>
                </c:pt>
                <c:pt idx="4">
                  <c:v>20</c:v>
                </c:pt>
                <c:pt idx="5">
                  <c:v>20</c:v>
                </c:pt>
                <c:pt idx="6">
                  <c:v>20</c:v>
                </c:pt>
                <c:pt idx="7">
                  <c:v>20</c:v>
                </c:pt>
                <c:pt idx="8">
                  <c:v>20</c:v>
                </c:pt>
                <c:pt idx="9">
                  <c:v>20</c:v>
                </c:pt>
              </c:numCache>
            </c:numRef>
          </c:val>
        </c:ser>
        <c:dLbls/>
        <c:firstSliceAng val="0"/>
      </c:pieChart>
    </c:plotArea>
    <c:plotVisOnly val="1"/>
    <c:dispBlanksAs val="zero"/>
  </c:chart>
  <c:spPr>
    <a:ln>
      <a:solidFill>
        <a:schemeClr val="bg1"/>
      </a:solidFill>
    </a:ln>
  </c:spPr>
  <c:externalData r:id="rId1"/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VY_32_INOVACE_02_04_20_OPAKOVÁNÍ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Lukavice, okres Ústí nad Orlicí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Kateřina Prachařová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TEMA: OPAKOVÁNÍ UČIVA Z MATEMATIKY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</a:t>
          </a:r>
          <a:r>
            <a:rPr lang="cs-CZ" sz="1800" b="0" dirty="0" smtClean="0"/>
            <a:t>CZ.1.07/1.4.00/21.1744 </a:t>
          </a:r>
          <a:endParaRPr lang="cs-CZ" sz="1800" b="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99" custLinFactNeighborY="2833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212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ScaleY="10427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0427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2BDEE51-D7A2-4EFC-BA7F-E6E8C1ED0D9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F23E89B-5FD2-4C47-9384-B953E95EC503}" type="presOf" srcId="{B651F6E3-6281-48DB-9319-2AEAFDAE7572}" destId="{619D679B-A015-4ECF-8348-D1034C574F40}" srcOrd="0" destOrd="0" presId="urn:microsoft.com/office/officeart/2005/8/layout/target3"/>
    <dgm:cxn modelId="{638BA728-111E-4D8B-8F76-326887817732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064144A-C312-4B41-BAC6-665F28D84C4A}" type="presOf" srcId="{B651F6E3-6281-48DB-9319-2AEAFDAE7572}" destId="{6BB5E863-4638-4E1D-BFDE-399D028AC4ED}" srcOrd="1" destOrd="0" presId="urn:microsoft.com/office/officeart/2005/8/layout/target3"/>
    <dgm:cxn modelId="{4F981F39-AD52-4276-B531-A5F376239DF1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57A55A7-FF43-4A35-91E9-CC292BA2884F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F1ABB4-0D42-4FB7-B81A-CF9AC8087EF5}" type="presOf" srcId="{D1D4F407-5343-4D3F-B5B9-D407B03CAEB4}" destId="{AED2198E-93D5-4001-81B4-73124B309672}" srcOrd="1" destOrd="0" presId="urn:microsoft.com/office/officeart/2005/8/layout/target3"/>
    <dgm:cxn modelId="{564ACD48-0473-438F-8D62-C0445110ADBE}" type="presOf" srcId="{4C35D32F-0EAB-4CD7-82EE-45574DC2A586}" destId="{8BEBB6EC-1DAA-4CAC-8A25-BC0FCBD5DBD5}" srcOrd="0" destOrd="0" presId="urn:microsoft.com/office/officeart/2005/8/layout/target3"/>
    <dgm:cxn modelId="{B3BBDDF5-B46F-411F-B040-D024C25B2108}" type="presOf" srcId="{757F3AB3-0718-4624-B441-E567A8F0AB56}" destId="{333A1088-737F-45CB-B68E-254E46348037}" srcOrd="0" destOrd="0" presId="urn:microsoft.com/office/officeart/2005/8/layout/target3"/>
    <dgm:cxn modelId="{4C4BCC3F-0B91-4968-92AA-5FACA6E2EAE6}" type="presOf" srcId="{D1D4F407-5343-4D3F-B5B9-D407B03CAEB4}" destId="{D005CE8C-CC26-4C3E-AC11-E15060ECD759}" srcOrd="0" destOrd="0" presId="urn:microsoft.com/office/officeart/2005/8/layout/target3"/>
    <dgm:cxn modelId="{D509C4FA-4B6D-4A53-9FB0-F6CB6B737AA1}" type="presOf" srcId="{D8197B8C-B260-4A16-BDF4-0947B075E274}" destId="{25B08C86-7E15-44DC-BE7F-FFB55DD49D12}" srcOrd="0" destOrd="0" presId="urn:microsoft.com/office/officeart/2005/8/layout/target3"/>
    <dgm:cxn modelId="{AE50D437-F49A-4978-B639-26C4A0205B60}" type="presParOf" srcId="{333A1088-737F-45CB-B68E-254E46348037}" destId="{F5ABB229-8D3B-4694-996A-96F23CF14429}" srcOrd="0" destOrd="0" presId="urn:microsoft.com/office/officeart/2005/8/layout/target3"/>
    <dgm:cxn modelId="{F9E7AE65-7013-4B6E-8511-D5EA61B5A7B6}" type="presParOf" srcId="{333A1088-737F-45CB-B68E-254E46348037}" destId="{F41139FD-01EE-4571-8B17-4FB00FC51163}" srcOrd="1" destOrd="0" presId="urn:microsoft.com/office/officeart/2005/8/layout/target3"/>
    <dgm:cxn modelId="{C1C56122-9C58-4710-AABC-7B2781AB8535}" type="presParOf" srcId="{333A1088-737F-45CB-B68E-254E46348037}" destId="{D005CE8C-CC26-4C3E-AC11-E15060ECD759}" srcOrd="2" destOrd="0" presId="urn:microsoft.com/office/officeart/2005/8/layout/target3"/>
    <dgm:cxn modelId="{711D340D-5AE0-4BA6-9727-8E0DC924877F}" type="presParOf" srcId="{333A1088-737F-45CB-B68E-254E46348037}" destId="{2C702D82-9B77-49B7-9568-BB8EB47C3372}" srcOrd="3" destOrd="0" presId="urn:microsoft.com/office/officeart/2005/8/layout/target3"/>
    <dgm:cxn modelId="{24429B8D-20FF-468F-9B9F-8855CE66FCCC}" type="presParOf" srcId="{333A1088-737F-45CB-B68E-254E46348037}" destId="{A52A0455-90FF-4808-ABD0-F02540D31D5A}" srcOrd="4" destOrd="0" presId="urn:microsoft.com/office/officeart/2005/8/layout/target3"/>
    <dgm:cxn modelId="{F84650F8-B8BA-4AC8-9319-66C53F610126}" type="presParOf" srcId="{333A1088-737F-45CB-B68E-254E46348037}" destId="{6140AFEC-043D-4C43-A2F9-D0F5331DF3A3}" srcOrd="5" destOrd="0" presId="urn:microsoft.com/office/officeart/2005/8/layout/target3"/>
    <dgm:cxn modelId="{67159B52-77B1-491A-BD73-FE4F47BAE645}" type="presParOf" srcId="{333A1088-737F-45CB-B68E-254E46348037}" destId="{9358AC05-5D7D-4327-9F80-1AD486AEA664}" srcOrd="6" destOrd="0" presId="urn:microsoft.com/office/officeart/2005/8/layout/target3"/>
    <dgm:cxn modelId="{EF6FDF77-E42B-4F86-A9C1-DA55B2A52749}" type="presParOf" srcId="{333A1088-737F-45CB-B68E-254E46348037}" destId="{313FC574-E1CD-4FB4-B054-0B805CE0447D}" srcOrd="7" destOrd="0" presId="urn:microsoft.com/office/officeart/2005/8/layout/target3"/>
    <dgm:cxn modelId="{95FA877A-7F8B-401B-B17B-3EC1E2A7AE00}" type="presParOf" srcId="{333A1088-737F-45CB-B68E-254E46348037}" destId="{619D679B-A015-4ECF-8348-D1034C574F40}" srcOrd="8" destOrd="0" presId="urn:microsoft.com/office/officeart/2005/8/layout/target3"/>
    <dgm:cxn modelId="{8F566509-1D76-4DAF-9B34-AF926576ADEF}" type="presParOf" srcId="{333A1088-737F-45CB-B68E-254E46348037}" destId="{322283A8-4A27-4CDA-BAE3-F381106A9174}" srcOrd="9" destOrd="0" presId="urn:microsoft.com/office/officeart/2005/8/layout/target3"/>
    <dgm:cxn modelId="{0F8B27B1-FF8F-4305-8305-D82412936AF8}" type="presParOf" srcId="{333A1088-737F-45CB-B68E-254E46348037}" destId="{FFC9F71D-1B4F-4AD9-A4A6-86ADEFC8AF5C}" srcOrd="10" destOrd="0" presId="urn:microsoft.com/office/officeart/2005/8/layout/target3"/>
    <dgm:cxn modelId="{B6DCBE9D-2EEC-4D06-BE59-9C46339AB090}" type="presParOf" srcId="{333A1088-737F-45CB-B68E-254E46348037}" destId="{25B08C86-7E15-44DC-BE7F-FFB55DD49D12}" srcOrd="11" destOrd="0" presId="urn:microsoft.com/office/officeart/2005/8/layout/target3"/>
    <dgm:cxn modelId="{B36617CD-025C-4BA7-B3B2-3E8B07EF6183}" type="presParOf" srcId="{333A1088-737F-45CB-B68E-254E46348037}" destId="{76644BE8-9D7C-4C09-B250-3D10AF48CBB7}" srcOrd="12" destOrd="0" presId="urn:microsoft.com/office/officeart/2005/8/layout/target3"/>
    <dgm:cxn modelId="{B7C1958E-129C-4073-936A-BF189FF60ADE}" type="presParOf" srcId="{333A1088-737F-45CB-B68E-254E46348037}" destId="{EE85B701-7295-41C0-BA7A-34D3756A2AE6}" srcOrd="13" destOrd="0" presId="urn:microsoft.com/office/officeart/2005/8/layout/target3"/>
    <dgm:cxn modelId="{DA17979E-C20A-44EA-8E21-963E15D625C7}" type="presParOf" srcId="{333A1088-737F-45CB-B68E-254E46348037}" destId="{8BEBB6EC-1DAA-4CAC-8A25-BC0FCBD5DBD5}" srcOrd="14" destOrd="0" presId="urn:microsoft.com/office/officeart/2005/8/layout/target3"/>
    <dgm:cxn modelId="{C56E4020-0823-4F10-8868-13A0552B3AF6}" type="presParOf" srcId="{333A1088-737F-45CB-B68E-254E46348037}" destId="{AED2198E-93D5-4001-81B4-73124B309672}" srcOrd="15" destOrd="0" presId="urn:microsoft.com/office/officeart/2005/8/layout/target3"/>
    <dgm:cxn modelId="{CB5ED4EA-62F0-42EC-A1AB-BA23770C19AD}" type="presParOf" srcId="{333A1088-737F-45CB-B68E-254E46348037}" destId="{2BE915AB-18AA-4053-B92C-3BFC9ED204BB}" srcOrd="16" destOrd="0" presId="urn:microsoft.com/office/officeart/2005/8/layout/target3"/>
    <dgm:cxn modelId="{F8D7D4BC-87B9-4237-AEB1-EFFBB01F087D}" type="presParOf" srcId="{333A1088-737F-45CB-B68E-254E46348037}" destId="{6BB5E863-4638-4E1D-BFDE-399D028AC4ED}" srcOrd="17" destOrd="0" presId="urn:microsoft.com/office/officeart/2005/8/layout/target3"/>
    <dgm:cxn modelId="{2FA85A4B-EE29-4D62-8A7E-E46D1F9FE1F7}" type="presParOf" srcId="{333A1088-737F-45CB-B68E-254E46348037}" destId="{5A5FFA88-C948-4069-8E93-59FA12366E83}" srcOrd="18" destOrd="0" presId="urn:microsoft.com/office/officeart/2005/8/layout/target3"/>
    <dgm:cxn modelId="{91E0DBDB-7891-485A-918B-64B4CCB47C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95786" cy="319578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82289" y="0"/>
          <a:ext cx="6394994" cy="31957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Lukavice, okres Ústí nad Orlicí</a:t>
          </a:r>
          <a:endParaRPr lang="cs-CZ" sz="1800" kern="1200" dirty="0"/>
        </a:p>
      </dsp:txBody>
      <dsp:txXfrm>
        <a:off x="1582289" y="0"/>
        <a:ext cx="6394994" cy="511325"/>
      </dsp:txXfrm>
    </dsp:sp>
    <dsp:sp modelId="{A52A0455-90FF-4808-ABD0-F02540D31D5A}">
      <dsp:nvSpPr>
        <dsp:cNvPr id="0" name=""/>
        <dsp:cNvSpPr/>
      </dsp:nvSpPr>
      <dsp:spPr>
        <a:xfrm>
          <a:off x="333058" y="582849"/>
          <a:ext cx="2524670" cy="25246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84335" y="582849"/>
          <a:ext cx="6394994" cy="25246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Kateřina Prachařová</a:t>
          </a:r>
          <a:endParaRPr lang="cs-CZ" sz="1800" kern="1200" dirty="0"/>
        </a:p>
      </dsp:txBody>
      <dsp:txXfrm>
        <a:off x="1584335" y="582849"/>
        <a:ext cx="6394994" cy="511325"/>
      </dsp:txXfrm>
    </dsp:sp>
    <dsp:sp modelId="{313FC574-E1CD-4FB4-B054-0B805CE0447D}">
      <dsp:nvSpPr>
        <dsp:cNvPr id="0" name=""/>
        <dsp:cNvSpPr/>
      </dsp:nvSpPr>
      <dsp:spPr>
        <a:xfrm>
          <a:off x="671115" y="983013"/>
          <a:ext cx="1853555" cy="19328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97893" y="983013"/>
          <a:ext cx="6394994" cy="19328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VY_32_INOVACE_02_04_20_OPAKOVÁNÍ</a:t>
          </a:r>
          <a:endParaRPr lang="cs-CZ" sz="1800" kern="1200" dirty="0"/>
        </a:p>
      </dsp:txBody>
      <dsp:txXfrm>
        <a:off x="1597893" y="983013"/>
        <a:ext cx="6394994" cy="533195"/>
      </dsp:txXfrm>
    </dsp:sp>
    <dsp:sp modelId="{FFC9F71D-1B4F-4AD9-A4A6-86ADEFC8AF5C}">
      <dsp:nvSpPr>
        <dsp:cNvPr id="0" name=""/>
        <dsp:cNvSpPr/>
      </dsp:nvSpPr>
      <dsp:spPr>
        <a:xfrm>
          <a:off x="1006672" y="1533977"/>
          <a:ext cx="1182440" cy="11824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97893" y="1533977"/>
          <a:ext cx="6394994" cy="11824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TEMA: OPAKOVÁNÍ UČIVA Z MATEMATIKY</a:t>
          </a:r>
          <a:endParaRPr lang="cs-CZ" sz="1800" kern="1200" dirty="0"/>
        </a:p>
      </dsp:txBody>
      <dsp:txXfrm>
        <a:off x="1597893" y="1533977"/>
        <a:ext cx="6394994" cy="511325"/>
      </dsp:txXfrm>
    </dsp:sp>
    <dsp:sp modelId="{EE85B701-7295-41C0-BA7A-34D3756A2AE6}">
      <dsp:nvSpPr>
        <dsp:cNvPr id="0" name=""/>
        <dsp:cNvSpPr/>
      </dsp:nvSpPr>
      <dsp:spPr>
        <a:xfrm>
          <a:off x="1342230" y="2045303"/>
          <a:ext cx="511325" cy="5113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97893" y="2045303"/>
          <a:ext cx="6394994" cy="5113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</a:t>
          </a:r>
          <a:r>
            <a:rPr lang="cs-CZ" sz="1800" b="0" kern="1200" dirty="0" smtClean="0"/>
            <a:t>CZ.1.07/1.4.00/21.1744 </a:t>
          </a:r>
          <a:endParaRPr lang="cs-CZ" sz="1800" b="0" kern="1200" dirty="0"/>
        </a:p>
      </dsp:txBody>
      <dsp:txXfrm>
        <a:off x="1597893" y="2045303"/>
        <a:ext cx="6394994" cy="5113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C07267-B6EE-400A-A7B2-3316274EE05E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6812FE-8233-4D4B-B0A4-A9D9B470F8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59305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127534F-23C8-4BE0-AB18-7EC0A2B667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4FAD9C3-E82F-4EC5-B67D-F12FA0D15A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A5B755E-740F-4B52-95EF-8B648E7916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CD1AE-6B35-4835-893A-FE8B48811A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83E4B-B76C-43C0-BAE1-DC401451FC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B394E44-83A3-4D47-8583-C807BFFC38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39E58-DA3B-4934-B7FB-136AC92120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27EFFC8-8B98-4801-B198-8AF4340A4B1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1DA737E-2286-40CD-97ED-B02838BB68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A1AAC-52E9-41A1-A5A8-47A8BBD50C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B8608-6CAA-4D4C-BB1C-B84B1DF921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16550F56-A474-408B-A68A-7291D75650F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21338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0560C93-87FE-4500-8A08-C34E61DA9B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0" r:id="rId1"/>
    <p:sldLayoutId id="2147483841" r:id="rId2"/>
    <p:sldLayoutId id="2147483842" r:id="rId3"/>
    <p:sldLayoutId id="2147483843" r:id="rId4"/>
    <p:sldLayoutId id="2147483844" r:id="rId5"/>
    <p:sldLayoutId id="2147483845" r:id="rId6"/>
    <p:sldLayoutId id="2147483846" r:id="rId7"/>
    <p:sldLayoutId id="2147483847" r:id="rId8"/>
    <p:sldLayoutId id="2147483848" r:id="rId9"/>
    <p:sldLayoutId id="2147483849" r:id="rId10"/>
    <p:sldLayoutId id="2147483850" r:id="rId11"/>
    <p:sldLayoutId id="2147483851" r:id="rId12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6.xml"/><Relationship Id="rId13" Type="http://schemas.openxmlformats.org/officeDocument/2006/relationships/slide" Target="slide7.xml"/><Relationship Id="rId18" Type="http://schemas.openxmlformats.org/officeDocument/2006/relationships/slide" Target="slide29.xml"/><Relationship Id="rId26" Type="http://schemas.openxmlformats.org/officeDocument/2006/relationships/slide" Target="slide30.xml"/><Relationship Id="rId3" Type="http://schemas.openxmlformats.org/officeDocument/2006/relationships/slide" Target="slide10.xml"/><Relationship Id="rId21" Type="http://schemas.openxmlformats.org/officeDocument/2006/relationships/slide" Target="slide14.xml"/><Relationship Id="rId7" Type="http://schemas.openxmlformats.org/officeDocument/2006/relationships/slide" Target="slide16.xml"/><Relationship Id="rId12" Type="http://schemas.openxmlformats.org/officeDocument/2006/relationships/slide" Target="slide12.xml"/><Relationship Id="rId17" Type="http://schemas.openxmlformats.org/officeDocument/2006/relationships/slide" Target="slide8.xml"/><Relationship Id="rId25" Type="http://schemas.openxmlformats.org/officeDocument/2006/relationships/slide" Target="slide20.xml"/><Relationship Id="rId2" Type="http://schemas.openxmlformats.org/officeDocument/2006/relationships/slide" Target="slide11.xml"/><Relationship Id="rId16" Type="http://schemas.openxmlformats.org/officeDocument/2006/relationships/slide" Target="slide18.xml"/><Relationship Id="rId20" Type="http://schemas.openxmlformats.org/officeDocument/2006/relationships/slide" Target="slide19.xml"/><Relationship Id="rId1" Type="http://schemas.openxmlformats.org/officeDocument/2006/relationships/slideLayout" Target="../slideLayouts/slideLayout2.xml"/><Relationship Id="rId6" Type="http://schemas.openxmlformats.org/officeDocument/2006/relationships/slide" Target="slide21.xml"/><Relationship Id="rId11" Type="http://schemas.openxmlformats.org/officeDocument/2006/relationships/slide" Target="slide17.xml"/><Relationship Id="rId24" Type="http://schemas.openxmlformats.org/officeDocument/2006/relationships/slide" Target="slide15.xml"/><Relationship Id="rId5" Type="http://schemas.openxmlformats.org/officeDocument/2006/relationships/slide" Target="slide26.xml"/><Relationship Id="rId15" Type="http://schemas.openxmlformats.org/officeDocument/2006/relationships/slide" Target="slide23.xml"/><Relationship Id="rId23" Type="http://schemas.openxmlformats.org/officeDocument/2006/relationships/slide" Target="slide25.xml"/><Relationship Id="rId10" Type="http://schemas.openxmlformats.org/officeDocument/2006/relationships/slide" Target="slide22.xml"/><Relationship Id="rId19" Type="http://schemas.openxmlformats.org/officeDocument/2006/relationships/slide" Target="slide24.xml"/><Relationship Id="rId4" Type="http://schemas.openxmlformats.org/officeDocument/2006/relationships/slide" Target="slide13.xml"/><Relationship Id="rId9" Type="http://schemas.openxmlformats.org/officeDocument/2006/relationships/slide" Target="slide27.xml"/><Relationship Id="rId14" Type="http://schemas.openxmlformats.org/officeDocument/2006/relationships/slide" Target="slide28.xml"/><Relationship Id="rId22" Type="http://schemas.openxmlformats.org/officeDocument/2006/relationships/slide" Target="slide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Relationship Id="rId5" Type="http://schemas.openxmlformats.org/officeDocument/2006/relationships/chart" Target="../charts/chart1.xml"/><Relationship Id="rId4" Type="http://schemas.openxmlformats.org/officeDocument/2006/relationships/image" Target="../media/image3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w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02746175"/>
              </p:ext>
            </p:extLst>
          </p:nvPr>
        </p:nvGraphicFramePr>
        <p:xfrm>
          <a:off x="539552" y="260648"/>
          <a:ext cx="7992888" cy="31957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34845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024744" cy="601136"/>
          </a:xfrm>
        </p:spPr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268760"/>
            <a:ext cx="7776864" cy="5112568"/>
          </a:xfrm>
        </p:spPr>
        <p:txBody>
          <a:bodyPr>
            <a:noAutofit/>
          </a:bodyPr>
          <a:lstStyle/>
          <a:p>
            <a:pPr algn="just"/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Materiál slouží k zopakování učiva ze 4. ročníku, numerace a početní operace v oboru 0 – 1 000 000. </a:t>
            </a:r>
          </a:p>
          <a:p>
            <a:pPr algn="just"/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Žáci formou soutěže procvičí numeraci a početní operace. Můžeme hrát jako soutěž družstev nebo soutěž jednotlivců. Já jsem zvolila formu „všichni proti všem“, neboť je tak více zaručeno, že se zadané úkoly snaží vypočítat všichni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žáci,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nejen ti nejlepší v družstvu. Otázky volili postupně, měli určitý čas na výpočet. Po kliknutí na otazník přiletělo správné řešení, všichni žáci si jej zkontrolovali a případně připočítali získané body (po opětovném kliknutí na otazník přiletí bodové ohodnocení). Kliknutím na modré kolečko se vrátíme na původní tabulku.</a:t>
            </a:r>
          </a:p>
          <a:p>
            <a:pPr algn="just"/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Žáci měli k dispozici stíratelné tabulky s fixem.</a:t>
            </a:r>
          </a:p>
        </p:txBody>
      </p:sp>
    </p:spTree>
    <p:extLst>
      <p:ext uri="{BB962C8B-B14F-4D97-AF65-F5344CB8AC3E}">
        <p14:creationId xmlns:p14="http://schemas.microsoft.com/office/powerpoint/2010/main" xmlns="" val="2469926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Ilustrace: kliparty Microsoft Office</a:t>
            </a:r>
            <a:endParaRPr lang="cs-CZ" sz="28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210458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1">
                <a:lumMod val="20000"/>
                <a:lumOff val="80000"/>
              </a:schemeClr>
            </a:gs>
            <a:gs pos="25000">
              <a:schemeClr val="bg2">
                <a:tint val="83000"/>
                <a:satMod val="320000"/>
              </a:schemeClr>
            </a:gs>
            <a:gs pos="100000">
              <a:schemeClr val="bg2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dirty="0" smtClean="0"/>
              <a:t>Opakování učiva </a:t>
            </a:r>
            <a:br>
              <a:rPr lang="cs-CZ" sz="6600" dirty="0" smtClean="0"/>
            </a:br>
            <a:r>
              <a:rPr lang="cs-CZ" sz="6600" dirty="0" smtClean="0"/>
              <a:t>z matematiky</a:t>
            </a:r>
            <a:endParaRPr lang="cs-CZ" sz="6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/>
          </a:bodyPr>
          <a:lstStyle/>
          <a:p>
            <a:pPr algn="l"/>
            <a:r>
              <a:rPr lang="cs-CZ" sz="2000" b="1" dirty="0" smtClean="0"/>
              <a:t>Vyber si políčko, klikni na něj, odpověz správně na otázku a počítej si získané body:</a:t>
            </a:r>
            <a:endParaRPr lang="cs-CZ" sz="2000" b="1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3610049" y="1196752"/>
            <a:ext cx="144016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n</a:t>
            </a:r>
            <a:r>
              <a:rPr lang="cs-CZ" sz="2000" dirty="0" smtClean="0"/>
              <a:t>ásobení, dělení</a:t>
            </a:r>
            <a:endParaRPr lang="cs-CZ" sz="2000" dirty="0"/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734140" y="5734416"/>
            <a:ext cx="1440678" cy="7897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500</a:t>
            </a:r>
            <a:endParaRPr lang="cs-CZ" sz="3600" dirty="0"/>
          </a:p>
        </p:txBody>
      </p:sp>
      <p:sp>
        <p:nvSpPr>
          <p:cNvPr id="8" name="Obdélník 7"/>
          <p:cNvSpPr/>
          <p:nvPr/>
        </p:nvSpPr>
        <p:spPr>
          <a:xfrm>
            <a:off x="2169620" y="1194448"/>
            <a:ext cx="144016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s</a:t>
            </a:r>
            <a:r>
              <a:rPr lang="cs-CZ" sz="2000" dirty="0" smtClean="0"/>
              <a:t>čítání, odčítání</a:t>
            </a:r>
            <a:endParaRPr lang="cs-CZ" sz="2000" dirty="0"/>
          </a:p>
        </p:txBody>
      </p:sp>
      <p:sp>
        <p:nvSpPr>
          <p:cNvPr id="9" name="Obdélník 8">
            <a:hlinkClick r:id="rId4" action="ppaction://hlinksldjump"/>
          </p:cNvPr>
          <p:cNvSpPr/>
          <p:nvPr/>
        </p:nvSpPr>
        <p:spPr>
          <a:xfrm>
            <a:off x="5055656" y="1196752"/>
            <a:ext cx="144016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zlomky,</a:t>
            </a:r>
          </a:p>
          <a:p>
            <a:pPr algn="ctr"/>
            <a:r>
              <a:rPr lang="cs-CZ" sz="2000" dirty="0"/>
              <a:t>ř</a:t>
            </a:r>
            <a:r>
              <a:rPr lang="cs-CZ" sz="2000" dirty="0" smtClean="0"/>
              <a:t>ímské číslice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6495816" y="1196752"/>
            <a:ext cx="1439642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Slovní úlohy</a:t>
            </a:r>
            <a:endParaRPr lang="cs-CZ" sz="2000" dirty="0"/>
          </a:p>
        </p:txBody>
      </p:sp>
      <p:sp>
        <p:nvSpPr>
          <p:cNvPr id="11" name="Obdélník 10">
            <a:hlinkClick r:id="rId5" action="ppaction://hlinksldjump"/>
          </p:cNvPr>
          <p:cNvSpPr/>
          <p:nvPr/>
        </p:nvSpPr>
        <p:spPr>
          <a:xfrm>
            <a:off x="6495298" y="2564904"/>
            <a:ext cx="144016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100</a:t>
            </a:r>
            <a:endParaRPr lang="cs-CZ" sz="3600" dirty="0"/>
          </a:p>
        </p:txBody>
      </p:sp>
      <p:sp>
        <p:nvSpPr>
          <p:cNvPr id="12" name="Obdélník 11">
            <a:hlinkClick r:id="rId6" action="ppaction://hlinksldjump"/>
          </p:cNvPr>
          <p:cNvSpPr/>
          <p:nvPr/>
        </p:nvSpPr>
        <p:spPr>
          <a:xfrm>
            <a:off x="5055138" y="2564904"/>
            <a:ext cx="144016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100</a:t>
            </a:r>
            <a:endParaRPr lang="cs-CZ" sz="3600" dirty="0"/>
          </a:p>
        </p:txBody>
      </p:sp>
      <p:sp>
        <p:nvSpPr>
          <p:cNvPr id="13" name="Obdélník 12">
            <a:hlinkClick r:id="rId7" action="ppaction://hlinksldjump"/>
          </p:cNvPr>
          <p:cNvSpPr/>
          <p:nvPr/>
        </p:nvSpPr>
        <p:spPr>
          <a:xfrm>
            <a:off x="3614978" y="2564904"/>
            <a:ext cx="144016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100</a:t>
            </a:r>
            <a:endParaRPr lang="cs-CZ" sz="3600" dirty="0"/>
          </a:p>
        </p:txBody>
      </p:sp>
      <p:sp>
        <p:nvSpPr>
          <p:cNvPr id="14" name="Obdélník 13">
            <a:hlinkClick r:id="rId2" action="ppaction://hlinksldjump"/>
          </p:cNvPr>
          <p:cNvSpPr/>
          <p:nvPr/>
        </p:nvSpPr>
        <p:spPr>
          <a:xfrm>
            <a:off x="2175336" y="2564904"/>
            <a:ext cx="144016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100</a:t>
            </a:r>
            <a:endParaRPr lang="cs-CZ" sz="3600" dirty="0"/>
          </a:p>
        </p:txBody>
      </p:sp>
      <p:sp>
        <p:nvSpPr>
          <p:cNvPr id="15" name="Obdélník 14">
            <a:hlinkClick r:id="rId8" action="ppaction://hlinksldjump"/>
          </p:cNvPr>
          <p:cNvSpPr/>
          <p:nvPr/>
        </p:nvSpPr>
        <p:spPr>
          <a:xfrm>
            <a:off x="735176" y="2564904"/>
            <a:ext cx="144016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100</a:t>
            </a:r>
            <a:endParaRPr lang="cs-CZ" sz="3600" dirty="0"/>
          </a:p>
        </p:txBody>
      </p:sp>
      <p:sp>
        <p:nvSpPr>
          <p:cNvPr id="16" name="Obdélník 15">
            <a:hlinkClick r:id="rId9" action="ppaction://hlinksldjump"/>
          </p:cNvPr>
          <p:cNvSpPr/>
          <p:nvPr/>
        </p:nvSpPr>
        <p:spPr>
          <a:xfrm>
            <a:off x="6495816" y="3356992"/>
            <a:ext cx="144016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200</a:t>
            </a:r>
            <a:endParaRPr lang="cs-CZ" sz="3600" dirty="0"/>
          </a:p>
        </p:txBody>
      </p:sp>
      <p:sp>
        <p:nvSpPr>
          <p:cNvPr id="17" name="Obdélník 16">
            <a:hlinkClick r:id="rId10" action="ppaction://hlinksldjump"/>
          </p:cNvPr>
          <p:cNvSpPr/>
          <p:nvPr/>
        </p:nvSpPr>
        <p:spPr>
          <a:xfrm>
            <a:off x="5055656" y="3356992"/>
            <a:ext cx="144016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200</a:t>
            </a:r>
            <a:endParaRPr lang="cs-CZ" sz="3600" dirty="0"/>
          </a:p>
        </p:txBody>
      </p:sp>
      <p:sp>
        <p:nvSpPr>
          <p:cNvPr id="18" name="Obdélník 17">
            <a:hlinkClick r:id="rId11" action="ppaction://hlinksldjump"/>
          </p:cNvPr>
          <p:cNvSpPr/>
          <p:nvPr/>
        </p:nvSpPr>
        <p:spPr>
          <a:xfrm>
            <a:off x="3614978" y="3356992"/>
            <a:ext cx="144016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200</a:t>
            </a:r>
            <a:endParaRPr lang="cs-CZ" sz="3600" dirty="0"/>
          </a:p>
        </p:txBody>
      </p:sp>
      <p:sp>
        <p:nvSpPr>
          <p:cNvPr id="19" name="Obdélník 18">
            <a:hlinkClick r:id="rId12" action="ppaction://hlinksldjump"/>
          </p:cNvPr>
          <p:cNvSpPr/>
          <p:nvPr/>
        </p:nvSpPr>
        <p:spPr>
          <a:xfrm>
            <a:off x="2175336" y="3356992"/>
            <a:ext cx="144016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200</a:t>
            </a:r>
          </a:p>
        </p:txBody>
      </p:sp>
      <p:sp>
        <p:nvSpPr>
          <p:cNvPr id="20" name="Obdélník 19">
            <a:hlinkClick r:id="rId13" action="ppaction://hlinksldjump"/>
          </p:cNvPr>
          <p:cNvSpPr/>
          <p:nvPr/>
        </p:nvSpPr>
        <p:spPr>
          <a:xfrm>
            <a:off x="734658" y="3356992"/>
            <a:ext cx="144016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200</a:t>
            </a:r>
            <a:endParaRPr lang="cs-CZ" sz="3600" dirty="0"/>
          </a:p>
        </p:txBody>
      </p:sp>
      <p:sp>
        <p:nvSpPr>
          <p:cNvPr id="21" name="Obdélník 20">
            <a:hlinkClick r:id="rId14" action="ppaction://hlinksldjump"/>
          </p:cNvPr>
          <p:cNvSpPr/>
          <p:nvPr/>
        </p:nvSpPr>
        <p:spPr>
          <a:xfrm>
            <a:off x="6495298" y="4149080"/>
            <a:ext cx="144016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300</a:t>
            </a:r>
            <a:endParaRPr lang="cs-CZ" sz="3600" dirty="0"/>
          </a:p>
        </p:txBody>
      </p:sp>
      <p:sp>
        <p:nvSpPr>
          <p:cNvPr id="22" name="Obdélník 21">
            <a:hlinkClick r:id="rId15" action="ppaction://hlinksldjump"/>
          </p:cNvPr>
          <p:cNvSpPr/>
          <p:nvPr/>
        </p:nvSpPr>
        <p:spPr>
          <a:xfrm>
            <a:off x="5055656" y="4149080"/>
            <a:ext cx="144016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300</a:t>
            </a:r>
            <a:endParaRPr lang="cs-CZ" sz="3600" dirty="0"/>
          </a:p>
        </p:txBody>
      </p:sp>
      <p:sp>
        <p:nvSpPr>
          <p:cNvPr id="23" name="Obdélník 22">
            <a:hlinkClick r:id="rId16" action="ppaction://hlinksldjump"/>
          </p:cNvPr>
          <p:cNvSpPr/>
          <p:nvPr/>
        </p:nvSpPr>
        <p:spPr>
          <a:xfrm>
            <a:off x="3615496" y="4149080"/>
            <a:ext cx="144016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300</a:t>
            </a:r>
          </a:p>
        </p:txBody>
      </p:sp>
      <p:sp>
        <p:nvSpPr>
          <p:cNvPr id="24" name="Obdélník 23">
            <a:hlinkClick r:id="rId4" action="ppaction://hlinksldjump"/>
          </p:cNvPr>
          <p:cNvSpPr/>
          <p:nvPr/>
        </p:nvSpPr>
        <p:spPr>
          <a:xfrm>
            <a:off x="2174818" y="4149080"/>
            <a:ext cx="144016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300</a:t>
            </a:r>
            <a:endParaRPr lang="cs-CZ" sz="3600" dirty="0"/>
          </a:p>
        </p:txBody>
      </p:sp>
      <p:sp>
        <p:nvSpPr>
          <p:cNvPr id="25" name="Obdélník 24">
            <a:hlinkClick r:id="rId17" action="ppaction://hlinksldjump"/>
          </p:cNvPr>
          <p:cNvSpPr/>
          <p:nvPr/>
        </p:nvSpPr>
        <p:spPr>
          <a:xfrm>
            <a:off x="734658" y="4149080"/>
            <a:ext cx="144016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300</a:t>
            </a:r>
            <a:endParaRPr lang="cs-CZ" sz="3600" dirty="0"/>
          </a:p>
        </p:txBody>
      </p:sp>
      <p:sp>
        <p:nvSpPr>
          <p:cNvPr id="26" name="Obdélník 25">
            <a:hlinkClick r:id="rId18" action="ppaction://hlinksldjump"/>
          </p:cNvPr>
          <p:cNvSpPr/>
          <p:nvPr/>
        </p:nvSpPr>
        <p:spPr>
          <a:xfrm>
            <a:off x="6495298" y="4941168"/>
            <a:ext cx="144016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400</a:t>
            </a:r>
            <a:endParaRPr lang="cs-CZ" sz="3600" dirty="0"/>
          </a:p>
        </p:txBody>
      </p:sp>
      <p:sp>
        <p:nvSpPr>
          <p:cNvPr id="27" name="Obdélník 26">
            <a:hlinkClick r:id="rId19" action="ppaction://hlinksldjump"/>
          </p:cNvPr>
          <p:cNvSpPr/>
          <p:nvPr/>
        </p:nvSpPr>
        <p:spPr>
          <a:xfrm>
            <a:off x="5055138" y="4941168"/>
            <a:ext cx="144016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400</a:t>
            </a:r>
          </a:p>
        </p:txBody>
      </p:sp>
      <p:sp>
        <p:nvSpPr>
          <p:cNvPr id="28" name="Obdélník 27">
            <a:hlinkClick r:id="rId20" action="ppaction://hlinksldjump"/>
          </p:cNvPr>
          <p:cNvSpPr/>
          <p:nvPr/>
        </p:nvSpPr>
        <p:spPr>
          <a:xfrm>
            <a:off x="3614978" y="4941168"/>
            <a:ext cx="144016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400</a:t>
            </a:r>
            <a:endParaRPr lang="cs-CZ" sz="3600" dirty="0"/>
          </a:p>
        </p:txBody>
      </p:sp>
      <p:sp>
        <p:nvSpPr>
          <p:cNvPr id="29" name="Obdélník 28">
            <a:hlinkClick r:id="rId21" action="ppaction://hlinksldjump"/>
          </p:cNvPr>
          <p:cNvSpPr/>
          <p:nvPr/>
        </p:nvSpPr>
        <p:spPr>
          <a:xfrm>
            <a:off x="2175336" y="4941168"/>
            <a:ext cx="144016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400</a:t>
            </a:r>
            <a:endParaRPr lang="cs-CZ" sz="3600" dirty="0"/>
          </a:p>
        </p:txBody>
      </p:sp>
      <p:sp>
        <p:nvSpPr>
          <p:cNvPr id="30" name="Obdélník 29">
            <a:hlinkClick r:id="rId22" action="ppaction://hlinksldjump"/>
          </p:cNvPr>
          <p:cNvSpPr/>
          <p:nvPr/>
        </p:nvSpPr>
        <p:spPr>
          <a:xfrm>
            <a:off x="734658" y="4941168"/>
            <a:ext cx="144016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400</a:t>
            </a:r>
            <a:endParaRPr lang="cs-CZ" sz="3600" dirty="0"/>
          </a:p>
        </p:txBody>
      </p:sp>
      <p:sp>
        <p:nvSpPr>
          <p:cNvPr id="31" name="Obdélník 30">
            <a:hlinkClick r:id="rId23" action="ppaction://hlinksldjump"/>
          </p:cNvPr>
          <p:cNvSpPr/>
          <p:nvPr/>
        </p:nvSpPr>
        <p:spPr>
          <a:xfrm>
            <a:off x="5050209" y="5732112"/>
            <a:ext cx="144016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500</a:t>
            </a:r>
            <a:endParaRPr lang="cs-CZ" sz="3600" dirty="0"/>
          </a:p>
        </p:txBody>
      </p:sp>
      <p:sp>
        <p:nvSpPr>
          <p:cNvPr id="32" name="Obdélník 31"/>
          <p:cNvSpPr/>
          <p:nvPr/>
        </p:nvSpPr>
        <p:spPr>
          <a:xfrm>
            <a:off x="734140" y="1196752"/>
            <a:ext cx="1440678" cy="13658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č</a:t>
            </a:r>
            <a:r>
              <a:rPr lang="cs-CZ" sz="2000" dirty="0" smtClean="0"/>
              <a:t>íselné řady</a:t>
            </a:r>
            <a:endParaRPr lang="cs-CZ" sz="2000" dirty="0"/>
          </a:p>
        </p:txBody>
      </p:sp>
      <p:sp>
        <p:nvSpPr>
          <p:cNvPr id="33" name="Obdélník 32">
            <a:hlinkClick r:id="rId24" action="ppaction://hlinksldjump"/>
          </p:cNvPr>
          <p:cNvSpPr/>
          <p:nvPr/>
        </p:nvSpPr>
        <p:spPr>
          <a:xfrm>
            <a:off x="2175336" y="5734416"/>
            <a:ext cx="144016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500</a:t>
            </a:r>
            <a:endParaRPr lang="cs-CZ" sz="3600" dirty="0"/>
          </a:p>
        </p:txBody>
      </p:sp>
      <p:sp>
        <p:nvSpPr>
          <p:cNvPr id="34" name="Obdélník 33">
            <a:hlinkClick r:id="rId25" action="ppaction://hlinksldjump"/>
          </p:cNvPr>
          <p:cNvSpPr/>
          <p:nvPr/>
        </p:nvSpPr>
        <p:spPr>
          <a:xfrm>
            <a:off x="3615496" y="5732112"/>
            <a:ext cx="144016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500</a:t>
            </a:r>
            <a:endParaRPr lang="cs-CZ" sz="3600" dirty="0"/>
          </a:p>
        </p:txBody>
      </p:sp>
      <p:sp>
        <p:nvSpPr>
          <p:cNvPr id="35" name="Obdélník 34">
            <a:hlinkClick r:id="rId26" action="ppaction://hlinksldjump"/>
          </p:cNvPr>
          <p:cNvSpPr/>
          <p:nvPr/>
        </p:nvSpPr>
        <p:spPr>
          <a:xfrm>
            <a:off x="6490369" y="5734416"/>
            <a:ext cx="144016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5</a:t>
            </a:r>
            <a:r>
              <a:rPr lang="cs-CZ" sz="3600" dirty="0" smtClean="0"/>
              <a:t>00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  <p:bldLst>
      <p:bldP spid="7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3" grpId="0" animBg="1"/>
      <p:bldP spid="34" grpId="0" animBg="1"/>
      <p:bldP spid="3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58089" y="1048484"/>
            <a:ext cx="63755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Které číslo chybí v číselné řadě?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80535" y="4370328"/>
            <a:ext cx="403187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332 645</a:t>
            </a:r>
          </a:p>
          <a:p>
            <a:pPr algn="ctr"/>
            <a:endParaRPr lang="cs-CZ" sz="4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Získáváš 100 bodů.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8172400" y="5733256"/>
            <a:ext cx="577483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HP_Administrator\Local Settings\Temporary Internet Files\Content.IE5\ELT30F3C\MC900441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3268" y="3542774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67544" y="2557920"/>
            <a:ext cx="78742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32 645, 132 645, 232 645, ………, 432 645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19449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048484"/>
            <a:ext cx="63755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Které číslo chybí v číselné řadě?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73258" y="2636912"/>
            <a:ext cx="64604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265 421, 265 441, ………, 265 481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80535" y="4370328"/>
            <a:ext cx="40318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265 461</a:t>
            </a:r>
          </a:p>
          <a:p>
            <a:pPr algn="ctr"/>
            <a:endParaRPr lang="cs-CZ" sz="4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Získáváš </a:t>
            </a:r>
            <a:r>
              <a:rPr lang="cs-CZ" sz="4000" dirty="0">
                <a:solidFill>
                  <a:schemeClr val="accent1">
                    <a:lumMod val="75000"/>
                  </a:schemeClr>
                </a:solidFill>
              </a:rPr>
              <a:t>2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00 bodů.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8172400" y="5733256"/>
            <a:ext cx="577483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HP_Administrator\Local Settings\Temporary Internet Files\Content.IE5\ELT30F3C\MC900441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3268" y="3542774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048484"/>
            <a:ext cx="63755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Které číslo chybí v číselné řadě?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73258" y="2636912"/>
            <a:ext cx="72250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84 253, 85 364, 86 475, ………, 88 697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80535" y="4370328"/>
            <a:ext cx="40318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87 586</a:t>
            </a:r>
          </a:p>
          <a:p>
            <a:pPr algn="ctr"/>
            <a:endParaRPr lang="cs-CZ" sz="4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Získáváš </a:t>
            </a:r>
            <a:r>
              <a:rPr lang="cs-CZ" sz="4000" dirty="0">
                <a:solidFill>
                  <a:schemeClr val="accent1">
                    <a:lumMod val="75000"/>
                  </a:schemeClr>
                </a:solidFill>
              </a:rPr>
              <a:t>3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00 bodů.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8172400" y="5733256"/>
            <a:ext cx="577483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HP_Administrator\Local Settings\Temporary Internet Files\Content.IE5\ELT30F3C\MC900441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3268" y="3542774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9449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048484"/>
            <a:ext cx="72394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Které číslo pokračuje v číselné řadě?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73258" y="2636912"/>
            <a:ext cx="77300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495 623, 495 725, 495 827, 495 929, …….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80535" y="4370328"/>
            <a:ext cx="40318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496 031</a:t>
            </a:r>
          </a:p>
          <a:p>
            <a:pPr algn="ctr"/>
            <a:endParaRPr lang="cs-CZ" sz="4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Získáváš </a:t>
            </a:r>
            <a:r>
              <a:rPr lang="cs-CZ" sz="4000" dirty="0">
                <a:solidFill>
                  <a:schemeClr val="accent1">
                    <a:lumMod val="75000"/>
                  </a:schemeClr>
                </a:solidFill>
              </a:rPr>
              <a:t>4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00 bodů.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8172400" y="5733256"/>
            <a:ext cx="577483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HP_Administrator\Local Settings\Temporary Internet Files\Content.IE5\ELT30F3C\MC900441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3268" y="3542774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9449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048484"/>
            <a:ext cx="72394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Které číslo pokračuje v číselné řadě?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73258" y="2636912"/>
            <a:ext cx="6561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745 664, 654 755, 563 846, ……….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80535" y="4370328"/>
            <a:ext cx="40318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472 937</a:t>
            </a:r>
          </a:p>
          <a:p>
            <a:pPr algn="ctr"/>
            <a:endParaRPr lang="cs-CZ" sz="4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Získáváš </a:t>
            </a:r>
            <a:r>
              <a:rPr lang="cs-CZ" sz="4000" dirty="0">
                <a:solidFill>
                  <a:schemeClr val="accent1">
                    <a:lumMod val="75000"/>
                  </a:schemeClr>
                </a:solidFill>
              </a:rPr>
              <a:t>5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00 bodů.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8172400" y="5733256"/>
            <a:ext cx="577483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HP_Administrator\Local Settings\Temporary Internet Files\Content.IE5\ELT30F3C\MC900441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3268" y="3542774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9449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58089" y="1048484"/>
            <a:ext cx="40559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Sečti pamětně čísla.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80535" y="4370328"/>
            <a:ext cx="403187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530 780</a:t>
            </a:r>
          </a:p>
          <a:p>
            <a:pPr algn="ctr"/>
            <a:endParaRPr lang="cs-CZ" sz="4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Získáváš 100 bodů.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8172400" y="5733256"/>
            <a:ext cx="577483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HP_Administrator\Local Settings\Temporary Internet Files\Content.IE5\ELT30F3C\MC900441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3268" y="3542774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619672" y="2557920"/>
            <a:ext cx="40895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320 450 + 210 330 =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765512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048484"/>
            <a:ext cx="44406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Odečti pamětně čísla.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98994" y="2636911"/>
            <a:ext cx="38972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498 000 – 259 000 =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80535" y="4370328"/>
            <a:ext cx="40318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239 000</a:t>
            </a:r>
          </a:p>
          <a:p>
            <a:pPr algn="ctr"/>
            <a:endParaRPr lang="cs-CZ" sz="4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Získáváš </a:t>
            </a:r>
            <a:r>
              <a:rPr lang="cs-CZ" sz="4000" dirty="0">
                <a:solidFill>
                  <a:schemeClr val="accent1">
                    <a:lumMod val="75000"/>
                  </a:schemeClr>
                </a:solidFill>
              </a:rPr>
              <a:t>2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00 bodů.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8172400" y="5733256"/>
            <a:ext cx="577483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HP_Administrator\Local Settings\Temporary Internet Files\Content.IE5\ELT30F3C\MC900441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3268" y="3542774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69794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048484"/>
            <a:ext cx="35173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Odečti písemně.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80535" y="2602632"/>
            <a:ext cx="197361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   446 872</a:t>
            </a:r>
          </a:p>
          <a:p>
            <a:r>
              <a:rPr lang="cs-CZ" sz="3600" u="sng" dirty="0" smtClean="0"/>
              <a:t>-  287 976</a:t>
            </a:r>
            <a:endParaRPr lang="cs-CZ" sz="3600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80535" y="4370328"/>
            <a:ext cx="40318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158 896</a:t>
            </a:r>
          </a:p>
          <a:p>
            <a:pPr algn="ctr"/>
            <a:endParaRPr lang="cs-CZ" sz="4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Získáváš </a:t>
            </a:r>
            <a:r>
              <a:rPr lang="cs-CZ" sz="4000" dirty="0">
                <a:solidFill>
                  <a:schemeClr val="accent1">
                    <a:lumMod val="75000"/>
                  </a:schemeClr>
                </a:solidFill>
              </a:rPr>
              <a:t>3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00 bodů.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8172400" y="5733256"/>
            <a:ext cx="577483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HP_Administrator\Local Settings\Temporary Internet Files\Content.IE5\ELT30F3C\MC900441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3268" y="3542774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25551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048484"/>
            <a:ext cx="30893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Sečti písemně?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73257" y="2132856"/>
            <a:ext cx="59266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345 687</a:t>
            </a:r>
            <a:r>
              <a:rPr lang="cs-CZ" sz="3600" dirty="0"/>
              <a:t> </a:t>
            </a:r>
            <a:r>
              <a:rPr lang="cs-CZ" sz="3600" dirty="0" smtClean="0"/>
              <a:t>+ 441 972 + 184 623 =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180535" y="4370328"/>
            <a:ext cx="40318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972 282</a:t>
            </a:r>
          </a:p>
          <a:p>
            <a:pPr algn="ctr"/>
            <a:endParaRPr lang="cs-CZ" sz="4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Získáváš </a:t>
            </a:r>
            <a:r>
              <a:rPr lang="cs-CZ" sz="4000" dirty="0">
                <a:solidFill>
                  <a:schemeClr val="accent1">
                    <a:lumMod val="75000"/>
                  </a:schemeClr>
                </a:solidFill>
              </a:rPr>
              <a:t>4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00 bodů.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8172400" y="5733256"/>
            <a:ext cx="577483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HP_Administrator\Local Settings\Temporary Internet Files\Content.IE5\ELT30F3C\MC900441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3268" y="3542774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98720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048484"/>
            <a:ext cx="44807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Vyřeš číselného hada?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2636912"/>
            <a:ext cx="81002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657 982 + 234 850 - (248 231 + 327 120) = 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80535" y="4370328"/>
            <a:ext cx="40318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smtClean="0">
                <a:solidFill>
                  <a:schemeClr val="accent1">
                    <a:lumMod val="75000"/>
                  </a:schemeClr>
                </a:solidFill>
              </a:rPr>
              <a:t>317 481</a:t>
            </a:r>
            <a:endParaRPr lang="cs-CZ" sz="4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endParaRPr lang="cs-CZ" sz="4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Získáváš </a:t>
            </a:r>
            <a:r>
              <a:rPr lang="cs-CZ" sz="4000" dirty="0">
                <a:solidFill>
                  <a:schemeClr val="accent1">
                    <a:lumMod val="75000"/>
                  </a:schemeClr>
                </a:solidFill>
              </a:rPr>
              <a:t>5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00 bodů.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8172400" y="5733256"/>
            <a:ext cx="577483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HP_Administrator\Local Settings\Temporary Internet Files\Content.IE5\ELT30F3C\MC900441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3268" y="3542774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81832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58089" y="1048484"/>
            <a:ext cx="37930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Vynásob pamětně.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80535" y="4370328"/>
            <a:ext cx="403187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128 000</a:t>
            </a:r>
          </a:p>
          <a:p>
            <a:pPr algn="ctr"/>
            <a:endParaRPr lang="cs-CZ" sz="4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Získáváš 100 bodů.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8172400" y="5733256"/>
            <a:ext cx="577483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HP_Administrator\Local Settings\Temporary Internet Files\Content.IE5\ELT30F3C\MC900441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3268" y="3542774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619672" y="2557920"/>
            <a:ext cx="24689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3 200 . 40 =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872993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048484"/>
            <a:ext cx="32128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Vyděl pamětně.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98994" y="2636911"/>
            <a:ext cx="33345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560 000 : 4 000 =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80535" y="4370328"/>
            <a:ext cx="40318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140</a:t>
            </a:r>
          </a:p>
          <a:p>
            <a:pPr algn="ctr"/>
            <a:endParaRPr lang="cs-CZ" sz="4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Získáváš </a:t>
            </a:r>
            <a:r>
              <a:rPr lang="cs-CZ" sz="4000" dirty="0">
                <a:solidFill>
                  <a:schemeClr val="accent1">
                    <a:lumMod val="75000"/>
                  </a:schemeClr>
                </a:solidFill>
              </a:rPr>
              <a:t>2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00 bodů.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8172400" y="5733256"/>
            <a:ext cx="577483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HP_Administrator\Local Settings\Temporary Internet Files\Content.IE5\ELT30F3C\MC900441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3268" y="3542774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66652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048484"/>
            <a:ext cx="19672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Vynásob.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80535" y="2256468"/>
            <a:ext cx="17572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   25 846</a:t>
            </a:r>
          </a:p>
          <a:p>
            <a:r>
              <a:rPr lang="cs-CZ" sz="3600" u="sng" dirty="0"/>
              <a:t> </a:t>
            </a:r>
            <a:r>
              <a:rPr lang="cs-CZ" sz="3600" u="sng" dirty="0" smtClean="0"/>
              <a:t>  .      30</a:t>
            </a:r>
            <a:endParaRPr lang="cs-CZ" sz="3600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80535" y="4370328"/>
            <a:ext cx="40318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775 380</a:t>
            </a:r>
          </a:p>
          <a:p>
            <a:pPr algn="ctr"/>
            <a:endParaRPr lang="cs-CZ" sz="4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Získáváš </a:t>
            </a:r>
            <a:r>
              <a:rPr lang="cs-CZ" sz="4000" dirty="0">
                <a:solidFill>
                  <a:schemeClr val="accent1">
                    <a:lumMod val="75000"/>
                  </a:schemeClr>
                </a:solidFill>
              </a:rPr>
              <a:t>3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00 bodů.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8172400" y="5733256"/>
            <a:ext cx="577483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HP_Administrator\Local Settings\Temporary Internet Files\Content.IE5\ELT30F3C\MC900441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3268" y="3542774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48661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048484"/>
            <a:ext cx="13998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Vyděl.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73257" y="2132856"/>
            <a:ext cx="25699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987 524 : 7 =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180535" y="4370328"/>
            <a:ext cx="40318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141 074 (</a:t>
            </a:r>
            <a:r>
              <a:rPr lang="cs-CZ" sz="4000" dirty="0" err="1" smtClean="0">
                <a:solidFill>
                  <a:schemeClr val="accent1">
                    <a:lumMod val="75000"/>
                  </a:schemeClr>
                </a:solidFill>
              </a:rPr>
              <a:t>zb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. 6)</a:t>
            </a:r>
          </a:p>
          <a:p>
            <a:pPr algn="ctr"/>
            <a:endParaRPr lang="cs-CZ" sz="4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Získáváš </a:t>
            </a:r>
            <a:r>
              <a:rPr lang="cs-CZ" sz="4000" dirty="0">
                <a:solidFill>
                  <a:schemeClr val="accent1">
                    <a:lumMod val="75000"/>
                  </a:schemeClr>
                </a:solidFill>
              </a:rPr>
              <a:t>4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00 bodů.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8172400" y="5733256"/>
            <a:ext cx="577483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HP_Administrator\Local Settings\Temporary Internet Files\Content.IE5\ELT30F3C\MC900441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3268" y="3542774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82978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048484"/>
            <a:ext cx="19672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Vynásob.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32715" y="2342445"/>
            <a:ext cx="118013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8 754</a:t>
            </a:r>
          </a:p>
          <a:p>
            <a:r>
              <a:rPr lang="cs-CZ" sz="3600" u="sng" dirty="0" smtClean="0"/>
              <a:t>.    </a:t>
            </a:r>
            <a:r>
              <a:rPr lang="cs-CZ" sz="3600" u="sng" dirty="0"/>
              <a:t>8</a:t>
            </a:r>
            <a:r>
              <a:rPr lang="cs-CZ" sz="3600" u="sng" dirty="0" smtClean="0"/>
              <a:t>6</a:t>
            </a:r>
            <a:endParaRPr lang="cs-CZ" sz="3600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80535" y="4370328"/>
            <a:ext cx="40318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752 844</a:t>
            </a:r>
          </a:p>
          <a:p>
            <a:pPr algn="ctr"/>
            <a:endParaRPr lang="cs-CZ" sz="4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Získáváš </a:t>
            </a:r>
            <a:r>
              <a:rPr lang="cs-CZ" sz="4000" dirty="0">
                <a:solidFill>
                  <a:schemeClr val="accent1">
                    <a:lumMod val="75000"/>
                  </a:schemeClr>
                </a:solidFill>
              </a:rPr>
              <a:t>5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00 bodů.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8172400" y="5733256"/>
            <a:ext cx="577483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HP_Administrator\Local Settings\Temporary Internet Files\Content.IE5\ELT30F3C\MC900441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3268" y="3542774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38687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58089" y="1048484"/>
            <a:ext cx="68840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Vyjádři zlomkem vybarvenou část.</a:t>
            </a:r>
            <a:endParaRPr lang="cs-CZ" sz="36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2180534" y="4073323"/>
                <a:ext cx="4031873" cy="253300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000" i="1" smtClean="0">
                              <a:solidFill>
                                <a:schemeClr val="bg2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solidFill>
                                <a:schemeClr val="bg2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4000" i="1">
                              <a:solidFill>
                                <a:schemeClr val="bg2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10</m:t>
                          </m:r>
                        </m:den>
                      </m:f>
                      <m:r>
                        <a:rPr lang="cs-CZ" sz="4000" i="1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4000" dirty="0"/>
              </a:p>
              <a:p>
                <a:pPr algn="ctr"/>
                <a:endParaRPr lang="cs-CZ" sz="4000" dirty="0" smtClean="0">
                  <a:solidFill>
                    <a:schemeClr val="accent1">
                      <a:lumMod val="75000"/>
                    </a:schemeClr>
                  </a:solidFill>
                </a:endParaRPr>
              </a:p>
              <a:p>
                <a:pPr algn="ctr"/>
                <a:r>
                  <a:rPr lang="cs-CZ" sz="4000" dirty="0" smtClean="0">
                    <a:solidFill>
                      <a:schemeClr val="accent1">
                        <a:lumMod val="75000"/>
                      </a:schemeClr>
                    </a:solidFill>
                  </a:rPr>
                  <a:t>Získáváš 100 bodů.</a:t>
                </a:r>
                <a:endParaRPr lang="cs-CZ" sz="4000" dirty="0">
                  <a:solidFill>
                    <a:schemeClr val="accent1">
                      <a:lumMod val="7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80534" y="4073323"/>
                <a:ext cx="4031873" cy="2533001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4992" r="-4690" b="-7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vál 8">
            <a:hlinkClick r:id="rId3" action="ppaction://hlinksldjump"/>
          </p:cNvPr>
          <p:cNvSpPr/>
          <p:nvPr/>
        </p:nvSpPr>
        <p:spPr>
          <a:xfrm>
            <a:off x="8172400" y="5733256"/>
            <a:ext cx="577483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HP_Administrator\Local Settings\Temporary Internet Files\Content.IE5\ELT30F3C\MC9004419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3268" y="3542774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Graf 6"/>
          <p:cNvGraphicFramePr/>
          <p:nvPr>
            <p:extLst>
              <p:ext uri="{D42A27DB-BD31-4B8C-83A1-F6EECF244321}">
                <p14:modId xmlns:p14="http://schemas.microsoft.com/office/powerpoint/2010/main" xmlns="" val="3641182402"/>
              </p:ext>
            </p:extLst>
          </p:nvPr>
        </p:nvGraphicFramePr>
        <p:xfrm>
          <a:off x="2978722" y="2053576"/>
          <a:ext cx="1881309" cy="195148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xmlns="" val="872993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048484"/>
            <a:ext cx="65580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Zapiš římskou číslicí letošní rok.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18646" y="3542774"/>
            <a:ext cx="40318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MMXIII</a:t>
            </a:r>
          </a:p>
          <a:p>
            <a:pPr algn="ctr"/>
            <a:endParaRPr lang="cs-CZ" sz="4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Získáváš 200 bodů.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8172400" y="5733256"/>
            <a:ext cx="577483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HP_Administrator\Local Settings\Temporary Internet Files\Content.IE5\ELT30F3C\MC900441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3268" y="2350438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48661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048484"/>
            <a:ext cx="75496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Vyjádři římské číslo číslem arabským.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26312" y="2636910"/>
            <a:ext cx="26546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MMCDXLVI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80535" y="4370328"/>
            <a:ext cx="40318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2 446</a:t>
            </a:r>
          </a:p>
          <a:p>
            <a:pPr algn="ctr"/>
            <a:endParaRPr lang="cs-CZ" sz="4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Získáváš 300 bodů.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8172400" y="5733256"/>
            <a:ext cx="577483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HP_Administrator\Local Settings\Temporary Internet Files\Content.IE5\ELT30F3C\MC900441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3268" y="3542774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66652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048484"/>
            <a:ext cx="50097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Vypočítej zlomek z čísla.</a:t>
            </a:r>
            <a:endParaRPr lang="cs-CZ" sz="36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873257" y="2132856"/>
                <a:ext cx="4583306" cy="90082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i="1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3600" i="1">
                            <a:latin typeface="Cambria Math"/>
                          </a:rPr>
                          <m:t>6</m:t>
                        </m:r>
                      </m:den>
                    </m:f>
                    <m:r>
                      <a:rPr lang="cs-CZ" sz="36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3600" dirty="0"/>
                  <a:t>z 720 </a:t>
                </a:r>
                <a:r>
                  <a:rPr lang="cs-CZ" sz="3600" dirty="0" smtClean="0"/>
                  <a:t>000 = </a:t>
                </a:r>
                <a:r>
                  <a:rPr lang="cs-CZ" sz="3600" dirty="0"/>
                  <a:t>________</a:t>
                </a: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3257" y="2132856"/>
                <a:ext cx="4583306" cy="900824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r="-3590" b="-128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2180535" y="4370328"/>
            <a:ext cx="40318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600 000</a:t>
            </a:r>
          </a:p>
          <a:p>
            <a:pPr algn="ctr"/>
            <a:endParaRPr lang="cs-CZ" sz="4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Získáváš </a:t>
            </a:r>
            <a:r>
              <a:rPr lang="cs-CZ" sz="4000" dirty="0">
                <a:solidFill>
                  <a:schemeClr val="accent1">
                    <a:lumMod val="75000"/>
                  </a:schemeClr>
                </a:solidFill>
              </a:rPr>
              <a:t>4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00 bodů.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Ovál 8">
            <a:hlinkClick r:id="rId3" action="ppaction://hlinksldjump"/>
          </p:cNvPr>
          <p:cNvSpPr/>
          <p:nvPr/>
        </p:nvSpPr>
        <p:spPr>
          <a:xfrm>
            <a:off x="8172400" y="5733256"/>
            <a:ext cx="577483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HP_Administrator\Local Settings\Temporary Internet Files\Content.IE5\ELT30F3C\MC9004419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3268" y="3542774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82978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33230" y="764704"/>
            <a:ext cx="698460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Sečti římská čísla a výsledek napiš </a:t>
            </a:r>
          </a:p>
          <a:p>
            <a:r>
              <a:rPr lang="cs-CZ" sz="3600" b="1" dirty="0"/>
              <a:t>t</a:t>
            </a:r>
            <a:r>
              <a:rPr lang="cs-CZ" sz="3600" b="1" dirty="0" smtClean="0"/>
              <a:t>aké římským číslem.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2636912"/>
            <a:ext cx="56479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MXDVI + MMCDXXXIV = 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80535" y="4370328"/>
            <a:ext cx="40318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MMMCMXXX</a:t>
            </a:r>
          </a:p>
          <a:p>
            <a:pPr algn="ctr"/>
            <a:endParaRPr lang="cs-CZ" sz="4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Získáváš </a:t>
            </a:r>
            <a:r>
              <a:rPr lang="cs-CZ" sz="4000" dirty="0">
                <a:solidFill>
                  <a:schemeClr val="accent1">
                    <a:lumMod val="75000"/>
                  </a:schemeClr>
                </a:solidFill>
              </a:rPr>
              <a:t>5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00 bodů.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8172400" y="5733256"/>
            <a:ext cx="577483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HP_Administrator\Local Settings\Temporary Internet Files\Content.IE5\ELT30F3C\MC900441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3268" y="3542774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38687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0707" y="1048484"/>
            <a:ext cx="8598379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Vypočítej slovní úlohu.</a:t>
            </a:r>
          </a:p>
          <a:p>
            <a:r>
              <a:rPr lang="cs-CZ" sz="2800" b="1" i="1" dirty="0" smtClean="0"/>
              <a:t>V autoopravně opraví průměrně 8 automobilů za den.</a:t>
            </a:r>
          </a:p>
          <a:p>
            <a:r>
              <a:rPr lang="cs-CZ" sz="2800" b="1" i="1" dirty="0" smtClean="0"/>
              <a:t>Kolik jich opraví za rok, když budeme počítat, že každý</a:t>
            </a:r>
          </a:p>
          <a:p>
            <a:r>
              <a:rPr lang="cs-CZ" sz="2800" b="1" i="1" dirty="0"/>
              <a:t>m</a:t>
            </a:r>
            <a:r>
              <a:rPr lang="cs-CZ" sz="2800" b="1" i="1" dirty="0" smtClean="0"/>
              <a:t>ěsíc má 20 pracovních dnů?</a:t>
            </a:r>
            <a:endParaRPr lang="cs-CZ" sz="2800" b="1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80535" y="4370328"/>
            <a:ext cx="403187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1 920</a:t>
            </a:r>
          </a:p>
          <a:p>
            <a:pPr algn="ctr"/>
            <a:endParaRPr lang="cs-CZ" sz="4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Získáváš 100 bodů.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8172400" y="5733256"/>
            <a:ext cx="577483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HP_Administrator\Local Settings\Temporary Internet Files\Content.IE5\ELT30F3C\MC900441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3268" y="3542774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4349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2180535" y="4370328"/>
            <a:ext cx="403187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12 756</a:t>
            </a:r>
          </a:p>
          <a:p>
            <a:pPr algn="ctr"/>
            <a:endParaRPr lang="cs-CZ" sz="4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Získáváš </a:t>
            </a:r>
            <a:r>
              <a:rPr lang="cs-CZ" sz="4000" dirty="0">
                <a:solidFill>
                  <a:schemeClr val="accent1">
                    <a:lumMod val="75000"/>
                  </a:schemeClr>
                </a:solidFill>
              </a:rPr>
              <a:t>2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00 bodů.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8172400" y="5733256"/>
            <a:ext cx="577483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HP_Administrator\Local Settings\Temporary Internet Files\Content.IE5\ELT30F3C\MC900441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3268" y="3542774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60707" y="692696"/>
            <a:ext cx="8384731" cy="16927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Vypočítej slovní úlohu.</a:t>
            </a:r>
          </a:p>
          <a:p>
            <a:r>
              <a:rPr lang="cs-CZ" sz="2800" b="1" i="1" dirty="0" smtClean="0"/>
              <a:t>Poloměr naší planety Země je 6 378 kilometrů. Jaký je </a:t>
            </a:r>
          </a:p>
          <a:p>
            <a:r>
              <a:rPr lang="cs-CZ" sz="2800" b="1" i="1" dirty="0"/>
              <a:t>j</a:t>
            </a:r>
            <a:r>
              <a:rPr lang="cs-CZ" sz="2800" b="1" i="1" dirty="0" smtClean="0"/>
              <a:t>ejí průměr?</a:t>
            </a:r>
          </a:p>
          <a:p>
            <a:r>
              <a:rPr lang="cs-CZ" sz="1200" b="1" i="1" dirty="0" smtClean="0"/>
              <a:t>(Informace čerpány z www.</a:t>
            </a:r>
            <a:r>
              <a:rPr lang="cs-CZ" sz="1200" b="1" i="1" dirty="0" err="1" smtClean="0"/>
              <a:t>wikipedia.org</a:t>
            </a:r>
            <a:r>
              <a:rPr lang="cs-CZ" sz="1200" b="1" i="1" dirty="0" smtClean="0"/>
              <a:t>)</a:t>
            </a:r>
            <a:endParaRPr lang="cs-CZ" sz="1200" b="1" i="1" dirty="0"/>
          </a:p>
        </p:txBody>
      </p:sp>
    </p:spTree>
    <p:extLst>
      <p:ext uri="{BB962C8B-B14F-4D97-AF65-F5344CB8AC3E}">
        <p14:creationId xmlns:p14="http://schemas.microsoft.com/office/powerpoint/2010/main" xmlns="" val="593079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2180535" y="4370328"/>
            <a:ext cx="40318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2290</a:t>
            </a:r>
          </a:p>
          <a:p>
            <a:pPr algn="ctr"/>
            <a:endParaRPr lang="cs-CZ" sz="4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Získáváš </a:t>
            </a:r>
            <a:r>
              <a:rPr lang="cs-CZ" sz="4000" dirty="0">
                <a:solidFill>
                  <a:schemeClr val="accent1">
                    <a:lumMod val="75000"/>
                  </a:schemeClr>
                </a:solidFill>
              </a:rPr>
              <a:t>3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00 bodů.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8172400" y="5733256"/>
            <a:ext cx="577483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HP_Administrator\Local Settings\Temporary Internet Files\Content.IE5\ELT30F3C\MC900441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3268" y="3542774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60707" y="692696"/>
            <a:ext cx="844545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Vypočítej slovní úlohu.</a:t>
            </a:r>
          </a:p>
          <a:p>
            <a:r>
              <a:rPr lang="cs-CZ" sz="2800" b="1" i="1" dirty="0" smtClean="0"/>
              <a:t>Česká republika sousedí se čtyřmi státy. S Německem </a:t>
            </a:r>
          </a:p>
          <a:p>
            <a:r>
              <a:rPr lang="cs-CZ" sz="2800" b="1" i="1" dirty="0" smtClean="0"/>
              <a:t>má hranici dlouhou 810 km, s Polskem 762 km, se </a:t>
            </a:r>
          </a:p>
          <a:p>
            <a:r>
              <a:rPr lang="cs-CZ" sz="2800" b="1" i="1" dirty="0" smtClean="0"/>
              <a:t>Slovenskem 252 km a s Rakouskem 466 km. Kolik </a:t>
            </a:r>
          </a:p>
          <a:p>
            <a:r>
              <a:rPr lang="cs-CZ" sz="2800" b="1" i="1" dirty="0"/>
              <a:t>k</a:t>
            </a:r>
            <a:r>
              <a:rPr lang="cs-CZ" sz="2800" b="1" i="1" dirty="0" smtClean="0"/>
              <a:t>ilometrů měří celkem hranice kolem ČR?</a:t>
            </a:r>
          </a:p>
          <a:p>
            <a:r>
              <a:rPr lang="cs-CZ" sz="1200" b="1" i="1" dirty="0" smtClean="0"/>
              <a:t>(Informace čerpány z www.wikipedia.org)</a:t>
            </a:r>
            <a:endParaRPr lang="cs-CZ" sz="1200" b="1" i="1" dirty="0"/>
          </a:p>
        </p:txBody>
      </p:sp>
    </p:spTree>
    <p:extLst>
      <p:ext uri="{BB962C8B-B14F-4D97-AF65-F5344CB8AC3E}">
        <p14:creationId xmlns:p14="http://schemas.microsoft.com/office/powerpoint/2010/main" xmlns="" val="1449460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2180535" y="4370328"/>
            <a:ext cx="40318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154</a:t>
            </a:r>
          </a:p>
          <a:p>
            <a:pPr algn="ctr"/>
            <a:endParaRPr lang="cs-CZ" sz="4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Získáváš </a:t>
            </a:r>
            <a:r>
              <a:rPr lang="cs-CZ" sz="4000" dirty="0">
                <a:solidFill>
                  <a:schemeClr val="accent1">
                    <a:lumMod val="75000"/>
                  </a:schemeClr>
                </a:solidFill>
              </a:rPr>
              <a:t>4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00 bodů.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8172400" y="5733256"/>
            <a:ext cx="577483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HP_Administrator\Local Settings\Temporary Internet Files\Content.IE5\ELT30F3C\MC900441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3268" y="3542774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60707" y="692696"/>
            <a:ext cx="862107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Vypočítej slovní úlohu.</a:t>
            </a:r>
          </a:p>
          <a:p>
            <a:r>
              <a:rPr lang="cs-CZ" sz="2800" b="1" i="1" dirty="0" smtClean="0"/>
              <a:t>Petr má přečíst knihu, která má 468 stránek. V pátek </a:t>
            </a:r>
          </a:p>
          <a:p>
            <a:r>
              <a:rPr lang="cs-CZ" sz="2800" b="1" i="1" dirty="0"/>
              <a:t>p</a:t>
            </a:r>
            <a:r>
              <a:rPr lang="cs-CZ" sz="2800" b="1" i="1" dirty="0" smtClean="0"/>
              <a:t>řečetl 2/6 knihy, v sobotu přečetl  1/3 zbytku, v neděli </a:t>
            </a:r>
          </a:p>
          <a:p>
            <a:r>
              <a:rPr lang="cs-CZ" sz="2800" b="1" i="1" dirty="0" smtClean="0"/>
              <a:t>zdolal  54 stránek. Kolik stran mu ještě zbývá.</a:t>
            </a:r>
          </a:p>
        </p:txBody>
      </p:sp>
    </p:spTree>
    <p:extLst>
      <p:ext uri="{BB962C8B-B14F-4D97-AF65-F5344CB8AC3E}">
        <p14:creationId xmlns:p14="http://schemas.microsoft.com/office/powerpoint/2010/main" xmlns="" val="2074739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2180535" y="4370328"/>
            <a:ext cx="40318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232</a:t>
            </a:r>
          </a:p>
          <a:p>
            <a:pPr algn="ctr"/>
            <a:endParaRPr lang="cs-CZ" sz="4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Získáváš </a:t>
            </a:r>
            <a:r>
              <a:rPr lang="cs-CZ" sz="4000" dirty="0">
                <a:solidFill>
                  <a:schemeClr val="accent1">
                    <a:lumMod val="75000"/>
                  </a:schemeClr>
                </a:solidFill>
              </a:rPr>
              <a:t>5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00 bodů.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Ovál 8">
            <a:hlinkClick r:id="rId2" action="ppaction://hlinksldjump"/>
          </p:cNvPr>
          <p:cNvSpPr/>
          <p:nvPr/>
        </p:nvSpPr>
        <p:spPr>
          <a:xfrm>
            <a:off x="8172400" y="5733256"/>
            <a:ext cx="577483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HP_Administrator\Local Settings\Temporary Internet Files\Content.IE5\ELT30F3C\MC900441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3268" y="3542774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60707" y="692696"/>
            <a:ext cx="8772979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Vypočítej slovní úlohu.</a:t>
            </a:r>
          </a:p>
          <a:p>
            <a:r>
              <a:rPr lang="cs-CZ" sz="2800" b="1" i="1" dirty="0" smtClean="0"/>
              <a:t>Objev planety Uran ohlásil William </a:t>
            </a:r>
            <a:r>
              <a:rPr lang="cs-CZ" sz="2800" b="1" i="1" dirty="0" err="1" smtClean="0"/>
              <a:t>Herschel</a:t>
            </a:r>
            <a:r>
              <a:rPr lang="cs-CZ" sz="2800" b="1" i="1" dirty="0" smtClean="0"/>
              <a:t>  13. března </a:t>
            </a:r>
          </a:p>
          <a:p>
            <a:r>
              <a:rPr lang="cs-CZ" sz="2800" b="1" i="1" dirty="0"/>
              <a:t>r</a:t>
            </a:r>
            <a:r>
              <a:rPr lang="cs-CZ" sz="2800" b="1" i="1" dirty="0" smtClean="0"/>
              <a:t>oku MDCCLXXXI. </a:t>
            </a:r>
            <a:r>
              <a:rPr lang="cs-CZ" sz="2800" b="1" i="1" smtClean="0"/>
              <a:t>Vypočítej, </a:t>
            </a:r>
            <a:r>
              <a:rPr lang="cs-CZ" sz="2800" b="1" i="1" dirty="0" smtClean="0"/>
              <a:t>kolik uplynulo let od </a:t>
            </a:r>
          </a:p>
          <a:p>
            <a:r>
              <a:rPr lang="cs-CZ" sz="2800" b="1" i="1" dirty="0" smtClean="0"/>
              <a:t>nahlášení tohoto </a:t>
            </a:r>
            <a:r>
              <a:rPr lang="cs-CZ" sz="2800" b="1" i="1" dirty="0" smtClean="0"/>
              <a:t>objevu.</a:t>
            </a:r>
            <a:endParaRPr lang="cs-CZ" sz="2800" b="1" i="1" dirty="0" smtClean="0"/>
          </a:p>
          <a:p>
            <a:r>
              <a:rPr lang="cs-CZ" sz="1200" b="1" i="1" dirty="0" smtClean="0"/>
              <a:t>(Informace čerpány z www.wikipedia.org)</a:t>
            </a:r>
            <a:endParaRPr lang="cs-CZ" sz="1200" b="1" i="1" dirty="0"/>
          </a:p>
        </p:txBody>
      </p:sp>
    </p:spTree>
    <p:extLst>
      <p:ext uri="{BB962C8B-B14F-4D97-AF65-F5344CB8AC3E}">
        <p14:creationId xmlns:p14="http://schemas.microsoft.com/office/powerpoint/2010/main" xmlns="" val="799888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591</TotalTime>
  <Words>768</Words>
  <Application>Microsoft Office PowerPoint</Application>
  <PresentationFormat>Předvádění na obrazovce (4:3)</PresentationFormat>
  <Paragraphs>183</Paragraphs>
  <Slides>30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Arkýř</vt:lpstr>
      <vt:lpstr>Snímek 1</vt:lpstr>
      <vt:lpstr>ANOTACE</vt:lpstr>
      <vt:lpstr>CITACE</vt:lpstr>
      <vt:lpstr>Opakování učiva  z matematiky</vt:lpstr>
      <vt:lpstr>Vyber si políčko, klikni na něj, odpověz správně na otázku a počítej si získané body: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</vt:vector>
  </TitlesOfParts>
  <Company>Your Company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Your User Name</dc:creator>
  <cp:lastModifiedBy>Dum</cp:lastModifiedBy>
  <cp:revision>66</cp:revision>
  <dcterms:created xsi:type="dcterms:W3CDTF">2013-02-22T19:38:21Z</dcterms:created>
  <dcterms:modified xsi:type="dcterms:W3CDTF">2014-01-04T20:12:22Z</dcterms:modified>
</cp:coreProperties>
</file>