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0"/>
  </p:notesMasterIdLst>
  <p:sldIdLst>
    <p:sldId id="264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-582" y="-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2041398" y="1386677"/>
          <a:ext cx="4763262" cy="2654315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VY_32_INOVACE_07_ČJ_SPISOVATELÉ A ILUSTRÁTOŘI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2029775" y="230066"/>
          <a:ext cx="4763262" cy="4082796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ŠKOLY:Základní škola a Mateřská škola Halže, příspěvková organizace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2041398" y="876576"/>
          <a:ext cx="4763262" cy="3225408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AUTOR:Světlana Havránková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2041398" y="2836318"/>
          <a:ext cx="4763262" cy="653247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CZ.1.07/1.4.00/21.3551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2041398" y="2183071"/>
          <a:ext cx="4763262" cy="151063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Josef Čapek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Y="466"/>
      <dgm:spPr>
        <a:xfrm>
          <a:off x="0" y="232842"/>
          <a:ext cx="4082796" cy="408279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ScaleY="100000" custLinFactNeighborX="-244" custLinFactNeighborY="16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428693" y="876576"/>
          <a:ext cx="3225408" cy="3225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857387" y="1529824"/>
          <a:ext cx="2368021" cy="236802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12090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1286080" y="2183071"/>
          <a:ext cx="1510634" cy="1510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714774" y="2836318"/>
          <a:ext cx="653247" cy="6532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328DBD-FA45-43FB-B644-6C786FC5237E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DA0A08C-16D5-48AA-89C9-66CA9315E6C5}" type="presOf" srcId="{D1D4F407-5343-4D3F-B5B9-D407B03CAEB4}" destId="{AED2198E-93D5-4001-81B4-73124B309672}" srcOrd="1" destOrd="0" presId="urn:microsoft.com/office/officeart/2005/8/layout/target3"/>
    <dgm:cxn modelId="{3828A86A-6930-4DBA-877D-9FCEABE19B58}" type="presOf" srcId="{D1D4F407-5343-4D3F-B5B9-D407B03CAEB4}" destId="{D005CE8C-CC26-4C3E-AC11-E15060ECD759}" srcOrd="0" destOrd="0" presId="urn:microsoft.com/office/officeart/2005/8/layout/target3"/>
    <dgm:cxn modelId="{1E3E66BE-5415-481A-81C6-A4160EAD4F48}" type="presOf" srcId="{D1B46980-6531-4606-95E6-44980827E919}" destId="{2BE915AB-18AA-4053-B92C-3BFC9ED204BB}" srcOrd="1" destOrd="0" presId="urn:microsoft.com/office/officeart/2005/8/layout/target3"/>
    <dgm:cxn modelId="{DA79AC78-CEE0-4B41-B710-A0DBEB09CC5E}" type="presOf" srcId="{4C35D32F-0EAB-4CD7-82EE-45574DC2A586}" destId="{8BEBB6EC-1DAA-4CAC-8A25-BC0FCBD5DBD5}" srcOrd="0" destOrd="0" presId="urn:microsoft.com/office/officeart/2005/8/layout/target3"/>
    <dgm:cxn modelId="{FC23B21D-BDA3-457C-BC1D-A991BD7C3DC1}" type="presOf" srcId="{D1B46980-6531-4606-95E6-44980827E919}" destId="{6140AFEC-043D-4C43-A2F9-D0F5331DF3A3}" srcOrd="0" destOrd="0" presId="urn:microsoft.com/office/officeart/2005/8/layout/target3"/>
    <dgm:cxn modelId="{18C07366-F4E8-4CEB-B901-2533BC54A3F1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E66829E-62C7-4AA8-88DE-D667B8129534}" type="presOf" srcId="{757F3AB3-0718-4624-B441-E567A8F0AB56}" destId="{333A1088-737F-45CB-B68E-254E46348037}" srcOrd="0" destOrd="0" presId="urn:microsoft.com/office/officeart/2005/8/layout/target3"/>
    <dgm:cxn modelId="{25839EB6-6439-4917-AB17-49F864BB54D3}" type="presOf" srcId="{B651F6E3-6281-48DB-9319-2AEAFDAE7572}" destId="{6BB5E863-4638-4E1D-BFDE-399D028AC4ED}" srcOrd="1" destOrd="0" presId="urn:microsoft.com/office/officeart/2005/8/layout/target3"/>
    <dgm:cxn modelId="{F5332C16-8AF8-45B5-AF2F-1493F00FBE3B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26126F4-CB4F-48CC-B45D-FA2D4A82AB90}" type="presOf" srcId="{D8197B8C-B260-4A16-BDF4-0947B075E274}" destId="{25B08C86-7E15-44DC-BE7F-FFB55DD49D12}" srcOrd="0" destOrd="0" presId="urn:microsoft.com/office/officeart/2005/8/layout/target3"/>
    <dgm:cxn modelId="{7560218B-373A-4BAC-951F-6C12CDDD20B6}" type="presParOf" srcId="{333A1088-737F-45CB-B68E-254E46348037}" destId="{F5ABB229-8D3B-4694-996A-96F23CF14429}" srcOrd="0" destOrd="0" presId="urn:microsoft.com/office/officeart/2005/8/layout/target3"/>
    <dgm:cxn modelId="{12E9A871-66BE-46D0-B9ED-4F3638EF05DA}" type="presParOf" srcId="{333A1088-737F-45CB-B68E-254E46348037}" destId="{F41139FD-01EE-4571-8B17-4FB00FC51163}" srcOrd="1" destOrd="0" presId="urn:microsoft.com/office/officeart/2005/8/layout/target3"/>
    <dgm:cxn modelId="{C9155530-6AD2-438E-A560-D6E4A630EB47}" type="presParOf" srcId="{333A1088-737F-45CB-B68E-254E46348037}" destId="{D005CE8C-CC26-4C3E-AC11-E15060ECD759}" srcOrd="2" destOrd="0" presId="urn:microsoft.com/office/officeart/2005/8/layout/target3"/>
    <dgm:cxn modelId="{0CEFF4CE-410C-42D4-8980-B273368E1DA8}" type="presParOf" srcId="{333A1088-737F-45CB-B68E-254E46348037}" destId="{2C702D82-9B77-49B7-9568-BB8EB47C3372}" srcOrd="3" destOrd="0" presId="urn:microsoft.com/office/officeart/2005/8/layout/target3"/>
    <dgm:cxn modelId="{80297F4B-887C-483A-9339-704C7565DC3A}" type="presParOf" srcId="{333A1088-737F-45CB-B68E-254E46348037}" destId="{A52A0455-90FF-4808-ABD0-F02540D31D5A}" srcOrd="4" destOrd="0" presId="urn:microsoft.com/office/officeart/2005/8/layout/target3"/>
    <dgm:cxn modelId="{E5BF183A-AC94-477F-AC25-8356A1F0DD15}" type="presParOf" srcId="{333A1088-737F-45CB-B68E-254E46348037}" destId="{6140AFEC-043D-4C43-A2F9-D0F5331DF3A3}" srcOrd="5" destOrd="0" presId="urn:microsoft.com/office/officeart/2005/8/layout/target3"/>
    <dgm:cxn modelId="{55B1AA61-7E65-4D5F-902B-03E27FA4909E}" type="presParOf" srcId="{333A1088-737F-45CB-B68E-254E46348037}" destId="{9358AC05-5D7D-4327-9F80-1AD486AEA664}" srcOrd="6" destOrd="0" presId="urn:microsoft.com/office/officeart/2005/8/layout/target3"/>
    <dgm:cxn modelId="{CED0CF41-8DBC-48FC-B57B-1E3CD9A848F5}" type="presParOf" srcId="{333A1088-737F-45CB-B68E-254E46348037}" destId="{313FC574-E1CD-4FB4-B054-0B805CE0447D}" srcOrd="7" destOrd="0" presId="urn:microsoft.com/office/officeart/2005/8/layout/target3"/>
    <dgm:cxn modelId="{61CFDAA8-70DA-4F10-8CA6-AC638B4EE6AC}" type="presParOf" srcId="{333A1088-737F-45CB-B68E-254E46348037}" destId="{619D679B-A015-4ECF-8348-D1034C574F40}" srcOrd="8" destOrd="0" presId="urn:microsoft.com/office/officeart/2005/8/layout/target3"/>
    <dgm:cxn modelId="{C0592F4E-A87B-4CFA-9B87-B78D7DF15EF1}" type="presParOf" srcId="{333A1088-737F-45CB-B68E-254E46348037}" destId="{322283A8-4A27-4CDA-BAE3-F381106A9174}" srcOrd="9" destOrd="0" presId="urn:microsoft.com/office/officeart/2005/8/layout/target3"/>
    <dgm:cxn modelId="{67B0AAB6-5087-4419-A255-CA06AE7CA8D9}" type="presParOf" srcId="{333A1088-737F-45CB-B68E-254E46348037}" destId="{FFC9F71D-1B4F-4AD9-A4A6-86ADEFC8AF5C}" srcOrd="10" destOrd="0" presId="urn:microsoft.com/office/officeart/2005/8/layout/target3"/>
    <dgm:cxn modelId="{984C2351-8CC8-4FBC-8C46-7C8BF67FBCEB}" type="presParOf" srcId="{333A1088-737F-45CB-B68E-254E46348037}" destId="{25B08C86-7E15-44DC-BE7F-FFB55DD49D12}" srcOrd="11" destOrd="0" presId="urn:microsoft.com/office/officeart/2005/8/layout/target3"/>
    <dgm:cxn modelId="{AE58CA4D-1217-4E3F-B562-A2D870113A78}" type="presParOf" srcId="{333A1088-737F-45CB-B68E-254E46348037}" destId="{76644BE8-9D7C-4C09-B250-3D10AF48CBB7}" srcOrd="12" destOrd="0" presId="urn:microsoft.com/office/officeart/2005/8/layout/target3"/>
    <dgm:cxn modelId="{BF0B6E97-54AB-42FB-8A2B-E89424288A55}" type="presParOf" srcId="{333A1088-737F-45CB-B68E-254E46348037}" destId="{EE85B701-7295-41C0-BA7A-34D3756A2AE6}" srcOrd="13" destOrd="0" presId="urn:microsoft.com/office/officeart/2005/8/layout/target3"/>
    <dgm:cxn modelId="{AD68C2F5-8E6B-4CD7-AB7B-317EFD132B7B}" type="presParOf" srcId="{333A1088-737F-45CB-B68E-254E46348037}" destId="{8BEBB6EC-1DAA-4CAC-8A25-BC0FCBD5DBD5}" srcOrd="14" destOrd="0" presId="urn:microsoft.com/office/officeart/2005/8/layout/target3"/>
    <dgm:cxn modelId="{997559DB-13B5-48C3-9DCA-C1B40CAF5174}" type="presParOf" srcId="{333A1088-737F-45CB-B68E-254E46348037}" destId="{AED2198E-93D5-4001-81B4-73124B309672}" srcOrd="15" destOrd="0" presId="urn:microsoft.com/office/officeart/2005/8/layout/target3"/>
    <dgm:cxn modelId="{5CBE7890-371E-4014-A413-E5389B2B5B16}" type="presParOf" srcId="{333A1088-737F-45CB-B68E-254E46348037}" destId="{2BE915AB-18AA-4053-B92C-3BFC9ED204BB}" srcOrd="16" destOrd="0" presId="urn:microsoft.com/office/officeart/2005/8/layout/target3"/>
    <dgm:cxn modelId="{D4BE2EAE-C736-4513-916E-7C170BA107FA}" type="presParOf" srcId="{333A1088-737F-45CB-B68E-254E46348037}" destId="{6BB5E863-4638-4E1D-BFDE-399D028AC4ED}" srcOrd="17" destOrd="0" presId="urn:microsoft.com/office/officeart/2005/8/layout/target3"/>
    <dgm:cxn modelId="{615BFC48-30F2-4490-BF76-47D19DA7BF9C}" type="presParOf" srcId="{333A1088-737F-45CB-B68E-254E46348037}" destId="{5A5FFA88-C948-4069-8E93-59FA12366E83}" srcOrd="18" destOrd="0" presId="urn:microsoft.com/office/officeart/2005/8/layout/target3"/>
    <dgm:cxn modelId="{9C198D8C-0DDD-4AFC-8493-48957E5C256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15077"/>
          <a:ext cx="3235450" cy="32354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102" y="0"/>
          <a:ext cx="5583094" cy="323545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ŠKOLY:Základní škola a Mateřská škola Halže, příspěvková organizace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604102" y="0"/>
        <a:ext cx="5583094" cy="517671"/>
      </dsp:txXfrm>
    </dsp:sp>
    <dsp:sp modelId="{A52A0455-90FF-4808-ABD0-F02540D31D5A}">
      <dsp:nvSpPr>
        <dsp:cNvPr id="0" name=""/>
        <dsp:cNvSpPr/>
      </dsp:nvSpPr>
      <dsp:spPr>
        <a:xfrm>
          <a:off x="339722" y="517672"/>
          <a:ext cx="2556005" cy="255600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17725" y="517672"/>
          <a:ext cx="5583094" cy="2556005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AUTOR:Světlana Havránková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617725" y="517672"/>
        <a:ext cx="5583094" cy="517672"/>
      </dsp:txXfrm>
    </dsp:sp>
    <dsp:sp modelId="{313FC574-E1CD-4FB4-B054-0B805CE0447D}">
      <dsp:nvSpPr>
        <dsp:cNvPr id="0" name=""/>
        <dsp:cNvSpPr/>
      </dsp:nvSpPr>
      <dsp:spPr>
        <a:xfrm>
          <a:off x="679444" y="1035344"/>
          <a:ext cx="1876561" cy="187656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17725" y="921905"/>
          <a:ext cx="5583094" cy="2103437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VY_32_INOVACE_07_ČJ_SPISOVATELÉ A ILUSTRÁTOŘI</a:t>
          </a:r>
        </a:p>
      </dsp:txBody>
      <dsp:txXfrm>
        <a:off x="1617725" y="921905"/>
        <a:ext cx="5583094" cy="580258"/>
      </dsp:txXfrm>
    </dsp:sp>
    <dsp:sp modelId="{FFC9F71D-1B4F-4AD9-A4A6-86ADEFC8AF5C}">
      <dsp:nvSpPr>
        <dsp:cNvPr id="0" name=""/>
        <dsp:cNvSpPr/>
      </dsp:nvSpPr>
      <dsp:spPr>
        <a:xfrm>
          <a:off x="1019166" y="1553016"/>
          <a:ext cx="1197116" cy="11971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17725" y="1553016"/>
          <a:ext cx="5583094" cy="1197116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Josef Čapek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617725" y="1553016"/>
        <a:ext cx="5583094" cy="517671"/>
      </dsp:txXfrm>
    </dsp:sp>
    <dsp:sp modelId="{EE85B701-7295-41C0-BA7A-34D3756A2AE6}">
      <dsp:nvSpPr>
        <dsp:cNvPr id="0" name=""/>
        <dsp:cNvSpPr/>
      </dsp:nvSpPr>
      <dsp:spPr>
        <a:xfrm>
          <a:off x="1358889" y="2070688"/>
          <a:ext cx="517672" cy="51767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17725" y="2070688"/>
          <a:ext cx="5583094" cy="51767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CZ.1.07/1.4.00/21.3551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617725" y="2070688"/>
        <a:ext cx="5583094" cy="5176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BBAAAE-D57D-4E6D-BDAE-B19A8715C1E7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1F78D0-0439-49EA-9600-8EDF191E0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61261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1F78D0-0439-49EA-9600-8EDF191E06A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88878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1/4/2014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6.gif"/><Relationship Id="rId5" Type="http://schemas.openxmlformats.org/officeDocument/2006/relationships/image" Target="../media/image7.emf"/><Relationship Id="rId4" Type="http://schemas.openxmlformats.org/officeDocument/2006/relationships/package" Target="../embeddings/Microsoft_Excel_Worksheet1.xlsx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8.emf"/><Relationship Id="rId4" Type="http://schemas.openxmlformats.org/officeDocument/2006/relationships/package" Target="../embeddings/Microsoft_Excel_Worksheet2.xlsx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daha.com/sites/default/files/josef-capek.jpg" TargetMode="External"/><Relationship Id="rId7" Type="http://schemas.openxmlformats.org/officeDocument/2006/relationships/hyperlink" Target="http://www.youtube.com/watch?v=fX4OiPkdPvE" TargetMode="External"/><Relationship Id="rId2" Type="http://schemas.openxmlformats.org/officeDocument/2006/relationships/hyperlink" Target="http://www.mubruntal.cz/VismoOnline_ActionScripts/Image.ashx?id_org=1316&amp;id_obrazky=61302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elcer.cz/img/books/images_big/93199.jpg" TargetMode="External"/><Relationship Id="rId5" Type="http://schemas.openxmlformats.org/officeDocument/2006/relationships/hyperlink" Target="http://www.artbos.cz/Fotografie/Zbozi/Original/poopak.jpg" TargetMode="External"/><Relationship Id="rId4" Type="http://schemas.openxmlformats.org/officeDocument/2006/relationships/hyperlink" Target="http://www.karelcapek.chytry.cz/images/cape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68397642"/>
              </p:ext>
            </p:extLst>
          </p:nvPr>
        </p:nvGraphicFramePr>
        <p:xfrm>
          <a:off x="1214311" y="183612"/>
          <a:ext cx="7200819" cy="3235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Obrázek 5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7668" y="5423094"/>
            <a:ext cx="5667375" cy="123317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1498576" y="4008030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Prezentace je určena pro žáky 2. - 3. ročníku.</a:t>
            </a:r>
          </a:p>
          <a:p>
            <a:r>
              <a:rPr lang="cs-CZ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Žáci se seznamují se </a:t>
            </a:r>
            <a:r>
              <a:rPr lang="cs-CZ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životem Josefa Čapka a knížkou o Pejskovi a kočičce. </a:t>
            </a:r>
          </a:p>
          <a:p>
            <a:r>
              <a:rPr lang="cs-CZ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Obsahuje </a:t>
            </a:r>
            <a:r>
              <a:rPr lang="cs-CZ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odkaz na video „O pyšné noční košilce“</a:t>
            </a:r>
            <a:r>
              <a:rPr lang="cs-CZ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.</a:t>
            </a:r>
            <a:endParaRPr lang="cs-CZ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80452" y="3630230"/>
            <a:ext cx="22131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23050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184598"/>
            <a:ext cx="8596668" cy="1320800"/>
          </a:xfrm>
        </p:spPr>
        <p:txBody>
          <a:bodyPr/>
          <a:lstStyle/>
          <a:p>
            <a:pPr algn="ctr"/>
            <a:r>
              <a:rPr lang="cs-CZ" dirty="0" smtClean="0"/>
              <a:t>Josef Čapek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2" y="880810"/>
            <a:ext cx="10462891" cy="5512157"/>
          </a:xfrm>
        </p:spPr>
        <p:txBody>
          <a:bodyPr/>
          <a:lstStyle/>
          <a:p>
            <a:r>
              <a:rPr lang="cs-CZ" dirty="0" smtClean="0"/>
              <a:t>Malíř, spisovatel, fotograf</a:t>
            </a:r>
          </a:p>
          <a:p>
            <a:r>
              <a:rPr lang="cs-CZ" dirty="0" smtClean="0"/>
              <a:t>Nejprve pracoval společně s bratrem Karlem.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Karel Čapek                                  Josef Čapek 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2" y="2260958"/>
            <a:ext cx="2487384" cy="3304318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2755" y="1708503"/>
            <a:ext cx="2911062" cy="3856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5319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4455" y="171718"/>
            <a:ext cx="8596668" cy="1320800"/>
          </a:xfrm>
        </p:spPr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2788" y="328413"/>
            <a:ext cx="10656074" cy="6529587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Josef Čapek napsal </a:t>
            </a:r>
            <a:r>
              <a:rPr lang="cs-CZ" dirty="0"/>
              <a:t>i</a:t>
            </a:r>
            <a:r>
              <a:rPr lang="cs-CZ" dirty="0" smtClean="0"/>
              <a:t> knihy pro děti, </a:t>
            </a:r>
            <a:r>
              <a:rPr lang="cs-CZ" b="1" i="1" dirty="0" smtClean="0">
                <a:solidFill>
                  <a:srgbClr val="FF0000"/>
                </a:solidFill>
              </a:rPr>
              <a:t>Povídání o pejskovi a kočičce </a:t>
            </a:r>
            <a:r>
              <a:rPr lang="cs-CZ" dirty="0" smtClean="0"/>
              <a:t>a </a:t>
            </a:r>
            <a:r>
              <a:rPr lang="cs-CZ" b="1" i="1" dirty="0" smtClean="0">
                <a:solidFill>
                  <a:srgbClr val="92D050"/>
                </a:solidFill>
              </a:rPr>
              <a:t>Povídejme si děti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12" descr="http://www.artbos.cz/Fotografie/Zbozi/Original/poopak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3496" y="1518584"/>
            <a:ext cx="3722641" cy="479609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1152" y="1724929"/>
            <a:ext cx="3078747" cy="4383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5563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796" y="154546"/>
            <a:ext cx="79591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Vzpomeneš si, kolik kapitol je v knížce 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O pejskovi a kočičce? Doplň název celé kapitoly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1515412" y="1313645"/>
            <a:ext cx="8787686" cy="38436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1400" dirty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 PEJSKOVI A KOČIČCE, JAK SI MYLI  </a:t>
            </a:r>
            <a:endParaRPr lang="cs-CZ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+mj-lt"/>
              <a:buAutoNum type="arabicPeriod" startAt="2"/>
              <a:tabLst>
                <a:tab pos="457200" algn="l"/>
              </a:tabLst>
            </a:pPr>
            <a:r>
              <a:rPr lang="cs-CZ" sz="1400" dirty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JAK SI PEJSEK ROZTRHL  </a:t>
            </a:r>
            <a:endParaRPr lang="cs-CZ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+mj-lt"/>
              <a:buAutoNum type="arabicPeriod" startAt="3"/>
              <a:tabLst>
                <a:tab pos="457200" algn="l"/>
              </a:tabLst>
            </a:pPr>
            <a:r>
              <a:rPr lang="cs-CZ" sz="1400" dirty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JAK TO BYLO NA VÁNOCE</a:t>
            </a:r>
            <a:endParaRPr lang="cs-CZ" sz="12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algn="just">
              <a:lnSpc>
                <a:spcPct val="115000"/>
              </a:lnSpc>
              <a:spcAft>
                <a:spcPts val="0"/>
              </a:spcAft>
            </a:pPr>
            <a:r>
              <a:rPr lang="cs-CZ" sz="1400" dirty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cs-CZ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+mj-lt"/>
              <a:buAutoNum type="arabicPeriod" startAt="4"/>
              <a:tabLst>
                <a:tab pos="457200" algn="l"/>
              </a:tabLst>
            </a:pPr>
            <a:r>
              <a:rPr lang="cs-CZ" sz="1400" dirty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 PEJSKOVI A KOČIČCE, JAK PSALI PSANÍ DĚVČATŮM DO  </a:t>
            </a:r>
            <a:endParaRPr lang="cs-CZ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+mj-lt"/>
              <a:buAutoNum type="arabicPeriod" startAt="5"/>
              <a:tabLst>
                <a:tab pos="457200" algn="l"/>
              </a:tabLst>
            </a:pPr>
            <a:r>
              <a:rPr lang="cs-CZ" sz="1400" dirty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 PYŠNÉ NOČNÍ  </a:t>
            </a:r>
            <a:endParaRPr lang="cs-CZ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+mj-lt"/>
              <a:buAutoNum type="arabicPeriod" startAt="6"/>
              <a:tabLst>
                <a:tab pos="457200" algn="l"/>
              </a:tabLst>
            </a:pPr>
            <a:r>
              <a:rPr lang="cs-CZ" sz="1400" dirty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 KLUCÍCH Z  </a:t>
            </a:r>
            <a:endParaRPr lang="cs-CZ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+mj-lt"/>
              <a:buAutoNum type="arabicPeriod" startAt="7"/>
              <a:tabLst>
                <a:tab pos="457200" algn="l"/>
              </a:tabLst>
            </a:pPr>
            <a:r>
              <a:rPr lang="cs-CZ" sz="1400" dirty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JAK SI PEJSEK S KOČIČKOU DĚLALI K </a:t>
            </a:r>
            <a:r>
              <a:rPr lang="cs-CZ" sz="1400" dirty="0" smtClean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SVÁTKU</a:t>
            </a:r>
            <a:endParaRPr lang="cs-CZ" sz="12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algn="just">
              <a:lnSpc>
                <a:spcPct val="115000"/>
              </a:lnSpc>
              <a:spcAft>
                <a:spcPts val="0"/>
              </a:spcAft>
            </a:pPr>
            <a:r>
              <a:rPr lang="cs-CZ" sz="1400" dirty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cs-CZ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+mj-lt"/>
              <a:buAutoNum type="arabicPeriod" startAt="8"/>
              <a:tabLst>
                <a:tab pos="457200" algn="l"/>
              </a:tabLst>
            </a:pPr>
            <a:r>
              <a:rPr lang="cs-CZ" sz="1400" dirty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JAK NAŠLI PANENKU, KTERÁ TENCE  </a:t>
            </a:r>
            <a:endParaRPr lang="cs-CZ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+mj-lt"/>
              <a:buAutoNum type="arabicPeriod" startAt="9"/>
              <a:tabLst>
                <a:tab pos="457200" algn="l"/>
              </a:tabLst>
            </a:pPr>
            <a:r>
              <a:rPr lang="cs-CZ" sz="1400" dirty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JAK HRÁLI DIVADLO A NA </a:t>
            </a:r>
            <a:r>
              <a:rPr lang="cs-CZ" sz="1400" dirty="0" smtClean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CO </a:t>
            </a:r>
            <a:r>
              <a:rPr lang="cs-CZ" sz="1400" dirty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BYLO</a:t>
            </a:r>
            <a:endParaRPr lang="cs-CZ" sz="12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87205" y="1313645"/>
            <a:ext cx="12441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PODLAHU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80115" y="1687914"/>
            <a:ext cx="15022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600" dirty="0" smtClean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KAŤATA</a:t>
            </a:r>
            <a:endParaRPr lang="cs-CZ" sz="14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90049" y="2062183"/>
            <a:ext cx="149229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600" dirty="0" smtClean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VÁNOCE</a:t>
            </a:r>
            <a:endParaRPr lang="cs-CZ" sz="14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29191" y="2651760"/>
            <a:ext cx="172742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600" dirty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NYMBURKA</a:t>
            </a:r>
            <a:endParaRPr lang="cs-CZ" sz="14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70217" y="3051556"/>
            <a:ext cx="1227909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600" dirty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KOŠILCE</a:t>
            </a:r>
            <a:endParaRPr lang="cs-CZ" sz="14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22023" y="3425825"/>
            <a:ext cx="192024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600" dirty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DOMAŽLIC</a:t>
            </a:r>
            <a:endParaRPr lang="cs-CZ" sz="14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61316" y="3785314"/>
            <a:ext cx="135853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DORT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56577" y="4369498"/>
            <a:ext cx="124410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600" dirty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PLAKALA</a:t>
            </a:r>
            <a:endParaRPr lang="cs-CZ" sz="14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71555" y="4772264"/>
            <a:ext cx="14107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MIKULÁŠE</a:t>
            </a:r>
            <a:endParaRPr lang="cs-CZ" sz="1600" dirty="0"/>
          </a:p>
        </p:txBody>
      </p:sp>
      <p:pic>
        <p:nvPicPr>
          <p:cNvPr id="2050" name="Picture 2" descr="http://www.mubruntal.cz/VismoOnline_ActionScripts/Image.ashx?id_org=1316&amp;id_obrazky=6130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5735" y="4369498"/>
            <a:ext cx="2117363" cy="141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4954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48493" y="1354072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tak u nich v tom jejich bytě vypadalo všelijak. Něco udělali dobře a něco zas ne, a tak tam mívali někdy také trochu nepořádek.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21576" y="195943"/>
            <a:ext cx="548640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Přečti si úryvek z knížky a najdi správný název kapitoly.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8493" y="2481424"/>
            <a:ext cx="513370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Jak tak šli, dešťovka se ze svého leknutí vzpamatovala. "Já přece nejsem žádný provázek, já jsem dešťovka," pomyslila si a začala se potichu z těch katí pomalu soukat ven.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431074" y="3841042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"To je pravda," řekl pejsek, "jakpak by ty dětičky k tomu přišly, aby měly o vánocích o nás nějaké špatné povídání? Pojď a poradíme tomu panu Čapkovi něco!"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31074" y="5046772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Opravdu, domeček nebyl nikde k nalezení. Všude jen sníh a sníh, tak vysoký, že pod ním žádný domeček vidět nebylo.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125096" y="1354072"/>
            <a:ext cx="28607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 pejskovi a kočičce, jak psali psaní do Nymburka.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177348" y="2609935"/>
            <a:ext cx="26125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 to bylo na Vánoce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177348" y="3864344"/>
            <a:ext cx="25864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 si pejsek roztrhl kaťata.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177348" y="5046772"/>
            <a:ext cx="256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 pejskovi a kočičce, jak myli podlahu.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548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9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3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90058" y="3032137"/>
            <a:ext cx="7226220" cy="31698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12" name="Obj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53363757"/>
              </p:ext>
            </p:extLst>
          </p:nvPr>
        </p:nvGraphicFramePr>
        <p:xfrm>
          <a:off x="595722" y="1321163"/>
          <a:ext cx="6105525" cy="2000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0" name="List" r:id="rId4" imgW="6105523" imgH="2000208" progId="Excel.Sheet.12">
                  <p:embed/>
                </p:oleObj>
              </mc:Choice>
              <mc:Fallback>
                <p:oleObj name="List" r:id="rId4" imgW="6105523" imgH="2000208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95722" y="1321163"/>
                        <a:ext cx="6105525" cy="2000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796835" y="3554652"/>
            <a:ext cx="625710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/>
              <a:t>1. Jak </a:t>
            </a:r>
            <a:r>
              <a:rPr lang="cs-CZ" dirty="0"/>
              <a:t>se jmenovala panenka, kterou našli v trávě?</a:t>
            </a:r>
          </a:p>
          <a:p>
            <a:pPr lvl="0"/>
            <a:r>
              <a:rPr lang="cs-CZ" dirty="0" smtClean="0"/>
              <a:t>2. Do </a:t>
            </a:r>
            <a:r>
              <a:rPr lang="cs-CZ" dirty="0"/>
              <a:t>kterého města psali psaní?</a:t>
            </a:r>
          </a:p>
          <a:p>
            <a:pPr lvl="0"/>
            <a:r>
              <a:rPr lang="cs-CZ" dirty="0" smtClean="0"/>
              <a:t>3. Za </a:t>
            </a:r>
            <a:r>
              <a:rPr lang="cs-CZ" dirty="0"/>
              <a:t>radu od pana Čapka dostali kostky ……</a:t>
            </a:r>
          </a:p>
          <a:p>
            <a:pPr lvl="0"/>
            <a:r>
              <a:rPr lang="cs-CZ" dirty="0" smtClean="0"/>
              <a:t>4. Z</a:t>
            </a:r>
            <a:r>
              <a:rPr lang="cs-CZ" dirty="0"/>
              <a:t> čeho udělaly děti pejskovi a kočičce dost?</a:t>
            </a:r>
          </a:p>
          <a:p>
            <a:pPr lvl="0"/>
            <a:r>
              <a:rPr lang="cs-CZ" dirty="0" smtClean="0"/>
              <a:t>5. Co </a:t>
            </a:r>
            <a:r>
              <a:rPr lang="cs-CZ" dirty="0"/>
              <a:t>si pejsek vrazil do tlapičky?</a:t>
            </a:r>
          </a:p>
          <a:p>
            <a:pPr lvl="0"/>
            <a:r>
              <a:rPr lang="cs-CZ" dirty="0" smtClean="0"/>
              <a:t>6. Co odhodily děti do trávy?</a:t>
            </a:r>
            <a:endParaRPr lang="cs-CZ" dirty="0"/>
          </a:p>
          <a:p>
            <a:pPr lvl="0"/>
            <a:r>
              <a:rPr lang="cs-CZ" dirty="0" smtClean="0"/>
              <a:t>7. Jaká </a:t>
            </a:r>
            <a:r>
              <a:rPr lang="cs-CZ" dirty="0"/>
              <a:t>byla barevná noční košilka?</a:t>
            </a:r>
          </a:p>
          <a:p>
            <a:pPr lvl="0"/>
            <a:r>
              <a:rPr lang="cs-CZ" dirty="0" smtClean="0"/>
              <a:t>8. Co </a:t>
            </a:r>
            <a:r>
              <a:rPr lang="cs-CZ" dirty="0"/>
              <a:t>si pejsek roztrhl?</a:t>
            </a:r>
          </a:p>
          <a:p>
            <a:pPr lvl="0"/>
            <a:r>
              <a:rPr lang="cs-CZ" dirty="0" smtClean="0"/>
              <a:t>9. Čím </a:t>
            </a:r>
            <a:r>
              <a:rPr lang="cs-CZ" dirty="0"/>
              <a:t>kočička zašila pejskovi kaťata?</a:t>
            </a:r>
          </a:p>
          <a:p>
            <a:pPr lvl="0"/>
            <a:r>
              <a:rPr lang="cs-CZ" dirty="0" smtClean="0"/>
              <a:t>10.Co </a:t>
            </a:r>
            <a:r>
              <a:rPr lang="cs-CZ" dirty="0"/>
              <a:t>upekli pejsek a kočička?</a:t>
            </a:r>
          </a:p>
        </p:txBody>
      </p:sp>
      <p:pic>
        <p:nvPicPr>
          <p:cNvPr id="1034" name="Picture 10" descr="http://www.mubruntal.cz/VismoOnline_ActionScripts/Image.ashx?id_org=1316&amp;id_obrazky=6130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4000" y="1935494"/>
            <a:ext cx="2798698" cy="1865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láček 13"/>
          <p:cNvSpPr/>
          <p:nvPr/>
        </p:nvSpPr>
        <p:spPr>
          <a:xfrm>
            <a:off x="7276011" y="313509"/>
            <a:ext cx="3187338" cy="1358537"/>
          </a:xfrm>
          <a:prstGeom prst="cloudCallout">
            <a:avLst>
              <a:gd name="adj1" fmla="val 51708"/>
              <a:gd name="adj2" fmla="val 5983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Kdo je ilustrátorem knížky O pejskovi a kočičce?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798528" y="4985813"/>
            <a:ext cx="4206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Josef Čapek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01247" y="5094514"/>
            <a:ext cx="1097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Tajenka: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05393" y="313509"/>
            <a:ext cx="54080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>
                  <a:solidFill>
                    <a:srgbClr val="00B0F0"/>
                  </a:solidFill>
                </a:ln>
              </a:rPr>
              <a:t>Dokážeš správně doplnit slova do křížovky?</a:t>
            </a:r>
            <a:endParaRPr lang="cs-CZ" sz="2000" dirty="0">
              <a:ln>
                <a:solidFill>
                  <a:srgbClr val="00B0F0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935755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84412983"/>
              </p:ext>
            </p:extLst>
          </p:nvPr>
        </p:nvGraphicFramePr>
        <p:xfrm>
          <a:off x="1821045" y="2092462"/>
          <a:ext cx="6105525" cy="2000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9" name="List" r:id="rId4" imgW="6105523" imgH="2000208" progId="Excel.Sheet.12">
                  <p:embed/>
                </p:oleObj>
              </mc:Choice>
              <mc:Fallback>
                <p:oleObj name="List" r:id="rId4" imgW="6105523" imgH="2000208" progId="Excel.Sheet.12">
                  <p:embed/>
                  <p:pic>
                    <p:nvPicPr>
                      <p:cNvPr id="0" name="Objek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1045" y="2092462"/>
                        <a:ext cx="6105525" cy="20002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045029" y="627017"/>
            <a:ext cx="52512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 křížovky: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9561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2548" y="1198658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2"/>
              </a:rPr>
              <a:t>http://www.mubruntal.cz/VismoOnline_ActionScripts/Image.ashx?id_org=1316&amp;id_obrazky=61302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1074" y="300446"/>
            <a:ext cx="33310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78673" y="1982430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u="sng" dirty="0">
                <a:hlinkClick r:id="rId3"/>
              </a:rPr>
              <a:t>http://www.odaha.com/sites/default/files/josef-capek.jpg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78673" y="2672695"/>
            <a:ext cx="56496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hlinkClick r:id="rId4"/>
              </a:rPr>
              <a:t>http://www.karelcapek.chytry.cz/images/capek.jpg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78673" y="3223401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u="sng" dirty="0">
                <a:hlinkClick r:id="rId5"/>
              </a:rPr>
              <a:t>http://www.artbos.cz/Fotografie/Zbozi/Original/poopak.jpg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78673" y="4085101"/>
            <a:ext cx="61343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hlinkClick r:id="rId6"/>
              </a:rPr>
              <a:t>http://www.melcer.cz/img/books/images_big/93199.jpg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31074" y="5279196"/>
            <a:ext cx="52401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7"/>
              </a:rPr>
              <a:t>http://www.youtube.com/watch?v=fX4OiPkdPvE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1074" y="4752304"/>
            <a:ext cx="13265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1554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184</TotalTime>
  <Words>356</Words>
  <Application>Microsoft Office PowerPoint</Application>
  <PresentationFormat>Vlastní</PresentationFormat>
  <Paragraphs>81</Paragraphs>
  <Slides>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Faseta</vt:lpstr>
      <vt:lpstr>List</vt:lpstr>
      <vt:lpstr>Prezentace aplikace PowerPoint</vt:lpstr>
      <vt:lpstr>Josef Čapek </vt:lpstr>
      <vt:lpstr>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Josef Čapek</dc:title>
  <dc:creator>Kristýna</dc:creator>
  <cp:lastModifiedBy>Havránková Světlana</cp:lastModifiedBy>
  <cp:revision>18</cp:revision>
  <dcterms:created xsi:type="dcterms:W3CDTF">2014-01-03T14:54:19Z</dcterms:created>
  <dcterms:modified xsi:type="dcterms:W3CDTF">2014-01-04T20:32:25Z</dcterms:modified>
</cp:coreProperties>
</file>