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-540" y="-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2041398" y="1386677"/>
          <a:ext cx="4763262" cy="2654315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VY_32_INOVACE_08_ČJ_SPISOVATELÉ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 ILUSTRÁTOŘI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2029775" y="230066"/>
          <a:ext cx="4763262" cy="4082796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ŠKOLY:Základní škola a Mateřská škola Halže, příspěvková organizace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2041398" y="876576"/>
          <a:ext cx="4763262" cy="3225408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AUTOR:Světlana Havránková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2041398" y="2836318"/>
          <a:ext cx="4763262" cy="653247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CZ.1.07/1.4.00/21.3551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2041398" y="2183071"/>
          <a:ext cx="4763262" cy="1510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Božena Němcová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Y="466"/>
      <dgm:spPr>
        <a:xfrm>
          <a:off x="0" y="232842"/>
          <a:ext cx="4082796" cy="408279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428693" y="876576"/>
          <a:ext cx="3225408" cy="3225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857387" y="1529824"/>
          <a:ext cx="2368021" cy="2368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2090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1286080" y="2183071"/>
          <a:ext cx="1510634" cy="1510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714774" y="2836318"/>
          <a:ext cx="653247" cy="6532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2D1DD4-9D84-43CA-B932-915090FE61A7}" type="presOf" srcId="{B651F6E3-6281-48DB-9319-2AEAFDAE7572}" destId="{6BB5E863-4638-4E1D-BFDE-399D028AC4ED}" srcOrd="1" destOrd="0" presId="urn:microsoft.com/office/officeart/2005/8/layout/target3"/>
    <dgm:cxn modelId="{2F338F2D-F484-439E-AF83-8BE9132512A3}" type="presOf" srcId="{4C35D32F-0EAB-4CD7-82EE-45574DC2A586}" destId="{8BEBB6EC-1DAA-4CAC-8A25-BC0FCBD5DBD5}" srcOrd="0" destOrd="0" presId="urn:microsoft.com/office/officeart/2005/8/layout/target3"/>
    <dgm:cxn modelId="{B2F65248-DA41-44A8-AE28-0911CCC97078}" type="presOf" srcId="{4C35D32F-0EAB-4CD7-82EE-45574DC2A586}" destId="{890E4F0B-2866-4A3F-A3C7-2A14B1797930}" srcOrd="1" destOrd="0" presId="urn:microsoft.com/office/officeart/2005/8/layout/target3"/>
    <dgm:cxn modelId="{E5665CC1-2FFC-4A54-BD10-6AB520DE9FE0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66CDB7-011B-450F-92F9-F08FAA8A7B49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0B26AD-1A20-47C7-B607-E6D8132FE85B}" type="presOf" srcId="{D8197B8C-B260-4A16-BDF4-0947B075E274}" destId="{25B08C86-7E15-44DC-BE7F-FFB55DD49D12}" srcOrd="0" destOrd="0" presId="urn:microsoft.com/office/officeart/2005/8/layout/target3"/>
    <dgm:cxn modelId="{29B07574-775D-436F-BC4F-699628510BB1}" type="presOf" srcId="{D1B46980-6531-4606-95E6-44980827E919}" destId="{6140AFEC-043D-4C43-A2F9-D0F5331DF3A3}" srcOrd="0" destOrd="0" presId="urn:microsoft.com/office/officeart/2005/8/layout/target3"/>
    <dgm:cxn modelId="{376F7821-AB2D-4E93-8CEF-9ADF19932D35}" type="presOf" srcId="{D1B46980-6531-4606-95E6-44980827E919}" destId="{2BE915AB-18AA-4053-B92C-3BFC9ED204BB}" srcOrd="1" destOrd="0" presId="urn:microsoft.com/office/officeart/2005/8/layout/target3"/>
    <dgm:cxn modelId="{EEAFBBB7-D555-4F6D-AB4F-C1AC8364727B}" type="presOf" srcId="{D1D4F407-5343-4D3F-B5B9-D407B03CAEB4}" destId="{AED2198E-93D5-4001-81B4-73124B309672}" srcOrd="1" destOrd="0" presId="urn:microsoft.com/office/officeart/2005/8/layout/target3"/>
    <dgm:cxn modelId="{676487E9-B57D-4ED5-9A40-6F220EAC0ACA}" type="presOf" srcId="{757F3AB3-0718-4624-B441-E567A8F0AB56}" destId="{333A1088-737F-45CB-B68E-254E46348037}" srcOrd="0" destOrd="0" presId="urn:microsoft.com/office/officeart/2005/8/layout/target3"/>
    <dgm:cxn modelId="{2C208268-7BF0-430A-A1BA-4BB0B986AC2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04E766-D713-416D-8210-8DFA67536D66}" type="presParOf" srcId="{333A1088-737F-45CB-B68E-254E46348037}" destId="{F5ABB229-8D3B-4694-996A-96F23CF14429}" srcOrd="0" destOrd="0" presId="urn:microsoft.com/office/officeart/2005/8/layout/target3"/>
    <dgm:cxn modelId="{F0C98F18-9CCB-4975-A7D2-4A48F1AFDD50}" type="presParOf" srcId="{333A1088-737F-45CB-B68E-254E46348037}" destId="{F41139FD-01EE-4571-8B17-4FB00FC51163}" srcOrd="1" destOrd="0" presId="urn:microsoft.com/office/officeart/2005/8/layout/target3"/>
    <dgm:cxn modelId="{B35FB3FE-CBC0-4261-9916-22A394C1D80D}" type="presParOf" srcId="{333A1088-737F-45CB-B68E-254E46348037}" destId="{D005CE8C-CC26-4C3E-AC11-E15060ECD759}" srcOrd="2" destOrd="0" presId="urn:microsoft.com/office/officeart/2005/8/layout/target3"/>
    <dgm:cxn modelId="{A7BCEDBF-4675-4E93-9385-BC07F9F8D5F4}" type="presParOf" srcId="{333A1088-737F-45CB-B68E-254E46348037}" destId="{2C702D82-9B77-49B7-9568-BB8EB47C3372}" srcOrd="3" destOrd="0" presId="urn:microsoft.com/office/officeart/2005/8/layout/target3"/>
    <dgm:cxn modelId="{2822B42E-BF3C-4CAD-A060-45EB3D0748FE}" type="presParOf" srcId="{333A1088-737F-45CB-B68E-254E46348037}" destId="{A52A0455-90FF-4808-ABD0-F02540D31D5A}" srcOrd="4" destOrd="0" presId="urn:microsoft.com/office/officeart/2005/8/layout/target3"/>
    <dgm:cxn modelId="{5CC6DC6B-A415-42E8-AF88-1F5D6E44B0BA}" type="presParOf" srcId="{333A1088-737F-45CB-B68E-254E46348037}" destId="{6140AFEC-043D-4C43-A2F9-D0F5331DF3A3}" srcOrd="5" destOrd="0" presId="urn:microsoft.com/office/officeart/2005/8/layout/target3"/>
    <dgm:cxn modelId="{F7C3D77C-1A26-4F2A-8DFD-EF2E07FDB5D7}" type="presParOf" srcId="{333A1088-737F-45CB-B68E-254E46348037}" destId="{9358AC05-5D7D-4327-9F80-1AD486AEA664}" srcOrd="6" destOrd="0" presId="urn:microsoft.com/office/officeart/2005/8/layout/target3"/>
    <dgm:cxn modelId="{88C93DC4-DB46-43C8-901B-973F65758942}" type="presParOf" srcId="{333A1088-737F-45CB-B68E-254E46348037}" destId="{313FC574-E1CD-4FB4-B054-0B805CE0447D}" srcOrd="7" destOrd="0" presId="urn:microsoft.com/office/officeart/2005/8/layout/target3"/>
    <dgm:cxn modelId="{3274D79F-B41B-4C4A-A258-3F7A83C76227}" type="presParOf" srcId="{333A1088-737F-45CB-B68E-254E46348037}" destId="{619D679B-A015-4ECF-8348-D1034C574F40}" srcOrd="8" destOrd="0" presId="urn:microsoft.com/office/officeart/2005/8/layout/target3"/>
    <dgm:cxn modelId="{555F66A9-4F3B-445C-BF49-1715EEE22FC4}" type="presParOf" srcId="{333A1088-737F-45CB-B68E-254E46348037}" destId="{322283A8-4A27-4CDA-BAE3-F381106A9174}" srcOrd="9" destOrd="0" presId="urn:microsoft.com/office/officeart/2005/8/layout/target3"/>
    <dgm:cxn modelId="{57E6321D-9C20-45A1-85DE-118D31353089}" type="presParOf" srcId="{333A1088-737F-45CB-B68E-254E46348037}" destId="{FFC9F71D-1B4F-4AD9-A4A6-86ADEFC8AF5C}" srcOrd="10" destOrd="0" presId="urn:microsoft.com/office/officeart/2005/8/layout/target3"/>
    <dgm:cxn modelId="{E4714D26-664A-425E-A6B2-F32EA240FA92}" type="presParOf" srcId="{333A1088-737F-45CB-B68E-254E46348037}" destId="{25B08C86-7E15-44DC-BE7F-FFB55DD49D12}" srcOrd="11" destOrd="0" presId="urn:microsoft.com/office/officeart/2005/8/layout/target3"/>
    <dgm:cxn modelId="{2AF1D1C3-AE66-4DAD-9E13-5AD68F5ECCD3}" type="presParOf" srcId="{333A1088-737F-45CB-B68E-254E46348037}" destId="{76644BE8-9D7C-4C09-B250-3D10AF48CBB7}" srcOrd="12" destOrd="0" presId="urn:microsoft.com/office/officeart/2005/8/layout/target3"/>
    <dgm:cxn modelId="{454CE59D-57BE-4E8E-AB65-96C269562868}" type="presParOf" srcId="{333A1088-737F-45CB-B68E-254E46348037}" destId="{EE85B701-7295-41C0-BA7A-34D3756A2AE6}" srcOrd="13" destOrd="0" presId="urn:microsoft.com/office/officeart/2005/8/layout/target3"/>
    <dgm:cxn modelId="{DE777376-5004-42E7-A1DD-B6A0FEBC7729}" type="presParOf" srcId="{333A1088-737F-45CB-B68E-254E46348037}" destId="{8BEBB6EC-1DAA-4CAC-8A25-BC0FCBD5DBD5}" srcOrd="14" destOrd="0" presId="urn:microsoft.com/office/officeart/2005/8/layout/target3"/>
    <dgm:cxn modelId="{98A13510-6926-41B5-8D1E-8A9080CDB279}" type="presParOf" srcId="{333A1088-737F-45CB-B68E-254E46348037}" destId="{AED2198E-93D5-4001-81B4-73124B309672}" srcOrd="15" destOrd="0" presId="urn:microsoft.com/office/officeart/2005/8/layout/target3"/>
    <dgm:cxn modelId="{41BDE818-6E29-45D5-84E8-3CACAD9D0679}" type="presParOf" srcId="{333A1088-737F-45CB-B68E-254E46348037}" destId="{2BE915AB-18AA-4053-B92C-3BFC9ED204BB}" srcOrd="16" destOrd="0" presId="urn:microsoft.com/office/officeart/2005/8/layout/target3"/>
    <dgm:cxn modelId="{FFE8B808-6F1D-492C-99C1-3B3B454B7FFA}" type="presParOf" srcId="{333A1088-737F-45CB-B68E-254E46348037}" destId="{6BB5E863-4638-4E1D-BFDE-399D028AC4ED}" srcOrd="17" destOrd="0" presId="urn:microsoft.com/office/officeart/2005/8/layout/target3"/>
    <dgm:cxn modelId="{76D9F2DE-8F08-421C-9203-B007FD5F290C}" type="presParOf" srcId="{333A1088-737F-45CB-B68E-254E46348037}" destId="{5A5FFA88-C948-4069-8E93-59FA12366E83}" srcOrd="18" destOrd="0" presId="urn:microsoft.com/office/officeart/2005/8/layout/target3"/>
    <dgm:cxn modelId="{24B1153F-A299-4B24-B190-AE9F1B524A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15077"/>
          <a:ext cx="3235450" cy="32354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102" y="0"/>
          <a:ext cx="5583094" cy="32354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ŠKOLY:Základní škola a Mateřská škola Halže, příspěvková organizace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04102" y="0"/>
        <a:ext cx="5583094" cy="517671"/>
      </dsp:txXfrm>
    </dsp:sp>
    <dsp:sp modelId="{A52A0455-90FF-4808-ABD0-F02540D31D5A}">
      <dsp:nvSpPr>
        <dsp:cNvPr id="0" name=""/>
        <dsp:cNvSpPr/>
      </dsp:nvSpPr>
      <dsp:spPr>
        <a:xfrm>
          <a:off x="339722" y="517672"/>
          <a:ext cx="2556005" cy="2556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17725" y="517672"/>
          <a:ext cx="5583094" cy="255600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AUTOR:Světlana Havránková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17725" y="517672"/>
        <a:ext cx="5583094" cy="517672"/>
      </dsp:txXfrm>
    </dsp:sp>
    <dsp:sp modelId="{313FC574-E1CD-4FB4-B054-0B805CE0447D}">
      <dsp:nvSpPr>
        <dsp:cNvPr id="0" name=""/>
        <dsp:cNvSpPr/>
      </dsp:nvSpPr>
      <dsp:spPr>
        <a:xfrm>
          <a:off x="679444" y="1035344"/>
          <a:ext cx="1876561" cy="18765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17725" y="921905"/>
          <a:ext cx="5583094" cy="210343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VY_32_INOVACE_08_ČJ_SPISOVATELÉ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 ILUSTRÁTOŘI</a:t>
          </a:r>
        </a:p>
      </dsp:txBody>
      <dsp:txXfrm>
        <a:off x="1617725" y="921905"/>
        <a:ext cx="5583094" cy="580258"/>
      </dsp:txXfrm>
    </dsp:sp>
    <dsp:sp modelId="{FFC9F71D-1B4F-4AD9-A4A6-86ADEFC8AF5C}">
      <dsp:nvSpPr>
        <dsp:cNvPr id="0" name=""/>
        <dsp:cNvSpPr/>
      </dsp:nvSpPr>
      <dsp:spPr>
        <a:xfrm>
          <a:off x="1019166" y="1553016"/>
          <a:ext cx="1197116" cy="11971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17725" y="1553016"/>
          <a:ext cx="5583094" cy="1197116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Božena Němcová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17725" y="1553016"/>
        <a:ext cx="5583094" cy="517671"/>
      </dsp:txXfrm>
    </dsp:sp>
    <dsp:sp modelId="{EE85B701-7295-41C0-BA7A-34D3756A2AE6}">
      <dsp:nvSpPr>
        <dsp:cNvPr id="0" name=""/>
        <dsp:cNvSpPr/>
      </dsp:nvSpPr>
      <dsp:spPr>
        <a:xfrm>
          <a:off x="1358889" y="2070688"/>
          <a:ext cx="517672" cy="5176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17725" y="2070688"/>
          <a:ext cx="5583094" cy="5176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CZ.1.07/1.4.00/21.3551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617725" y="2070688"/>
        <a:ext cx="5583094" cy="517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ik-kzd2_dM" TargetMode="External"/><Relationship Id="rId2" Type="http://schemas.openxmlformats.org/officeDocument/2006/relationships/hyperlink" Target="http://www.youtube.com/watch?v=Dcggwrvphy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blog.idnes.cz/blog/7868/150109/Zamek.jpg" TargetMode="External"/><Relationship Id="rId3" Type="http://schemas.openxmlformats.org/officeDocument/2006/relationships/hyperlink" Target="http://upload.wikimedia.org/wikipedia/commons/c/ca/Bo%C5%BEena_N%C4%9Bmcov%C3%A1_s_d%C4%9Btmi_roku_1852.jpg" TargetMode="External"/><Relationship Id="rId7" Type="http://schemas.openxmlformats.org/officeDocument/2006/relationships/hyperlink" Target="http://www.naucnoustezkou.cz/galerie/babiccino-udoli/thumbs/thumbs_Snimek_568.jpg" TargetMode="External"/><Relationship Id="rId2" Type="http://schemas.openxmlformats.org/officeDocument/2006/relationships/hyperlink" Target="http://img.blesk.cz/img/1/full/1161222-img-nemcova-crop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asejizdy.czechian.net/20060702_adrspach/p7020029m.jpg" TargetMode="External"/><Relationship Id="rId5" Type="http://schemas.openxmlformats.org/officeDocument/2006/relationships/hyperlink" Target="http://www.bozena-nemcova.cz/public/images/gallery/img_6.jpg" TargetMode="External"/><Relationship Id="rId4" Type="http://schemas.openxmlformats.org/officeDocument/2006/relationships/hyperlink" Target="http://www.bozena-nemcova.cz/public/images/gallery/img_4.jpg" TargetMode="External"/><Relationship Id="rId9" Type="http://schemas.openxmlformats.org/officeDocument/2006/relationships/hyperlink" Target="http://www.pohadkar.cz/public/media/Princ_a_Vecernice/Obrazky/Obrazky_-_Princ_a_vecernice_2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img.blesk.cz/img/1/full/263648-img-pysna-princezna-pohadka.jpg" TargetMode="External"/><Relationship Id="rId3" Type="http://schemas.openxmlformats.org/officeDocument/2006/relationships/hyperlink" Target="http://www.muchlanek.estranky.cz/img/mid/2832/cert-a-kaca-01.jpg" TargetMode="External"/><Relationship Id="rId7" Type="http://schemas.openxmlformats.org/officeDocument/2006/relationships/hyperlink" Target="http://img.ceskatelevize.cz/program/porady/16779/foto09/02.jpg" TargetMode="External"/><Relationship Id="rId12" Type="http://schemas.openxmlformats.org/officeDocument/2006/relationships/hyperlink" Target="http://www.penize.cz/Image.aspx?itemid=63666&amp;width=640&amp;q=80" TargetMode="External"/><Relationship Id="rId2" Type="http://schemas.openxmlformats.org/officeDocument/2006/relationships/hyperlink" Target="http://4.bp.blogspot.com/_Pcq4nRTfS6o/TMdVmrdMXzI/AAAAAAAAACc/aNQqR2Qddcw/s1600/popelk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ytologie.files.wordpress.com/2012/06/chaloupka_300.jpg" TargetMode="External"/><Relationship Id="rId11" Type="http://schemas.openxmlformats.org/officeDocument/2006/relationships/hyperlink" Target="http://www.penize.cz/Image.aspx?itemid=64033&amp;width=640&amp;q=80" TargetMode="External"/><Relationship Id="rId5" Type="http://schemas.openxmlformats.org/officeDocument/2006/relationships/hyperlink" Target="http://i.idnes.cz/11/032/cl6/MRK337986_dvanact_mesicku_r.jpg" TargetMode="External"/><Relationship Id="rId10" Type="http://schemas.openxmlformats.org/officeDocument/2006/relationships/hyperlink" Target="http://files.ms-kasparek.webnode.cz/200000011-8bfe88cf77/logo_2.jpg" TargetMode="External"/><Relationship Id="rId4" Type="http://schemas.openxmlformats.org/officeDocument/2006/relationships/hyperlink" Target="http://www.artbohemia.cz/17548-18508-large_default/sedmero-krkavcu.jpg" TargetMode="External"/><Relationship Id="rId9" Type="http://schemas.openxmlformats.org/officeDocument/2006/relationships/hyperlink" Target="http://img.csfd.cz/files/images/film/photos/157/775/157775705_aab01d.jpg?w370h3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71897352"/>
              </p:ext>
            </p:extLst>
          </p:nvPr>
        </p:nvGraphicFramePr>
        <p:xfrm>
          <a:off x="1214311" y="183612"/>
          <a:ext cx="7200819" cy="3235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668" y="5423094"/>
            <a:ext cx="5667375" cy="123317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498576" y="4008030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je určena pro žáky 2. - 3. ročníku.</a:t>
            </a:r>
          </a:p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Žáci se seznamují se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životem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dílem Boženy Němcové. </a:t>
            </a:r>
            <a:endParaRPr lang="cs-CZ" dirty="0" smtClean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Obsahuje </a:t>
            </a:r>
            <a:r>
              <a:rPr lang="cs-CZ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odkaz na video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0452" y="3630230"/>
            <a:ext cx="2213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9896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3" y="154546"/>
            <a:ext cx="9123489" cy="888643"/>
          </a:xfrm>
        </p:spPr>
        <p:txBody>
          <a:bodyPr/>
          <a:lstStyle/>
          <a:p>
            <a:pPr algn="ctr"/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159099"/>
            <a:ext cx="10385618" cy="5602309"/>
          </a:xfrm>
        </p:spPr>
        <p:txBody>
          <a:bodyPr/>
          <a:lstStyle/>
          <a:p>
            <a:r>
              <a:rPr lang="cs-CZ" sz="2000" dirty="0" smtClean="0"/>
              <a:t>Česká spisovatelka</a:t>
            </a:r>
          </a:p>
          <a:p>
            <a:r>
              <a:rPr lang="cs-CZ" sz="2000" dirty="0" smtClean="0"/>
              <a:t>Dcera české služky a panského kočího</a:t>
            </a:r>
          </a:p>
          <a:p>
            <a:r>
              <a:rPr lang="cs-CZ" sz="2000" dirty="0" smtClean="0"/>
              <a:t>Žila s rodiči a sourozenci v Ratibořicích na statku kněžny.</a:t>
            </a:r>
          </a:p>
          <a:p>
            <a:r>
              <a:rPr lang="cs-CZ" sz="2000" dirty="0" smtClean="0"/>
              <a:t>Velký vliv na ní měla její babička.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1013" y="2583553"/>
            <a:ext cx="3012793" cy="403618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266" y="3043357"/>
            <a:ext cx="4577247" cy="3116578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078346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145961"/>
            <a:ext cx="8596668" cy="1320800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45961"/>
            <a:ext cx="10089404" cy="653817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Božena Němcová je pochována na Vyšehradě.</a:t>
            </a:r>
            <a:endParaRPr lang="cs-CZ" dirty="0"/>
          </a:p>
        </p:txBody>
      </p:sp>
      <p:sp>
        <p:nvSpPr>
          <p:cNvPr id="4" name="Bublinový popisek ve tvaru obláčku 3"/>
          <p:cNvSpPr/>
          <p:nvPr/>
        </p:nvSpPr>
        <p:spPr>
          <a:xfrm>
            <a:off x="6311256" y="341827"/>
            <a:ext cx="2472743" cy="1944710"/>
          </a:xfrm>
          <a:prstGeom prst="cloudCallout">
            <a:avLst>
              <a:gd name="adj1" fmla="val -56249"/>
              <a:gd name="adj2" fmla="val 744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Víš, kde je Vyšehrad?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818520" y="3030022"/>
            <a:ext cx="5009882" cy="1455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Praze. Je zde hřbitov, na kterém jsou pochovány známé osobnosti.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97" y="1466761"/>
            <a:ext cx="3828620" cy="5108891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018610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26" y="1180954"/>
            <a:ext cx="3048264" cy="228619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94716" y="206062"/>
            <a:ext cx="46492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Bydliště Boženy Němcové 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4606" y="3718769"/>
            <a:ext cx="29803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Pomník babičky s vnoučaty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3989" y="996288"/>
            <a:ext cx="4109636" cy="375738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8459195" y="5020676"/>
            <a:ext cx="20792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Ratibořický zámek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4587222" y="5575410"/>
            <a:ext cx="17684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Babiččino údolí</a:t>
            </a:r>
            <a:endParaRPr lang="cs-CZ" sz="2000" dirty="0"/>
          </a:p>
        </p:txBody>
      </p:sp>
      <p:pic>
        <p:nvPicPr>
          <p:cNvPr id="1026" name="Picture 2" descr="http://www.naucnoustezkou.cz/galerie/babiccino-udoli/Snimek_56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125" y="2871784"/>
            <a:ext cx="3730625" cy="249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439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775" y="1666646"/>
            <a:ext cx="3289886" cy="233897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03807" y="326050"/>
            <a:ext cx="49079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Poznáš pohádky? Přiřaď správný název.</a:t>
            </a:r>
            <a:endParaRPr lang="cs-CZ" sz="2800" dirty="0">
              <a:solidFill>
                <a:srgbClr val="92D05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0855" y="1666646"/>
            <a:ext cx="3250901" cy="234615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055" y="1666646"/>
            <a:ext cx="3471003" cy="248592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73775" y="4327301"/>
            <a:ext cx="2967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Slunečníku, Měsíčníku a Větrníku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60856" y="4327301"/>
            <a:ext cx="3133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Popelce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00055" y="4327301"/>
            <a:ext cx="303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Čert a Káča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91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671" y="743770"/>
            <a:ext cx="2859272" cy="285927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8220" y="743770"/>
            <a:ext cx="4509244" cy="313977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3144" y="743770"/>
            <a:ext cx="2859272" cy="36274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73373" y="4602036"/>
            <a:ext cx="2019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Sedmero krkavců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39738" y="4602036"/>
            <a:ext cx="3480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dvanácti měsíčkách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33144" y="4602036"/>
            <a:ext cx="375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Pohádka o perníkové chaloupce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593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6914" y="313899"/>
            <a:ext cx="76563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Podle některých pohádek Boženy Němcové byly natočeny filmy. Najdi správné dvojice.</a:t>
            </a:r>
            <a:endParaRPr lang="cs-CZ" sz="2800" dirty="0">
              <a:solidFill>
                <a:srgbClr val="92D05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221" y="1734237"/>
            <a:ext cx="2060627" cy="27617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4588" y="1734237"/>
            <a:ext cx="2764002" cy="38346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69674" y="6158637"/>
            <a:ext cx="2754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Byl jednou jeden král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9674" y="5384215"/>
            <a:ext cx="2524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Potrestaná pýcha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9674" y="5771426"/>
            <a:ext cx="2961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Princezna Koloběžka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1412" y="1734237"/>
            <a:ext cx="3523793" cy="351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442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4.44444E-6 L 0.29245 0.068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22" y="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1.48148E-6 L 0.61953 -0.0039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77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9 -0.00625 L 0.00951 -0.2152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" y="-1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ublinový popisek ve tvaru obláčku 1"/>
          <p:cNvSpPr/>
          <p:nvPr/>
        </p:nvSpPr>
        <p:spPr>
          <a:xfrm>
            <a:off x="272955" y="272955"/>
            <a:ext cx="3193576" cy="1842448"/>
          </a:xfrm>
          <a:prstGeom prst="cloudCallout">
            <a:avLst>
              <a:gd name="adj1" fmla="val 44107"/>
              <a:gd name="adj2" fmla="val 508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 pro chytré hlavičky. Víš, na které bankovce je portrét B. Němcové?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5611" y="272955"/>
            <a:ext cx="5122695" cy="2320120"/>
          </a:xfrm>
          <a:prstGeom prst="rect">
            <a:avLst/>
          </a:prstGeom>
        </p:spPr>
      </p:pic>
      <p:sp>
        <p:nvSpPr>
          <p:cNvPr id="4" name="Bublinový popisek ve tvaru obláčku 3"/>
          <p:cNvSpPr/>
          <p:nvPr/>
        </p:nvSpPr>
        <p:spPr>
          <a:xfrm>
            <a:off x="8956090" y="2818262"/>
            <a:ext cx="3057098" cy="2006221"/>
          </a:xfrm>
          <a:prstGeom prst="cloudCallout">
            <a:avLst>
              <a:gd name="adj1" fmla="val -38615"/>
              <a:gd name="adj2" fmla="val 670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92D050"/>
                </a:solidFill>
              </a:rPr>
              <a:t>Poznáš portréty osobností na dalších bankovkách?</a:t>
            </a:r>
            <a:endParaRPr lang="cs-CZ" sz="2000" dirty="0">
              <a:solidFill>
                <a:srgbClr val="92D05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566" y="3179928"/>
            <a:ext cx="4299045" cy="21836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3923" y="4408226"/>
            <a:ext cx="4362667" cy="2183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249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4984" y="1259184"/>
            <a:ext cx="3810330" cy="5322269"/>
          </a:xfrm>
          <a:prstGeom prst="rect">
            <a:avLst/>
          </a:prstGeom>
        </p:spPr>
      </p:pic>
      <p:sp>
        <p:nvSpPr>
          <p:cNvPr id="2" name="Bublinový popisek ve tvaru obláčku 1"/>
          <p:cNvSpPr/>
          <p:nvPr/>
        </p:nvSpPr>
        <p:spPr>
          <a:xfrm>
            <a:off x="896962" y="518616"/>
            <a:ext cx="3384645" cy="2169994"/>
          </a:xfrm>
          <a:prstGeom prst="cloudCallout">
            <a:avLst>
              <a:gd name="adj1" fmla="val 74741"/>
              <a:gd name="adj2" fmla="val 436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Jsi šikulka!! </a:t>
            </a:r>
          </a:p>
        </p:txBody>
      </p:sp>
    </p:spTree>
    <p:extLst>
      <p:ext uri="{BB962C8B-B14F-4D97-AF65-F5344CB8AC3E}">
        <p14:creationId xmlns:p14="http://schemas.microsoft.com/office/powerpoint/2010/main" val="1414415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2175" y="477671"/>
            <a:ext cx="8596668" cy="579570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Za odměnu si můžeš pustit pohádku.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Jak </a:t>
            </a:r>
            <a:r>
              <a:rPr lang="cs-CZ" sz="2000" dirty="0"/>
              <a:t>Jaromil ke štěstí přišel  </a:t>
            </a:r>
            <a:r>
              <a:rPr lang="cs-CZ" sz="2000" u="sng" dirty="0">
                <a:hlinkClick r:id="rId2"/>
              </a:rPr>
              <a:t>http://www.youtube.com/watch?v=DcggwrvphyY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Sedmero </a:t>
            </a:r>
            <a:r>
              <a:rPr lang="cs-CZ" sz="2000" dirty="0"/>
              <a:t>krkavců  </a:t>
            </a:r>
            <a:r>
              <a:rPr lang="cs-CZ" sz="2000" u="sng" dirty="0">
                <a:hlinkClick r:id="rId3"/>
              </a:rPr>
              <a:t>http://www.youtube.com/watch?v=Bik-kzd2_dM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26081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8006" y="580392"/>
            <a:ext cx="6096000" cy="39215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562100" algn="l"/>
              </a:tabLst>
            </a:pPr>
            <a:r>
              <a:rPr lang="cs-CZ" u="sng" dirty="0" smtClean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</a:t>
            </a: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://img.blesk.cz/img/1/full/1161222-img-nemcova-crop.jpg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8006" y="1089858"/>
            <a:ext cx="6096000" cy="104797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56210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http://upload.wikimedia.org/wikipedia/commons/c/ca/Bo%C5%BEena_N%C4%9Bmcov%C3%A1_s_d%C4%9Btmi_roku_1852.jpg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78006" y="2255144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56210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http://www.bozena-nemcova.cz/public/images/gallery/img_4.jpg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78006" y="3101881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56210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http://www.bozena-nemcova.cz/public/images/gallery/img_6.jpg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78006" y="3948618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2143125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http://nasejizdy.czechian.net/20060702_adrspach/p7020029m.jpg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8006" y="4795355"/>
            <a:ext cx="95490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smtClean="0">
                <a:hlinkClick r:id="rId7"/>
              </a:rPr>
              <a:t>http://www.naucnoustezkou.cz/galerie/babiccino-udoli/thumbs/thumbs_Snimek_568.jpg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78006" y="5281994"/>
            <a:ext cx="49376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http://blog.idnes.cz/blog/7868/150109/Zamek.jpg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78006" y="5253887"/>
            <a:ext cx="6096000" cy="117621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http://www.pohadkar.cz/public/media/Princ_a_Vecernice/Obrazky/Obrazky_-_Princ_a_vecernice_2.jpg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8006" y="211060"/>
            <a:ext cx="3411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577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448" y="29378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http://4.bp.blogspot.com/_Pcq4nRTfS6o/TMdVmrdMXzI/AAAAAAAAACc/aNQqR2Qddcw/s1600/popelka.jpg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8448" y="102321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smtClean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http://www.muchlanek.estranky.cz/img/mid/2832/cert-a-kaca-01.jpg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8448" y="175264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http://www.artbohemia.cz/17548-18508-large_default/sedmero-krkavcu.jpg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8448" y="248207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http://i.idnes.cz/11/032/cl6/MRK337986_dvanact_mesicku_r.jpg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8448" y="321150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http://mytologie.files.wordpress.com/2012/06/chaloupka_300.jpg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8448" y="394093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http://img.ceskatelevize.cz/program/porady/16779/foto09/02.jpg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8448" y="467036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http://img.blesk.cz/img/1/full/263648-img-pysna-princezna-pohadka.jpg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8448" y="539979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http://img.csfd.cz/files/images/film/photos/157/775/157775705_aab01d.jpg?w370h370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8448" y="6025849"/>
            <a:ext cx="6096000" cy="7294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http://files.ms-kasparek.webnode.cz/200000011-8bfe88cf77/logo_2.jpg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09982" y="293789"/>
            <a:ext cx="5254388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http://www.penize.cz/Image.aspx?itemid=64033&amp;width=640&amp;q=80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09982" y="1122824"/>
            <a:ext cx="5149755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tabLst>
                <a:tab pos="1847850" algn="l"/>
              </a:tabLs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http://www.penize.cz/Image.aspx?itemid=63666&amp;width=640&amp;q=80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054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304</TotalTime>
  <Words>274</Words>
  <Application>Microsoft Office PowerPoint</Application>
  <PresentationFormat>Vlastní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Faseta</vt:lpstr>
      <vt:lpstr>Prezentace aplikace PowerPoint</vt:lpstr>
      <vt:lpstr>Božena Němcová</vt:lpstr>
      <vt:lpstr>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Kristýna</dc:creator>
  <cp:lastModifiedBy>Havránková Světlana</cp:lastModifiedBy>
  <cp:revision>28</cp:revision>
  <dcterms:created xsi:type="dcterms:W3CDTF">2014-01-03T09:17:57Z</dcterms:created>
  <dcterms:modified xsi:type="dcterms:W3CDTF">2014-01-04T20:35:03Z</dcterms:modified>
  <cp:contentStatus/>
</cp:coreProperties>
</file>