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0" r:id="rId1"/>
  </p:sldMasterIdLst>
  <p:notesMasterIdLst>
    <p:notesMasterId r:id="rId19"/>
  </p:notesMasterIdLst>
  <p:sldIdLst>
    <p:sldId id="256" r:id="rId2"/>
    <p:sldId id="260" r:id="rId3"/>
    <p:sldId id="273" r:id="rId4"/>
    <p:sldId id="258" r:id="rId5"/>
    <p:sldId id="261" r:id="rId6"/>
    <p:sldId id="262" r:id="rId7"/>
    <p:sldId id="263" r:id="rId8"/>
    <p:sldId id="264" r:id="rId9"/>
    <p:sldId id="265" r:id="rId10"/>
    <p:sldId id="270" r:id="rId11"/>
    <p:sldId id="271" r:id="rId12"/>
    <p:sldId id="272" r:id="rId13"/>
    <p:sldId id="266" r:id="rId14"/>
    <p:sldId id="267" r:id="rId15"/>
    <p:sldId id="268" r:id="rId16"/>
    <p:sldId id="269" r:id="rId17"/>
    <p:sldId id="259" r:id="rId1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84547" autoAdjust="0"/>
  </p:normalViewPr>
  <p:slideViewPr>
    <p:cSldViewPr>
      <p:cViewPr varScale="1">
        <p:scale>
          <a:sx n="62" d="100"/>
          <a:sy n="62" d="100"/>
        </p:scale>
        <p:origin x="-1596" y="-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3723BA0-0385-4BD5-944B-0A005D39B554}" type="datetimeFigureOut">
              <a:rPr lang="cs-CZ" smtClean="0"/>
              <a:t>5.1.2014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4B803CD-F551-459E-A724-CD68752FF5D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4988458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smtClean="0"/>
              <a:t>Song:  http://community.eflclassroom.com/video/826870:Video:72529</a:t>
            </a:r>
            <a:endParaRPr lang="en-GB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4B803CD-F551-459E-A724-CD68752FF5D7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1968009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marR="0" lvl="0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Char char="-"/>
              <a:tabLst/>
              <a:defRPr/>
            </a:pPr>
            <a:r>
              <a:rPr lang="cs-CZ" baseline="0" dirty="0" smtClean="0"/>
              <a:t>m</a:t>
            </a:r>
            <a:r>
              <a:rPr lang="en-GB" dirty="0" err="1" smtClean="0"/>
              <a:t>alnutrition</a:t>
            </a:r>
            <a:r>
              <a:rPr lang="en-GB" dirty="0" smtClean="0"/>
              <a:t> = getting sick from not eating the right types of food</a:t>
            </a:r>
            <a:endParaRPr lang="cs-CZ" dirty="0" smtClean="0"/>
          </a:p>
          <a:p>
            <a:pPr marL="171450" marR="0" lvl="0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Char char="-"/>
              <a:tabLst/>
              <a:defRPr/>
            </a:pPr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4B803CD-F551-459E-A724-CD68752FF5D7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1402638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noProof="0" dirty="0" smtClean="0"/>
              <a:t>http://teachunicef.org/explore/topic/poverty</a:t>
            </a:r>
          </a:p>
          <a:p>
            <a:endParaRPr lang="en-GB" noProof="0" dirty="0" smtClean="0"/>
          </a:p>
          <a:p>
            <a:r>
              <a:rPr lang="en-GB" noProof="0" dirty="0" smtClean="0"/>
              <a:t>Sections: Read (real</a:t>
            </a:r>
            <a:r>
              <a:rPr lang="en-GB" baseline="0" noProof="0" dirty="0" smtClean="0"/>
              <a:t> life stories, </a:t>
            </a:r>
            <a:r>
              <a:rPr lang="en-GB" baseline="0" noProof="0" dirty="0" err="1" smtClean="0"/>
              <a:t>pdf</a:t>
            </a:r>
            <a:r>
              <a:rPr lang="en-GB" baseline="0" noProof="0" dirty="0" smtClean="0"/>
              <a:t> can be downloaded) </a:t>
            </a:r>
          </a:p>
          <a:p>
            <a:r>
              <a:rPr lang="en-GB" baseline="0" noProof="0" dirty="0" smtClean="0"/>
              <a:t>              Watch (videos)</a:t>
            </a:r>
          </a:p>
          <a:p>
            <a:r>
              <a:rPr lang="en-GB" baseline="0" noProof="0" dirty="0" smtClean="0"/>
              <a:t>              Listen (real life stories on the radio)</a:t>
            </a:r>
            <a:endParaRPr lang="en-GB" noProof="0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4B803CD-F551-459E-A724-CD68752FF5D7}" type="slidenum">
              <a:rPr lang="cs-CZ" smtClean="0"/>
              <a:t>11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481801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marR="0" lvl="0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Char char="-"/>
              <a:tabLst/>
              <a:defRPr/>
            </a:pPr>
            <a:r>
              <a:rPr lang="en-GB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many societies think every person should have to be treated in a fair equal way without cruelty</a:t>
            </a:r>
            <a:endParaRPr lang="cs-CZ" sz="120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marL="171450" marR="0" lvl="0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Char char="-"/>
              <a:tabLst/>
              <a:defRPr/>
            </a:pPr>
            <a:r>
              <a:rPr lang="en-GB" dirty="0" smtClean="0"/>
              <a:t>Iran (not granting rights to women), Australia (conflicts over the rights of the natives versus non-natives),  North Korea, Sudan and China</a:t>
            </a:r>
            <a:endParaRPr lang="cs-CZ" dirty="0" smtClean="0"/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4B803CD-F551-459E-A724-CD68752FF5D7}" type="slidenum">
              <a:rPr lang="cs-CZ" smtClean="0"/>
              <a:t>15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9902291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4B803CD-F551-459E-A724-CD68752FF5D7}" type="slidenum">
              <a:rPr lang="cs-CZ" smtClean="0"/>
              <a:t>17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4505813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Pr>
        <a:blipFill dpi="0" rotWithShape="1">
          <a:blip r:embed="rId2">
            <a:lum/>
          </a:blip>
          <a:srcRect/>
          <a:stretch>
            <a:fillRect l="-2000" r="-2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Obrázek 1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8294" y="3266324"/>
            <a:ext cx="5760720" cy="125882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071678"/>
            <a:ext cx="7774632" cy="997282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2800" cap="small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5.1.2014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>
          <a:xfrm>
            <a:off x="323528" y="6309320"/>
            <a:ext cx="5713035" cy="365125"/>
          </a:xfrm>
        </p:spPr>
        <p:txBody>
          <a:bodyPr/>
          <a:lstStyle/>
          <a:p>
            <a:endParaRPr lang="cs-CZ" smtClean="0"/>
          </a:p>
          <a:p>
            <a:endParaRPr lang="cs-CZ" dirty="0"/>
          </a:p>
        </p:txBody>
      </p:sp>
      <p:pic>
        <p:nvPicPr>
          <p:cNvPr id="10" name="Obrázek 9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8294" y="3266324"/>
            <a:ext cx="5760720" cy="1258824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Obrázek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28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19256" cy="3998976"/>
          </a:xfrm>
        </p:spPr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5.1.2014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59165" y="6356350"/>
            <a:ext cx="2626951" cy="365125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Zdroje a literatur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457200" y="428604"/>
            <a:ext cx="8229600" cy="840156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Zdroje a použitá literatura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412776"/>
            <a:ext cx="8219256" cy="4186401"/>
          </a:xfrm>
        </p:spPr>
        <p:txBody>
          <a:bodyPr>
            <a:normAutofit/>
          </a:bodyPr>
          <a:lstStyle>
            <a:lvl1pPr marL="457200" indent="-457200">
              <a:buFont typeface="+mj-lt"/>
              <a:buAutoNum type="arabicPeriod"/>
              <a:defRPr sz="2000"/>
            </a:lvl1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5.1.2014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  <p:sp>
        <p:nvSpPr>
          <p:cNvPr id="9" name="TextovéPole 8"/>
          <p:cNvSpPr txBox="1"/>
          <p:nvPr userDrawn="1"/>
        </p:nvSpPr>
        <p:spPr>
          <a:xfrm>
            <a:off x="714348" y="5715016"/>
            <a:ext cx="767229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1000" b="0" i="0" kern="1200" dirty="0" smtClean="0">
                <a:solidFill>
                  <a:schemeClr val="tx1"/>
                </a:solidFill>
                <a:latin typeface="Bookman Old Style" pitchFamily="18" charset="0"/>
                <a:ea typeface="+mn-ea"/>
                <a:cs typeface="+mn-cs"/>
              </a:rPr>
              <a:t>Materiál je určen pro bezplatné používání pro potřeby výuky a vzdělávání na všech typech škol a školských zařízeních. </a:t>
            </a:r>
          </a:p>
          <a:p>
            <a:pPr algn="ctr"/>
            <a:r>
              <a:rPr lang="cs-CZ" sz="1000" b="0" i="0" kern="1200" dirty="0" smtClean="0">
                <a:solidFill>
                  <a:schemeClr val="tx1"/>
                </a:solidFill>
                <a:latin typeface="Bookman Old Style" pitchFamily="18" charset="0"/>
                <a:ea typeface="+mn-ea"/>
                <a:cs typeface="+mn-cs"/>
              </a:rPr>
              <a:t>Jakékoliv další využití podléhá autorskému zákonu.</a:t>
            </a:r>
            <a:endParaRPr lang="cs-CZ" sz="1000" dirty="0">
              <a:latin typeface="Bookman Old Style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99116310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5.1.2014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2" name="Obrázek 1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28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100264" cy="3998976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5.1.2014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62224" cy="399897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pic>
        <p:nvPicPr>
          <p:cNvPr id="11" name="Obrázek 10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32656"/>
            <a:ext cx="8229600" cy="792088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26876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26876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5.1.2014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060848"/>
            <a:ext cx="4135586" cy="3538328"/>
          </a:xfrm>
        </p:spPr>
        <p:txBody>
          <a:bodyPr/>
          <a:lstStyle>
            <a:lvl1pPr>
              <a:defRPr sz="1800"/>
            </a:lvl1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060848"/>
            <a:ext cx="4075880" cy="3538329"/>
          </a:xfrm>
        </p:spPr>
        <p:txBody>
          <a:bodyPr/>
          <a:lstStyle>
            <a:lvl1pPr>
              <a:defRPr sz="1800"/>
            </a:lvl1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pic>
        <p:nvPicPr>
          <p:cNvPr id="14" name="Obrázek 1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28604"/>
            <a:ext cx="8229600" cy="768148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5.1.2014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5.1.2014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428604"/>
            <a:ext cx="3008313" cy="1933596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500041"/>
            <a:ext cx="5004991" cy="5099135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2000"/>
            </a:lvl2pPr>
            <a:lvl3pPr>
              <a:defRPr sz="20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1"/>
            <a:ext cx="2985393" cy="3160776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5.1.2014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10" name="Obrázek 9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1472" y="476672"/>
            <a:ext cx="8143932" cy="647278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5.1.2014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57166"/>
            <a:ext cx="8229600" cy="839586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5.1.2014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4357888" y="5219001"/>
            <a:ext cx="900684" cy="238506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428604"/>
            <a:ext cx="2057400" cy="5697559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428604"/>
            <a:ext cx="6019800" cy="569755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5.1.2014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476672"/>
            <a:ext cx="5711824" cy="647278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5.1.2014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12" name="Obrázek 11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46000">
              <a:schemeClr val="bg1">
                <a:tint val="80000"/>
                <a:satMod val="250000"/>
              </a:schemeClr>
            </a:gs>
            <a:gs pos="62000">
              <a:schemeClr val="bg1">
                <a:tint val="90000"/>
                <a:shade val="90000"/>
                <a:satMod val="200000"/>
              </a:schemeClr>
            </a:gs>
            <a:gs pos="92000">
              <a:srgbClr val="7030A0">
                <a:alpha val="33000"/>
              </a:srgbClr>
            </a:gs>
          </a:gsLst>
          <a:lin ang="162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57166"/>
            <a:ext cx="8229600" cy="839586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340768"/>
            <a:ext cx="8229600" cy="478539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1pPr>
          </a:lstStyle>
          <a:p>
            <a:fld id="{C2583FC6-98E3-4817-A823-02847B694C6F}" type="datetimeFigureOut">
              <a:rPr lang="cs-CZ" smtClean="0"/>
              <a:pPr/>
              <a:t>5.1.2014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1pPr>
          </a:lstStyle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1pPr>
          </a:lstStyle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TextovéPole 9"/>
          <p:cNvSpPr txBox="1"/>
          <p:nvPr/>
        </p:nvSpPr>
        <p:spPr>
          <a:xfrm>
            <a:off x="1355595" y="44624"/>
            <a:ext cx="6672789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1400" dirty="0" smtClean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Gymnázium a Jazyková škola</a:t>
            </a:r>
            <a:r>
              <a:rPr lang="cs-CZ" sz="1400" baseline="0" dirty="0" smtClean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 s právem státní jazykové zkoušky Svitavy</a:t>
            </a:r>
            <a:endParaRPr lang="cs-CZ" sz="1400" dirty="0">
              <a:solidFill>
                <a:schemeClr val="bg1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1355595" y="44624"/>
            <a:ext cx="6672789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1400" dirty="0" smtClean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Gymnázium a Jazyková škola</a:t>
            </a:r>
            <a:r>
              <a:rPr lang="cs-CZ" sz="1400" baseline="0" dirty="0" smtClean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 s právem státní jazykové zkoušky Svitavy</a:t>
            </a:r>
            <a:endParaRPr lang="cs-CZ" sz="1400" dirty="0">
              <a:solidFill>
                <a:schemeClr val="bg1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1" r:id="rId1"/>
    <p:sldLayoutId id="2147483762" r:id="rId2"/>
    <p:sldLayoutId id="2147483763" r:id="rId3"/>
    <p:sldLayoutId id="2147483764" r:id="rId4"/>
    <p:sldLayoutId id="2147483765" r:id="rId5"/>
    <p:sldLayoutId id="2147483766" r:id="rId6"/>
    <p:sldLayoutId id="2147483767" r:id="rId7"/>
    <p:sldLayoutId id="2147483768" r:id="rId8"/>
    <p:sldLayoutId id="2147483769" r:id="rId9"/>
    <p:sldLayoutId id="2147483770" r:id="rId10"/>
    <p:sldLayoutId id="2147483771" r:id="rId11"/>
    <p:sldLayoutId id="2147483772" r:id="rId12"/>
    <p:sldLayoutId id="2147483705" r:id="rId13"/>
  </p:sldLayoutIdLst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28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Bookman Old Style" pitchFamily="18" charset="0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://community.eflclassroom.com/video/826870:Video:72529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://www.tolearnenglish.com/exercises/exercise-english-2/exercise-english-80259.php" TargetMode="External"/><Relationship Id="rId1" Type="http://schemas.openxmlformats.org/officeDocument/2006/relationships/slideLayout" Target="../slideLayouts/slideLayout5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teachunicef.org/explore/topic/poverty" TargetMode="Externa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5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hyperlink" Target="http://learnenglishteens.britishcouncil.org/freetime/video-zone/why-do-people-migrate" TargetMode="External"/><Relationship Id="rId1" Type="http://schemas.openxmlformats.org/officeDocument/2006/relationships/slideLayout" Target="../slideLayouts/slideLayout5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hyperlink" Target="http://www.nctc.gov/site/groups/index.html" TargetMode="Externa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hyperlink" Target="http://www.bbc.co.uk/news/world-europe-14260297" TargetMode="External"/><Relationship Id="rId3" Type="http://schemas.openxmlformats.org/officeDocument/2006/relationships/hyperlink" Target="http://www.guardian.co.uk/world/gallery/2011/sep/11/tenth-anniversary-9-11-attacks" TargetMode="External"/><Relationship Id="rId7" Type="http://schemas.openxmlformats.org/officeDocument/2006/relationships/hyperlink" Target="http://www.bbc.co.uk/news/world-europe-14261716" TargetMode="External"/><Relationship Id="rId2" Type="http://schemas.openxmlformats.org/officeDocument/2006/relationships/hyperlink" Target="http://news.bbc.co.uk/hi/english/static/in_depth/americas/2001/day_of_terror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news.bbc.co.uk/2/hi/europe/7070827.stm" TargetMode="External"/><Relationship Id="rId5" Type="http://schemas.openxmlformats.org/officeDocument/2006/relationships/hyperlink" Target="http://news.bbc.co.uk/2/hi/uk_news/5032756.stm" TargetMode="External"/><Relationship Id="rId4" Type="http://schemas.openxmlformats.org/officeDocument/2006/relationships/hyperlink" Target="http://news.bbc.co.uk/2/hi/uk_news/4659331.stm" TargetMode="External"/><Relationship Id="rId9" Type="http://schemas.openxmlformats.org/officeDocument/2006/relationships/hyperlink" Target="http://www.telegraph.co.uk/news/worldnews/europe/norway/9496540/Watch-Anders-Breivik-verdict-killer-declared-sane-and-sentenced-to-21-years-in-prison.html" TargetMode="Externa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hyperlink" Target="http://www.unicef.org/videoaudio/video_top_cartoons.html" TargetMode="Externa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tx1"/>
                </a:solidFill>
                <a:effectLst/>
                <a:latin typeface="Verdana" pitchFamily="34" charset="0"/>
                <a:ea typeface="Verdana" pitchFamily="34" charset="0"/>
                <a:cs typeface="Verdana" pitchFamily="34" charset="0"/>
              </a:rPr>
              <a:t>PROBLEMS OF MANKIND</a:t>
            </a:r>
            <a:endParaRPr lang="cs-CZ" b="1" dirty="0">
              <a:solidFill>
                <a:schemeClr val="tx1"/>
              </a:solidFill>
              <a:effectLst/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tx1"/>
                </a:solidFill>
              </a:rPr>
              <a:t>Mgr. Naďa </a:t>
            </a:r>
            <a:r>
              <a:rPr lang="cs-CZ" b="1" dirty="0" err="1" smtClean="0">
                <a:solidFill>
                  <a:schemeClr val="tx1"/>
                </a:solidFill>
              </a:rPr>
              <a:t>Bisová</a:t>
            </a:r>
            <a:endParaRPr lang="cs-CZ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711526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effectLst/>
                <a:latin typeface="Verdana" pitchFamily="34" charset="0"/>
                <a:ea typeface="Verdana" pitchFamily="34" charset="0"/>
                <a:cs typeface="Verdana" pitchFamily="34" charset="0"/>
              </a:rPr>
              <a:t>Anotace</a:t>
            </a:r>
            <a:endParaRPr lang="en-GB" b="1" dirty="0">
              <a:effectLst/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467544" y="1196752"/>
            <a:ext cx="8219256" cy="4968552"/>
          </a:xfrm>
        </p:spPr>
        <p:txBody>
          <a:bodyPr>
            <a:normAutofit lnSpcReduction="10000"/>
          </a:bodyPr>
          <a:lstStyle/>
          <a:p>
            <a:pPr marL="457200" lvl="0" indent="-457200">
              <a:buFont typeface="+mj-lt"/>
              <a:buAutoNum type="arabicPeriod"/>
            </a:pPr>
            <a:r>
              <a:rPr lang="cs-CZ" sz="1200" b="1" dirty="0">
                <a:solidFill>
                  <a:srgbClr val="2F5897">
                    <a:lumMod val="50000"/>
                  </a:srgbClr>
                </a:solidFill>
              </a:rPr>
              <a:t>Kód </a:t>
            </a:r>
            <a:r>
              <a:rPr lang="cs-CZ" sz="1200" b="1" dirty="0" err="1">
                <a:solidFill>
                  <a:srgbClr val="2F5897">
                    <a:lumMod val="50000"/>
                  </a:srgbClr>
                </a:solidFill>
              </a:rPr>
              <a:t>DUMu</a:t>
            </a:r>
            <a:r>
              <a:rPr lang="cs-CZ" sz="1200" b="1" dirty="0">
                <a:solidFill>
                  <a:srgbClr val="2F5897">
                    <a:lumMod val="50000"/>
                  </a:srgbClr>
                </a:solidFill>
              </a:rPr>
              <a:t>: 	</a:t>
            </a:r>
            <a:r>
              <a:rPr lang="cs-CZ" sz="1200" dirty="0" smtClean="0">
                <a:solidFill>
                  <a:schemeClr val="tx1"/>
                </a:solidFill>
              </a:rPr>
              <a:t>VY_32_INOVACE_6.AJ.20</a:t>
            </a:r>
            <a:endParaRPr lang="cs-CZ" sz="1200" dirty="0">
              <a:solidFill>
                <a:schemeClr val="tx1"/>
              </a:solidFill>
            </a:endParaRPr>
          </a:p>
          <a:p>
            <a:pPr marL="457200" lvl="0" indent="-457200">
              <a:buFont typeface="+mj-lt"/>
              <a:buAutoNum type="arabicPeriod"/>
            </a:pPr>
            <a:endParaRPr lang="cs-CZ" sz="1200" dirty="0">
              <a:solidFill>
                <a:srgbClr val="2F5897">
                  <a:lumMod val="50000"/>
                </a:srgbClr>
              </a:solidFill>
            </a:endParaRPr>
          </a:p>
          <a:p>
            <a:pPr marL="457200" lvl="0" indent="-457200">
              <a:buFont typeface="+mj-lt"/>
              <a:buAutoNum type="arabicPeriod"/>
            </a:pPr>
            <a:r>
              <a:rPr lang="cs-CZ" sz="1200" b="1" dirty="0">
                <a:solidFill>
                  <a:srgbClr val="2F5897">
                    <a:lumMod val="50000"/>
                  </a:srgbClr>
                </a:solidFill>
              </a:rPr>
              <a:t>Číslo projektu: 	</a:t>
            </a:r>
            <a:r>
              <a:rPr lang="cs-CZ" sz="1200" dirty="0">
                <a:solidFill>
                  <a:schemeClr val="tx1"/>
                </a:solidFill>
              </a:rPr>
              <a:t>CZ.1.07/1.5.00/34.0114</a:t>
            </a:r>
            <a:r>
              <a:rPr lang="cs-CZ" sz="1200" dirty="0">
                <a:solidFill>
                  <a:srgbClr val="2F5897">
                    <a:lumMod val="50000"/>
                  </a:srgbClr>
                </a:solidFill>
              </a:rPr>
              <a:t>	</a:t>
            </a:r>
            <a:endParaRPr lang="cs-CZ" sz="1200" b="1" dirty="0">
              <a:solidFill>
                <a:srgbClr val="2F5897">
                  <a:lumMod val="50000"/>
                </a:srgbClr>
              </a:solidFill>
            </a:endParaRPr>
          </a:p>
          <a:p>
            <a:pPr marL="457200" lvl="0" indent="-457200">
              <a:buFont typeface="+mj-lt"/>
              <a:buAutoNum type="arabicPeriod"/>
            </a:pPr>
            <a:endParaRPr lang="cs-CZ" sz="1200" b="1" dirty="0">
              <a:solidFill>
                <a:srgbClr val="2F5897">
                  <a:lumMod val="50000"/>
                </a:srgbClr>
              </a:solidFill>
            </a:endParaRPr>
          </a:p>
          <a:p>
            <a:pPr marL="457200" lvl="0" indent="-457200">
              <a:buFont typeface="+mj-lt"/>
              <a:buAutoNum type="arabicPeriod"/>
            </a:pPr>
            <a:r>
              <a:rPr lang="cs-CZ" sz="1200" b="1" dirty="0">
                <a:solidFill>
                  <a:srgbClr val="2F5897">
                    <a:lumMod val="50000"/>
                  </a:srgbClr>
                </a:solidFill>
              </a:rPr>
              <a:t>Vytvořeno: 	</a:t>
            </a:r>
            <a:r>
              <a:rPr lang="cs-CZ" sz="1200" dirty="0" smtClean="0">
                <a:solidFill>
                  <a:schemeClr val="tx1"/>
                </a:solidFill>
              </a:rPr>
              <a:t>září – listopad 2013</a:t>
            </a:r>
            <a:endParaRPr lang="cs-CZ" sz="1200" dirty="0">
              <a:solidFill>
                <a:schemeClr val="tx1"/>
              </a:solidFill>
            </a:endParaRPr>
          </a:p>
          <a:p>
            <a:pPr marL="457200" lvl="0" indent="-457200">
              <a:buFont typeface="+mj-lt"/>
              <a:buAutoNum type="arabicPeriod"/>
            </a:pPr>
            <a:endParaRPr lang="cs-CZ" sz="1200" dirty="0">
              <a:solidFill>
                <a:srgbClr val="2F5897">
                  <a:lumMod val="50000"/>
                </a:srgbClr>
              </a:solidFill>
            </a:endParaRPr>
          </a:p>
          <a:p>
            <a:pPr marL="457200" lvl="0" indent="-457200">
              <a:buFont typeface="+mj-lt"/>
              <a:buAutoNum type="arabicPeriod"/>
            </a:pPr>
            <a:r>
              <a:rPr lang="cs-CZ" sz="1200" b="1" dirty="0">
                <a:solidFill>
                  <a:srgbClr val="2F5897">
                    <a:lumMod val="50000"/>
                  </a:srgbClr>
                </a:solidFill>
              </a:rPr>
              <a:t>Ročník: 	</a:t>
            </a:r>
            <a:r>
              <a:rPr lang="cs-CZ" sz="1200" dirty="0" smtClean="0">
                <a:solidFill>
                  <a:schemeClr val="tx1"/>
                </a:solidFill>
              </a:rPr>
              <a:t>3. ročník a 4. ročník – čtyřleté gymnázium (RVP-G)</a:t>
            </a:r>
          </a:p>
          <a:p>
            <a:pPr marL="0" lvl="0" indent="0">
              <a:buNone/>
            </a:pPr>
            <a:r>
              <a:rPr lang="cs-CZ" sz="1200" dirty="0">
                <a:solidFill>
                  <a:schemeClr val="tx1"/>
                </a:solidFill>
              </a:rPr>
              <a:t> </a:t>
            </a:r>
            <a:r>
              <a:rPr lang="cs-CZ" sz="1200" dirty="0" smtClean="0">
                <a:solidFill>
                  <a:schemeClr val="tx1"/>
                </a:solidFill>
              </a:rPr>
              <a:t>                                 Septima a Oktáva – osmileté gymnázium (RVP-G)</a:t>
            </a:r>
          </a:p>
          <a:p>
            <a:pPr marL="457200" lvl="0" indent="-457200">
              <a:buFont typeface="+mj-lt"/>
              <a:buAutoNum type="arabicPeriod"/>
            </a:pPr>
            <a:endParaRPr lang="cs-CZ" sz="1200" dirty="0" smtClean="0">
              <a:solidFill>
                <a:srgbClr val="2F5897">
                  <a:lumMod val="50000"/>
                </a:srgbClr>
              </a:solidFill>
            </a:endParaRPr>
          </a:p>
          <a:p>
            <a:pPr marL="0" lvl="0" indent="0">
              <a:buNone/>
            </a:pPr>
            <a:endParaRPr lang="cs-CZ" sz="1200" b="1" dirty="0">
              <a:solidFill>
                <a:srgbClr val="2F5897">
                  <a:lumMod val="50000"/>
                </a:srgbClr>
              </a:solidFill>
            </a:endParaRPr>
          </a:p>
          <a:p>
            <a:pPr marL="0" lvl="0" indent="0">
              <a:buNone/>
            </a:pPr>
            <a:endParaRPr lang="cs-CZ" sz="1600" b="1" dirty="0">
              <a:solidFill>
                <a:srgbClr val="2F5897">
                  <a:lumMod val="50000"/>
                </a:srgbClr>
              </a:solidFill>
            </a:endParaRPr>
          </a:p>
          <a:p>
            <a:pPr marL="0" lvl="0" indent="0">
              <a:buNone/>
            </a:pPr>
            <a:endParaRPr lang="cs-CZ" sz="1600" dirty="0">
              <a:solidFill>
                <a:srgbClr val="2F5897">
                  <a:lumMod val="50000"/>
                </a:srgbClr>
              </a:solidFill>
            </a:endParaRPr>
          </a:p>
          <a:p>
            <a:pPr marL="457200" lvl="0" indent="-457200">
              <a:buFont typeface="+mj-lt"/>
              <a:buAutoNum type="arabicPeriod"/>
            </a:pPr>
            <a:endParaRPr lang="cs-CZ" sz="1600" dirty="0">
              <a:solidFill>
                <a:srgbClr val="2F5897">
                  <a:lumMod val="50000"/>
                </a:srgbClr>
              </a:solidFill>
            </a:endParaRPr>
          </a:p>
          <a:p>
            <a:pPr marL="457200" lvl="0" indent="-457200">
              <a:buFont typeface="+mj-lt"/>
              <a:buAutoNum type="arabicPeriod"/>
            </a:pPr>
            <a:endParaRPr lang="en-GB" sz="1600" dirty="0" smtClean="0">
              <a:solidFill>
                <a:srgbClr val="2F5897">
                  <a:lumMod val="50000"/>
                </a:srgbClr>
              </a:solidFill>
            </a:endParaRPr>
          </a:p>
          <a:p>
            <a:pPr marL="228600" lvl="0" indent="-228600" algn="just">
              <a:buAutoNum type="arabicPeriod" startAt="5"/>
            </a:pPr>
            <a:r>
              <a:rPr lang="cs-CZ" sz="1200" b="1" dirty="0" smtClean="0">
                <a:solidFill>
                  <a:srgbClr val="2F5897">
                    <a:lumMod val="50000"/>
                  </a:srgbClr>
                </a:solidFill>
              </a:rPr>
              <a:t>Anotace</a:t>
            </a:r>
            <a:r>
              <a:rPr lang="cs-CZ" sz="1200" b="1" dirty="0">
                <a:solidFill>
                  <a:srgbClr val="2F5897">
                    <a:lumMod val="50000"/>
                  </a:srgbClr>
                </a:solidFill>
              </a:rPr>
              <a:t>: </a:t>
            </a:r>
            <a:endParaRPr lang="cs-CZ" sz="1200" b="1" dirty="0" smtClean="0">
              <a:solidFill>
                <a:srgbClr val="2F5897">
                  <a:lumMod val="50000"/>
                </a:srgbClr>
              </a:solidFill>
            </a:endParaRPr>
          </a:p>
          <a:p>
            <a:pPr marL="0" lvl="0" indent="0" algn="just">
              <a:buNone/>
            </a:pPr>
            <a:r>
              <a:rPr lang="cs-CZ" sz="1200" dirty="0" smtClean="0">
                <a:solidFill>
                  <a:schemeClr val="tx1"/>
                </a:solidFill>
              </a:rPr>
              <a:t>Tento materiál by vytvořen jako téma pro maturitní okruh: Science and Technology. </a:t>
            </a:r>
            <a:r>
              <a:rPr lang="en-GB" sz="1200" dirty="0" smtClean="0">
                <a:solidFill>
                  <a:schemeClr val="tx1"/>
                </a:solidFill>
              </a:rPr>
              <a:t>Nature</a:t>
            </a:r>
            <a:r>
              <a:rPr lang="cs-CZ" sz="1200" dirty="0" smtClean="0">
                <a:solidFill>
                  <a:schemeClr val="tx1"/>
                </a:solidFill>
              </a:rPr>
              <a:t> na Gymnáziu a JŠ Svitavy; přibližně na jednu, popřípadě více vyučovacích hodin (pro výklad i opakování – shrnutí učiva). Obsahuje jednak přehled faktografických údajů, tak i anglickou ustálenou terminologii, doplněné o interaktivní cvičení: otázky pro ověření míry porozumění slovní zásoby a videa a poslechy. Je primárně zaměřen na dva poslední ročníky gymnázia, i přesto se dá využít i v nižších ročnících osmiletého i čtyřletého studia vcelku nebo jeho jednotlivé části.</a:t>
            </a:r>
          </a:p>
          <a:p>
            <a:pPr marL="0" lvl="0" indent="0" algn="just">
              <a:buNone/>
            </a:pPr>
            <a:r>
              <a:rPr lang="cs-CZ" sz="1200" dirty="0" smtClean="0">
                <a:solidFill>
                  <a:schemeClr val="tx1"/>
                </a:solidFill>
              </a:rPr>
              <a:t>Pomůcky: interaktivní tabule</a:t>
            </a:r>
            <a:endParaRPr lang="cs-CZ" sz="2000" dirty="0">
              <a:solidFill>
                <a:schemeClr val="tx1"/>
              </a:solidFill>
            </a:endParaRPr>
          </a:p>
          <a:p>
            <a:pPr marL="457200" lvl="0" indent="-457200" algn="just">
              <a:buNone/>
            </a:pPr>
            <a:r>
              <a:rPr lang="cs-CZ" sz="1900" b="1" dirty="0">
                <a:solidFill>
                  <a:schemeClr val="tx1"/>
                </a:solidFill>
              </a:rPr>
              <a:t>	</a:t>
            </a:r>
            <a:endParaRPr lang="cs-CZ" sz="1700" dirty="0">
              <a:solidFill>
                <a:schemeClr val="tx1"/>
              </a:solidFill>
            </a:endParaRPr>
          </a:p>
          <a:p>
            <a:endParaRPr lang="cs-CZ" dirty="0"/>
          </a:p>
        </p:txBody>
      </p: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504105725"/>
              </p:ext>
            </p:extLst>
          </p:nvPr>
        </p:nvGraphicFramePr>
        <p:xfrm>
          <a:off x="971600" y="2996952"/>
          <a:ext cx="6984776" cy="11125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492388"/>
                <a:gridCol w="3492388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1200" dirty="0" smtClean="0"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Vzdělávací oblast </a:t>
                      </a:r>
                      <a:endParaRPr lang="cs-CZ" sz="1200" dirty="0">
                        <a:latin typeface="Verdana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Jazyk a jazyková komunikace</a:t>
                      </a:r>
                      <a:endParaRPr lang="cs-CZ" sz="1200" dirty="0">
                        <a:latin typeface="Verdana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200" dirty="0" smtClean="0"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Vzdělávací obor</a:t>
                      </a:r>
                      <a:endParaRPr lang="cs-CZ" sz="1200" dirty="0">
                        <a:latin typeface="Verdana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Anglický jazyk</a:t>
                      </a:r>
                      <a:endParaRPr lang="cs-CZ" sz="1200" dirty="0">
                        <a:latin typeface="Verdana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200" dirty="0" smtClean="0"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Tematický</a:t>
                      </a:r>
                      <a:r>
                        <a:rPr lang="cs-CZ" sz="1200" baseline="0" dirty="0" smtClean="0"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 okruh</a:t>
                      </a:r>
                      <a:endParaRPr lang="cs-CZ" sz="1200" dirty="0">
                        <a:latin typeface="Verdana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Science and Technology.  </a:t>
                      </a:r>
                      <a:r>
                        <a:rPr lang="en-GB" sz="1200" noProof="0" dirty="0" smtClean="0"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Nature</a:t>
                      </a:r>
                      <a:endParaRPr lang="en-GB" sz="1200" noProof="0" dirty="0">
                        <a:latin typeface="Verdana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2511284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>
                <a:effectLst/>
                <a:latin typeface="Verdana" pitchFamily="34" charset="0"/>
                <a:ea typeface="Verdana" pitchFamily="34" charset="0"/>
                <a:cs typeface="Verdana" pitchFamily="34" charset="0"/>
              </a:rPr>
              <a:t>PROBLEMS OF MANKIND</a:t>
            </a:r>
            <a:endParaRPr lang="en-GB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endParaRPr lang="cs-CZ" dirty="0" smtClean="0"/>
          </a:p>
          <a:p>
            <a:pPr marL="0" indent="0" algn="ctr">
              <a:buNone/>
            </a:pPr>
            <a:r>
              <a:rPr lang="en-GB" dirty="0" smtClean="0">
                <a:hlinkClick r:id="rId3"/>
              </a:rPr>
              <a:t>SONG:</a:t>
            </a:r>
            <a:r>
              <a:rPr lang="en-GB" dirty="0" smtClean="0"/>
              <a:t>   We are the world</a:t>
            </a:r>
          </a:p>
          <a:p>
            <a:pPr marL="0" indent="0" algn="ctr">
              <a:buNone/>
            </a:pPr>
            <a:endParaRPr lang="cs-CZ" dirty="0" smtClean="0"/>
          </a:p>
          <a:p>
            <a:pPr marL="0" indent="0" algn="ctr">
              <a:buNone/>
            </a:pPr>
            <a:endParaRPr lang="cs-CZ" dirty="0"/>
          </a:p>
          <a:p>
            <a:pPr marL="0" indent="0" algn="ctr">
              <a:buNone/>
            </a:pPr>
            <a:endParaRPr lang="en-GB" dirty="0" smtClean="0"/>
          </a:p>
          <a:p>
            <a:pPr marL="0" indent="0" algn="ctr">
              <a:buNone/>
            </a:pPr>
            <a:r>
              <a:rPr lang="en-GB" dirty="0" smtClean="0"/>
              <a:t>Watch and Listen.  </a:t>
            </a:r>
            <a:endParaRPr lang="cs-CZ" dirty="0" smtClean="0"/>
          </a:p>
          <a:p>
            <a:pPr marL="0" indent="0" algn="ctr">
              <a:buNone/>
            </a:pPr>
            <a:r>
              <a:rPr lang="en-GB" dirty="0" smtClean="0"/>
              <a:t>Look at the photos.</a:t>
            </a:r>
            <a:endParaRPr lang="cs-CZ" dirty="0" smtClean="0"/>
          </a:p>
          <a:p>
            <a:pPr marL="0" indent="0" algn="ctr">
              <a:buNone/>
            </a:pPr>
            <a:r>
              <a:rPr lang="en-GB" dirty="0" smtClean="0"/>
              <a:t> Try to list some problems of mankind.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881718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>
                <a:effectLst/>
                <a:latin typeface="Verdana" pitchFamily="34" charset="0"/>
                <a:ea typeface="Verdana" pitchFamily="34" charset="0"/>
                <a:cs typeface="Verdana" pitchFamily="34" charset="0"/>
              </a:rPr>
              <a:t>PROBLEMS OF MANKIND</a:t>
            </a:r>
            <a:endParaRPr lang="cs-CZ" dirty="0">
              <a:effectLst/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211960" y="1196752"/>
            <a:ext cx="4536504" cy="4968552"/>
          </a:xfrm>
        </p:spPr>
        <p:txBody>
          <a:bodyPr>
            <a:normAutofit fontScale="92500" lnSpcReduction="10000"/>
          </a:bodyPr>
          <a:lstStyle/>
          <a:p>
            <a:pPr lvl="0"/>
            <a:r>
              <a:rPr lang="cs-CZ" dirty="0">
                <a:solidFill>
                  <a:schemeClr val="tx1"/>
                </a:solidFill>
                <a:latin typeface="Georgia" pitchFamily="18" charset="0"/>
              </a:rPr>
              <a:t>c</a:t>
            </a:r>
            <a:r>
              <a:rPr lang="en-GB" dirty="0" err="1" smtClean="0">
                <a:solidFill>
                  <a:schemeClr val="tx1"/>
                </a:solidFill>
                <a:latin typeface="Georgia" pitchFamily="18" charset="0"/>
              </a:rPr>
              <a:t>hild</a:t>
            </a:r>
            <a:r>
              <a:rPr lang="cs-CZ" dirty="0" smtClean="0">
                <a:solidFill>
                  <a:schemeClr val="tx1"/>
                </a:solidFill>
                <a:latin typeface="Georgia" pitchFamily="18" charset="0"/>
              </a:rPr>
              <a:t> / </a:t>
            </a:r>
            <a:r>
              <a:rPr lang="cs-CZ" dirty="0" err="1" smtClean="0">
                <a:solidFill>
                  <a:schemeClr val="tx1"/>
                </a:solidFill>
                <a:latin typeface="Georgia" pitchFamily="18" charset="0"/>
              </a:rPr>
              <a:t>drug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</a:rPr>
              <a:t> </a:t>
            </a:r>
            <a:r>
              <a:rPr lang="en-GB" dirty="0">
                <a:solidFill>
                  <a:schemeClr val="tx1"/>
                </a:solidFill>
                <a:latin typeface="Georgia" pitchFamily="18" charset="0"/>
              </a:rPr>
              <a:t>abuse</a:t>
            </a:r>
            <a:endParaRPr lang="cs-CZ" dirty="0">
              <a:solidFill>
                <a:schemeClr val="tx1"/>
              </a:solidFill>
              <a:latin typeface="Georgia" pitchFamily="18" charset="0"/>
            </a:endParaRPr>
          </a:p>
          <a:p>
            <a:pPr lvl="0"/>
            <a:r>
              <a:rPr lang="en-GB" dirty="0" smtClean="0">
                <a:solidFill>
                  <a:schemeClr val="tx1"/>
                </a:solidFill>
                <a:latin typeface="Georgia" pitchFamily="18" charset="0"/>
              </a:rPr>
              <a:t>domestic </a:t>
            </a:r>
            <a:r>
              <a:rPr lang="en-GB" dirty="0">
                <a:solidFill>
                  <a:schemeClr val="tx1"/>
                </a:solidFill>
                <a:latin typeface="Georgia" pitchFamily="18" charset="0"/>
              </a:rPr>
              <a:t>violence</a:t>
            </a:r>
            <a:endParaRPr lang="cs-CZ" dirty="0">
              <a:solidFill>
                <a:schemeClr val="tx1"/>
              </a:solidFill>
              <a:latin typeface="Georgia" pitchFamily="18" charset="0"/>
            </a:endParaRPr>
          </a:p>
          <a:p>
            <a:pPr lvl="0"/>
            <a:r>
              <a:rPr lang="en-GB" dirty="0">
                <a:solidFill>
                  <a:schemeClr val="tx1"/>
                </a:solidFill>
                <a:latin typeface="Georgia" pitchFamily="18" charset="0"/>
              </a:rPr>
              <a:t>crime</a:t>
            </a:r>
            <a:endParaRPr lang="cs-CZ" dirty="0">
              <a:solidFill>
                <a:schemeClr val="tx1"/>
              </a:solidFill>
              <a:latin typeface="Georgia" pitchFamily="18" charset="0"/>
            </a:endParaRPr>
          </a:p>
          <a:p>
            <a:pPr lvl="0"/>
            <a:r>
              <a:rPr lang="en-GB" dirty="0" smtClean="0">
                <a:solidFill>
                  <a:schemeClr val="tx1"/>
                </a:solidFill>
                <a:latin typeface="Georgia" pitchFamily="18" charset="0"/>
              </a:rPr>
              <a:t>terrorism</a:t>
            </a:r>
            <a:endParaRPr lang="cs-CZ" dirty="0" smtClean="0">
              <a:solidFill>
                <a:schemeClr val="tx1"/>
              </a:solidFill>
              <a:latin typeface="Georgia" pitchFamily="18" charset="0"/>
            </a:endParaRPr>
          </a:p>
          <a:p>
            <a:r>
              <a:rPr lang="en-GB" dirty="0">
                <a:solidFill>
                  <a:schemeClr val="tx1"/>
                </a:solidFill>
                <a:latin typeface="Georgia" pitchFamily="18" charset="0"/>
              </a:rPr>
              <a:t>corruption</a:t>
            </a:r>
            <a:endParaRPr lang="cs-CZ" dirty="0">
              <a:solidFill>
                <a:schemeClr val="tx1"/>
              </a:solidFill>
              <a:latin typeface="Georgia" pitchFamily="18" charset="0"/>
            </a:endParaRPr>
          </a:p>
          <a:p>
            <a:pPr lvl="0"/>
            <a:r>
              <a:rPr lang="en-GB" dirty="0" smtClean="0">
                <a:solidFill>
                  <a:schemeClr val="tx1"/>
                </a:solidFill>
                <a:latin typeface="Georgia" pitchFamily="18" charset="0"/>
              </a:rPr>
              <a:t>local </a:t>
            </a:r>
            <a:r>
              <a:rPr lang="en-GB" dirty="0">
                <a:solidFill>
                  <a:schemeClr val="tx1"/>
                </a:solidFill>
                <a:latin typeface="Georgia" pitchFamily="18" charset="0"/>
              </a:rPr>
              <a:t>and international wars</a:t>
            </a:r>
            <a:endParaRPr lang="cs-CZ" dirty="0">
              <a:solidFill>
                <a:schemeClr val="tx1"/>
              </a:solidFill>
              <a:latin typeface="Georgia" pitchFamily="18" charset="0"/>
            </a:endParaRPr>
          </a:p>
          <a:p>
            <a:pPr lvl="0"/>
            <a:r>
              <a:rPr lang="en-GB" dirty="0">
                <a:solidFill>
                  <a:schemeClr val="tx1"/>
                </a:solidFill>
                <a:latin typeface="Georgia" pitchFamily="18" charset="0"/>
              </a:rPr>
              <a:t>famine / starvation</a:t>
            </a:r>
            <a:endParaRPr lang="cs-CZ" dirty="0">
              <a:solidFill>
                <a:schemeClr val="tx1"/>
              </a:solidFill>
              <a:latin typeface="Georgia" pitchFamily="18" charset="0"/>
            </a:endParaRPr>
          </a:p>
          <a:p>
            <a:pPr lvl="0"/>
            <a:r>
              <a:rPr lang="en-GB" dirty="0">
                <a:solidFill>
                  <a:schemeClr val="tx1"/>
                </a:solidFill>
                <a:latin typeface="Georgia" pitchFamily="18" charset="0"/>
              </a:rPr>
              <a:t>unemployment</a:t>
            </a:r>
            <a:endParaRPr lang="cs-CZ" dirty="0">
              <a:solidFill>
                <a:schemeClr val="tx1"/>
              </a:solidFill>
              <a:latin typeface="Georgia" pitchFamily="18" charset="0"/>
            </a:endParaRPr>
          </a:p>
          <a:p>
            <a:pPr lvl="0"/>
            <a:r>
              <a:rPr lang="en-GB" dirty="0">
                <a:solidFill>
                  <a:schemeClr val="tx1"/>
                </a:solidFill>
                <a:latin typeface="Georgia" pitchFamily="18" charset="0"/>
              </a:rPr>
              <a:t>homelessness</a:t>
            </a:r>
            <a:endParaRPr lang="cs-CZ" dirty="0">
              <a:solidFill>
                <a:schemeClr val="tx1"/>
              </a:solidFill>
              <a:latin typeface="Georgia" pitchFamily="18" charset="0"/>
            </a:endParaRPr>
          </a:p>
          <a:p>
            <a:pPr lvl="0"/>
            <a:r>
              <a:rPr lang="en-GB" dirty="0" smtClean="0">
                <a:solidFill>
                  <a:schemeClr val="tx1"/>
                </a:solidFill>
                <a:latin typeface="Georgia" pitchFamily="18" charset="0"/>
              </a:rPr>
              <a:t>illiteracy</a:t>
            </a:r>
            <a:endParaRPr lang="cs-CZ" dirty="0">
              <a:solidFill>
                <a:schemeClr val="tx1"/>
              </a:solidFill>
              <a:latin typeface="Georgia" pitchFamily="18" charset="0"/>
            </a:endParaRPr>
          </a:p>
          <a:p>
            <a:pPr lvl="0"/>
            <a:r>
              <a:rPr lang="en-GB" dirty="0">
                <a:solidFill>
                  <a:schemeClr val="tx1"/>
                </a:solidFill>
                <a:latin typeface="Georgia" pitchFamily="18" charset="0"/>
              </a:rPr>
              <a:t>disease</a:t>
            </a:r>
            <a:endParaRPr lang="cs-CZ" dirty="0">
              <a:solidFill>
                <a:schemeClr val="tx1"/>
              </a:solidFill>
              <a:latin typeface="Georgia" pitchFamily="18" charset="0"/>
            </a:endParaRPr>
          </a:p>
          <a:p>
            <a:pPr lvl="0"/>
            <a:r>
              <a:rPr lang="en-GB" dirty="0">
                <a:solidFill>
                  <a:schemeClr val="tx1"/>
                </a:solidFill>
                <a:latin typeface="Georgia" pitchFamily="18" charset="0"/>
              </a:rPr>
              <a:t>long-term 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</a:rPr>
              <a:t>poverty</a:t>
            </a:r>
            <a:endParaRPr lang="cs-CZ" dirty="0" smtClean="0">
              <a:solidFill>
                <a:schemeClr val="tx1"/>
              </a:solidFill>
              <a:latin typeface="Georgia" pitchFamily="18" charset="0"/>
            </a:endParaRPr>
          </a:p>
          <a:p>
            <a:pPr lvl="0"/>
            <a:r>
              <a:rPr lang="en-GB" dirty="0" smtClean="0">
                <a:solidFill>
                  <a:schemeClr val="tx1"/>
                </a:solidFill>
                <a:latin typeface="Georgia" pitchFamily="18" charset="0"/>
              </a:rPr>
              <a:t>overpopulation</a:t>
            </a:r>
          </a:p>
          <a:p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3"/>
          </p:nvPr>
        </p:nvSpPr>
        <p:spPr>
          <a:xfrm>
            <a:off x="539552" y="2132856"/>
            <a:ext cx="3342144" cy="1828800"/>
          </a:xfrm>
        </p:spPr>
        <p:txBody>
          <a:bodyPr/>
          <a:lstStyle/>
          <a:p>
            <a:pPr lvl="0"/>
            <a:r>
              <a:rPr lang="en-GB" dirty="0">
                <a:solidFill>
                  <a:schemeClr val="tx1"/>
                </a:solidFill>
                <a:latin typeface="Georgia" pitchFamily="18" charset="0"/>
              </a:rPr>
              <a:t>economic uncertainty</a:t>
            </a:r>
            <a:endParaRPr lang="cs-CZ" dirty="0">
              <a:solidFill>
                <a:schemeClr val="tx1"/>
              </a:solidFill>
              <a:latin typeface="Georgia" pitchFamily="18" charset="0"/>
            </a:endParaRPr>
          </a:p>
          <a:p>
            <a:pPr lvl="0"/>
            <a:r>
              <a:rPr lang="en-GB" dirty="0">
                <a:solidFill>
                  <a:schemeClr val="tx1"/>
                </a:solidFill>
                <a:latin typeface="Georgia" pitchFamily="18" charset="0"/>
              </a:rPr>
              <a:t>social insecurity</a:t>
            </a:r>
            <a:endParaRPr lang="cs-CZ" dirty="0">
              <a:solidFill>
                <a:schemeClr val="tx1"/>
              </a:solidFill>
              <a:latin typeface="Georgia" pitchFamily="18" charset="0"/>
            </a:endParaRP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728584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0" dur="2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3" dur="2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6" dur="2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9" dur="2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5" dur="20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8" dur="2000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1" dur="2000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4" dur="2000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7" dur="2000"/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0" dur="2000"/>
                                        <p:tgtEl>
                                          <p:spTgt spid="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3" dur="2000"/>
                                        <p:tgtEl>
                                          <p:spTgt spid="4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effectLst/>
                <a:latin typeface="Verdana" pitchFamily="34" charset="0"/>
                <a:ea typeface="Verdana" pitchFamily="34" charset="0"/>
                <a:cs typeface="Verdana" pitchFamily="34" charset="0"/>
              </a:rPr>
              <a:t>THE PROBLEMS OF THIRD </a:t>
            </a:r>
            <a:r>
              <a:rPr lang="en-GB" b="1" dirty="0" smtClean="0">
                <a:effectLst/>
                <a:latin typeface="Verdana" pitchFamily="34" charset="0"/>
                <a:ea typeface="Verdana" pitchFamily="34" charset="0"/>
                <a:cs typeface="Verdana" pitchFamily="34" charset="0"/>
              </a:rPr>
              <a:t>WORLD</a:t>
            </a:r>
            <a:endParaRPr lang="cs-CZ" b="1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>
                <a:solidFill>
                  <a:schemeClr val="tx1"/>
                </a:solidFill>
                <a:latin typeface="Georgia" pitchFamily="18" charset="0"/>
              </a:rPr>
              <a:t>C</a:t>
            </a:r>
            <a:r>
              <a:rPr lang="en-GB" dirty="0" err="1" smtClean="0">
                <a:solidFill>
                  <a:schemeClr val="tx1"/>
                </a:solidFill>
                <a:latin typeface="Georgia" pitchFamily="18" charset="0"/>
              </a:rPr>
              <a:t>ountries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</a:rPr>
              <a:t>:</a:t>
            </a:r>
            <a:endParaRPr lang="cs-CZ" dirty="0" smtClean="0">
              <a:solidFill>
                <a:schemeClr val="tx1"/>
              </a:solidFill>
              <a:latin typeface="Georgia" pitchFamily="18" charset="0"/>
            </a:endParaRPr>
          </a:p>
          <a:p>
            <a:pPr marL="0" indent="0">
              <a:buNone/>
            </a:pPr>
            <a:endParaRPr lang="cs-CZ" dirty="0" smtClean="0">
              <a:solidFill>
                <a:schemeClr val="tx1"/>
              </a:solidFill>
              <a:latin typeface="Georgia" pitchFamily="18" charset="0"/>
            </a:endParaRPr>
          </a:p>
          <a:p>
            <a:r>
              <a:rPr lang="en-GB" b="1" dirty="0" smtClean="0">
                <a:solidFill>
                  <a:schemeClr val="tx1"/>
                </a:solidFill>
                <a:latin typeface="Georgia" pitchFamily="18" charset="0"/>
              </a:rPr>
              <a:t>African countries 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</a:rPr>
              <a:t>(Chad and Nigeria)</a:t>
            </a:r>
          </a:p>
          <a:p>
            <a:r>
              <a:rPr lang="en-GB" b="1" dirty="0" smtClean="0">
                <a:solidFill>
                  <a:schemeClr val="tx1"/>
                </a:solidFill>
                <a:latin typeface="Georgia" pitchFamily="18" charset="0"/>
              </a:rPr>
              <a:t>Central American countries 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</a:rPr>
              <a:t>(Guatemala)</a:t>
            </a:r>
          </a:p>
          <a:p>
            <a:r>
              <a:rPr lang="en-GB" b="1" dirty="0" smtClean="0">
                <a:solidFill>
                  <a:schemeClr val="tx1"/>
                </a:solidFill>
                <a:latin typeface="Georgia" pitchFamily="18" charset="0"/>
              </a:rPr>
              <a:t>South American countries 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</a:rPr>
              <a:t>(Brazil)</a:t>
            </a:r>
          </a:p>
          <a:p>
            <a:r>
              <a:rPr lang="en-GB" b="1" dirty="0" smtClean="0">
                <a:solidFill>
                  <a:schemeClr val="tx1"/>
                </a:solidFill>
                <a:latin typeface="Georgia" pitchFamily="18" charset="0"/>
              </a:rPr>
              <a:t>Asian countries 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</a:rPr>
              <a:t>(Nepal)</a:t>
            </a:r>
          </a:p>
          <a:p>
            <a:r>
              <a:rPr lang="en-GB" b="1" dirty="0" smtClean="0">
                <a:solidFill>
                  <a:schemeClr val="tx1"/>
                </a:solidFill>
                <a:latin typeface="Georgia" pitchFamily="18" charset="0"/>
              </a:rPr>
              <a:t>Europe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</a:rPr>
              <a:t> (Romania)</a:t>
            </a:r>
          </a:p>
          <a:p>
            <a:endParaRPr lang="cs-CZ" dirty="0">
              <a:solidFill>
                <a:schemeClr val="tx1"/>
              </a:solidFill>
              <a:latin typeface="Georgia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546897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760"/>
            <a:ext cx="8219256" cy="4752528"/>
          </a:xfrm>
        </p:spPr>
        <p:txBody>
          <a:bodyPr>
            <a:normAutofit/>
          </a:bodyPr>
          <a:lstStyle/>
          <a:p>
            <a:pPr lvl="0"/>
            <a:r>
              <a:rPr lang="en-GB" dirty="0">
                <a:solidFill>
                  <a:schemeClr val="tx1"/>
                </a:solidFill>
                <a:latin typeface="Georgia" pitchFamily="18" charset="0"/>
              </a:rPr>
              <a:t>poor educational system (illiteracy)</a:t>
            </a:r>
            <a:endParaRPr lang="cs-CZ" dirty="0">
              <a:solidFill>
                <a:schemeClr val="tx1"/>
              </a:solidFill>
              <a:latin typeface="Georgia" pitchFamily="18" charset="0"/>
            </a:endParaRPr>
          </a:p>
          <a:p>
            <a:pPr lvl="0"/>
            <a:r>
              <a:rPr lang="en-GB" dirty="0">
                <a:solidFill>
                  <a:schemeClr val="tx1"/>
                </a:solidFill>
                <a:latin typeface="Georgia" pitchFamily="18" charset="0"/>
              </a:rPr>
              <a:t>crime </a:t>
            </a:r>
            <a:endParaRPr lang="cs-CZ" dirty="0">
              <a:solidFill>
                <a:schemeClr val="tx1"/>
              </a:solidFill>
              <a:latin typeface="Georgia" pitchFamily="18" charset="0"/>
            </a:endParaRPr>
          </a:p>
          <a:p>
            <a:pPr lvl="0"/>
            <a:r>
              <a:rPr lang="en-GB" dirty="0">
                <a:solidFill>
                  <a:schemeClr val="tx1"/>
                </a:solidFill>
                <a:latin typeface="Georgia" pitchFamily="18" charset="0"/>
              </a:rPr>
              <a:t>not enough food &gt; starvation x malnutrition </a:t>
            </a:r>
            <a:endParaRPr lang="cs-CZ" dirty="0" smtClean="0">
              <a:solidFill>
                <a:schemeClr val="tx1"/>
              </a:solidFill>
              <a:latin typeface="Georgia" pitchFamily="18" charset="0"/>
            </a:endParaRPr>
          </a:p>
          <a:p>
            <a:pPr lvl="0"/>
            <a:r>
              <a:rPr lang="en-GB" dirty="0" smtClean="0">
                <a:solidFill>
                  <a:schemeClr val="tx1"/>
                </a:solidFill>
                <a:latin typeface="Georgia" pitchFamily="18" charset="0"/>
              </a:rPr>
              <a:t>may </a:t>
            </a:r>
            <a:r>
              <a:rPr lang="en-GB" dirty="0">
                <a:solidFill>
                  <a:schemeClr val="tx1"/>
                </a:solidFill>
                <a:latin typeface="Georgia" pitchFamily="18" charset="0"/>
              </a:rPr>
              <a:t>not have a good health care system &gt; diseases</a:t>
            </a:r>
            <a:endParaRPr lang="cs-CZ" dirty="0">
              <a:solidFill>
                <a:schemeClr val="tx1"/>
              </a:solidFill>
              <a:latin typeface="Georgia" pitchFamily="18" charset="0"/>
            </a:endParaRPr>
          </a:p>
          <a:p>
            <a:pPr lvl="0"/>
            <a:r>
              <a:rPr lang="en-GB" dirty="0">
                <a:solidFill>
                  <a:schemeClr val="tx1"/>
                </a:solidFill>
                <a:latin typeface="Georgia" pitchFamily="18" charset="0"/>
              </a:rPr>
              <a:t>widespread poverty</a:t>
            </a:r>
            <a:endParaRPr lang="cs-CZ" dirty="0">
              <a:solidFill>
                <a:schemeClr val="tx1"/>
              </a:solidFill>
              <a:latin typeface="Georgia" pitchFamily="18" charset="0"/>
            </a:endParaRPr>
          </a:p>
          <a:p>
            <a:pPr lvl="0"/>
            <a:r>
              <a:rPr lang="en-GB" dirty="0">
                <a:solidFill>
                  <a:schemeClr val="tx1"/>
                </a:solidFill>
                <a:latin typeface="Georgia" pitchFamily="18" charset="0"/>
              </a:rPr>
              <a:t>high birth rate</a:t>
            </a:r>
            <a:endParaRPr lang="cs-CZ" dirty="0">
              <a:solidFill>
                <a:schemeClr val="tx1"/>
              </a:solidFill>
              <a:latin typeface="Georgia" pitchFamily="18" charset="0"/>
            </a:endParaRPr>
          </a:p>
          <a:p>
            <a:pPr lvl="0"/>
            <a:r>
              <a:rPr lang="en-GB" dirty="0">
                <a:solidFill>
                  <a:schemeClr val="tx1"/>
                </a:solidFill>
                <a:latin typeface="Georgia" pitchFamily="18" charset="0"/>
              </a:rPr>
              <a:t>undeveloped industry</a:t>
            </a:r>
            <a:endParaRPr lang="cs-CZ" dirty="0">
              <a:solidFill>
                <a:schemeClr val="tx1"/>
              </a:solidFill>
              <a:latin typeface="Georgia" pitchFamily="18" charset="0"/>
            </a:endParaRPr>
          </a:p>
          <a:p>
            <a:pPr lvl="0"/>
            <a:r>
              <a:rPr lang="en-GB" dirty="0">
                <a:solidFill>
                  <a:schemeClr val="tx1"/>
                </a:solidFill>
                <a:latin typeface="Georgia" pitchFamily="18" charset="0"/>
              </a:rPr>
              <a:t>human rights issues</a:t>
            </a:r>
            <a:endParaRPr lang="cs-CZ" dirty="0">
              <a:solidFill>
                <a:schemeClr val="tx1"/>
              </a:solidFill>
              <a:latin typeface="Georgia" pitchFamily="18" charset="0"/>
            </a:endParaRPr>
          </a:p>
          <a:p>
            <a:r>
              <a:rPr lang="cs-CZ" dirty="0" smtClean="0">
                <a:solidFill>
                  <a:schemeClr val="tx1"/>
                </a:solidFill>
                <a:latin typeface="Georgia" pitchFamily="18" charset="0"/>
              </a:rPr>
              <a:t>r</a:t>
            </a:r>
            <a:r>
              <a:rPr lang="en-GB" dirty="0" err="1" smtClean="0">
                <a:solidFill>
                  <a:schemeClr val="tx1"/>
                </a:solidFill>
                <a:latin typeface="Georgia" pitchFamily="18" charset="0"/>
              </a:rPr>
              <a:t>efugees</a:t>
            </a:r>
            <a:endParaRPr lang="cs-CZ" dirty="0">
              <a:solidFill>
                <a:schemeClr val="tx1"/>
              </a:solidFill>
              <a:latin typeface="Georgia" pitchFamily="18" charset="0"/>
            </a:endParaRPr>
          </a:p>
          <a:p>
            <a:pPr lvl="0"/>
            <a:r>
              <a:rPr lang="en-GB" dirty="0" smtClean="0">
                <a:solidFill>
                  <a:schemeClr val="tx1"/>
                </a:solidFill>
                <a:latin typeface="Georgia" pitchFamily="18" charset="0"/>
              </a:rPr>
              <a:t>etc</a:t>
            </a:r>
            <a:r>
              <a:rPr lang="en-GB" dirty="0">
                <a:solidFill>
                  <a:schemeClr val="tx1"/>
                </a:solidFill>
                <a:latin typeface="Georgia" pitchFamily="18" charset="0"/>
              </a:rPr>
              <a:t>.</a:t>
            </a:r>
            <a:endParaRPr lang="cs-CZ" dirty="0">
              <a:solidFill>
                <a:schemeClr val="tx1"/>
              </a:solidFill>
              <a:latin typeface="Georgia" pitchFamily="18" charset="0"/>
            </a:endParaRPr>
          </a:p>
          <a:p>
            <a:endParaRPr lang="cs-CZ" dirty="0"/>
          </a:p>
        </p:txBody>
      </p:sp>
      <p:sp>
        <p:nvSpPr>
          <p:cNvPr id="4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effectLst/>
                <a:latin typeface="Verdana" pitchFamily="34" charset="0"/>
                <a:ea typeface="Verdana" pitchFamily="34" charset="0"/>
                <a:cs typeface="Verdana" pitchFamily="34" charset="0"/>
              </a:rPr>
              <a:t>THE PROBLEMS OF THIRD </a:t>
            </a:r>
            <a:r>
              <a:rPr lang="en-GB" b="1" dirty="0" smtClean="0">
                <a:effectLst/>
                <a:latin typeface="Verdana" pitchFamily="34" charset="0"/>
                <a:ea typeface="Verdana" pitchFamily="34" charset="0"/>
                <a:cs typeface="Verdana" pitchFamily="34" charset="0"/>
              </a:rPr>
              <a:t>WORLD</a:t>
            </a:r>
            <a:endParaRPr lang="cs-CZ" b="1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924228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>
                <a:effectLst/>
                <a:latin typeface="Verdana" pitchFamily="34" charset="0"/>
                <a:ea typeface="Verdana" pitchFamily="34" charset="0"/>
                <a:cs typeface="Verdana" pitchFamily="34" charset="0"/>
              </a:rPr>
              <a:t>Which English word means:</a:t>
            </a:r>
            <a:endParaRPr lang="en-GB" b="1" dirty="0">
              <a:effectLst/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44823"/>
            <a:ext cx="8219256" cy="3754353"/>
          </a:xfrm>
        </p:spPr>
        <p:txBody>
          <a:bodyPr/>
          <a:lstStyle/>
          <a:p>
            <a:r>
              <a:rPr lang="en-GB" dirty="0" smtClean="0">
                <a:solidFill>
                  <a:schemeClr val="tx1"/>
                </a:solidFill>
                <a:latin typeface="Georgia" pitchFamily="18" charset="0"/>
              </a:rPr>
              <a:t>the situation or experience of being poor</a:t>
            </a:r>
            <a:endParaRPr lang="cs-CZ" dirty="0" smtClean="0">
              <a:solidFill>
                <a:schemeClr val="tx1"/>
              </a:solidFill>
              <a:latin typeface="Georgia" pitchFamily="18" charset="0"/>
            </a:endParaRPr>
          </a:p>
          <a:p>
            <a:pPr marL="0" indent="0">
              <a:buNone/>
            </a:pPr>
            <a:endParaRPr lang="en-GB" dirty="0" smtClean="0">
              <a:solidFill>
                <a:schemeClr val="tx1"/>
              </a:solidFill>
              <a:latin typeface="Georgia" pitchFamily="18" charset="0"/>
            </a:endParaRPr>
          </a:p>
          <a:p>
            <a:r>
              <a:rPr lang="en-GB" dirty="0" smtClean="0">
                <a:solidFill>
                  <a:schemeClr val="tx1"/>
                </a:solidFill>
                <a:latin typeface="Georgia" pitchFamily="18" charset="0"/>
              </a:rPr>
              <a:t>dishonest, illegal, or immoral behaviour, especially from someone with power</a:t>
            </a:r>
            <a:endParaRPr lang="cs-CZ" dirty="0" smtClean="0">
              <a:solidFill>
                <a:schemeClr val="tx1"/>
              </a:solidFill>
              <a:latin typeface="Georgia" pitchFamily="18" charset="0"/>
            </a:endParaRPr>
          </a:p>
          <a:p>
            <a:pPr marL="0" indent="0">
              <a:buNone/>
            </a:pPr>
            <a:endParaRPr lang="en-GB" dirty="0" smtClean="0">
              <a:solidFill>
                <a:schemeClr val="tx1"/>
              </a:solidFill>
              <a:latin typeface="Georgia" pitchFamily="18" charset="0"/>
            </a:endParaRPr>
          </a:p>
          <a:p>
            <a:r>
              <a:rPr lang="en-GB" dirty="0" smtClean="0">
                <a:solidFill>
                  <a:schemeClr val="tx1"/>
                </a:solidFill>
                <a:latin typeface="Georgia" pitchFamily="18" charset="0"/>
              </a:rPr>
              <a:t>suffering or death caused by lack of food</a:t>
            </a:r>
            <a:endParaRPr lang="cs-CZ" dirty="0" smtClean="0">
              <a:solidFill>
                <a:schemeClr val="tx1"/>
              </a:solidFill>
              <a:latin typeface="Georgia" pitchFamily="18" charset="0"/>
            </a:endParaRP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TextovéPole 3"/>
          <p:cNvSpPr txBox="1"/>
          <p:nvPr/>
        </p:nvSpPr>
        <p:spPr>
          <a:xfrm>
            <a:off x="6804248" y="1916832"/>
            <a:ext cx="1368152" cy="369332"/>
          </a:xfrm>
          <a:prstGeom prst="rect">
            <a:avLst/>
          </a:prstGeom>
          <a:solidFill>
            <a:schemeClr val="bg2">
              <a:lumMod val="9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dirty="0" err="1" smtClean="0"/>
              <a:t>poverty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4499992" y="3212976"/>
            <a:ext cx="1279517" cy="369332"/>
          </a:xfrm>
          <a:prstGeom prst="rect">
            <a:avLst/>
          </a:prstGeom>
          <a:solidFill>
            <a:schemeClr val="bg2">
              <a:lumMod val="9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dirty="0" err="1" smtClean="0"/>
              <a:t>corruption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5004048" y="4725144"/>
            <a:ext cx="2149948" cy="369332"/>
          </a:xfrm>
          <a:prstGeom prst="rect">
            <a:avLst/>
          </a:prstGeom>
          <a:solidFill>
            <a:schemeClr val="bg2">
              <a:lumMod val="90000"/>
            </a:schemeClr>
          </a:solidFill>
        </p:spPr>
        <p:txBody>
          <a:bodyPr wrap="none" rtlCol="0">
            <a:spAutoFit/>
          </a:bodyPr>
          <a:lstStyle/>
          <a:p>
            <a:pPr lvl="0"/>
            <a:r>
              <a:rPr lang="en-GB" dirty="0">
                <a:latin typeface="Georgia" pitchFamily="18" charset="0"/>
              </a:rPr>
              <a:t>famine / </a:t>
            </a:r>
            <a:r>
              <a:rPr lang="en-GB" dirty="0" smtClean="0">
                <a:latin typeface="Georgia" pitchFamily="18" charset="0"/>
              </a:rPr>
              <a:t>starvation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397598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 animBg="1"/>
      <p:bldP spid="6" grpId="0" animBg="1"/>
      <p:bldP spid="7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effectLst/>
                <a:latin typeface="Verdana" pitchFamily="34" charset="0"/>
                <a:ea typeface="Verdana" pitchFamily="34" charset="0"/>
                <a:cs typeface="Verdana" pitchFamily="34" charset="0"/>
              </a:rPr>
              <a:t>Which English word means:</a:t>
            </a:r>
            <a:endParaRPr lang="cs-CZ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solidFill>
                  <a:schemeClr val="tx1"/>
                </a:solidFill>
                <a:latin typeface="Georgia" pitchFamily="18" charset="0"/>
              </a:rPr>
              <a:t>the number of people in a particular country or area who cannot get a job</a:t>
            </a:r>
            <a:endParaRPr lang="cs-CZ" dirty="0">
              <a:solidFill>
                <a:schemeClr val="tx1"/>
              </a:solidFill>
              <a:latin typeface="Georgia" pitchFamily="18" charset="0"/>
            </a:endParaRPr>
          </a:p>
          <a:p>
            <a:endParaRPr lang="cs-CZ" dirty="0" smtClean="0">
              <a:solidFill>
                <a:schemeClr val="tx1"/>
              </a:solidFill>
              <a:latin typeface="Georgia" pitchFamily="18" charset="0"/>
            </a:endParaRPr>
          </a:p>
          <a:p>
            <a:r>
              <a:rPr lang="en-GB" dirty="0">
                <a:solidFill>
                  <a:schemeClr val="tx1"/>
                </a:solidFill>
                <a:latin typeface="Georgia" pitchFamily="18" charset="0"/>
              </a:rPr>
              <a:t>fighting between opposing groups within a country, involving large numbers of soldiers and 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</a:rPr>
              <a:t>weapons</a:t>
            </a:r>
            <a:endParaRPr lang="cs-CZ" dirty="0" smtClean="0">
              <a:solidFill>
                <a:schemeClr val="tx1"/>
              </a:solidFill>
              <a:latin typeface="Georgia" pitchFamily="18" charset="0"/>
            </a:endParaRPr>
          </a:p>
          <a:p>
            <a:pPr marL="0" indent="0">
              <a:buNone/>
            </a:pPr>
            <a:endParaRPr lang="cs-CZ" dirty="0">
              <a:solidFill>
                <a:schemeClr val="tx1"/>
              </a:solidFill>
              <a:latin typeface="Georgia" pitchFamily="18" charset="0"/>
            </a:endParaRPr>
          </a:p>
          <a:p>
            <a:r>
              <a:rPr lang="en-US" dirty="0">
                <a:solidFill>
                  <a:schemeClr val="tx1"/>
                </a:solidFill>
                <a:latin typeface="Georgia" pitchFamily="18" charset="0"/>
              </a:rPr>
              <a:t>inability to read or write </a:t>
            </a:r>
            <a:endParaRPr lang="cs-CZ" dirty="0">
              <a:solidFill>
                <a:schemeClr val="tx1"/>
              </a:solidFill>
              <a:latin typeface="Georgia" pitchFamily="18" charset="0"/>
            </a:endParaRPr>
          </a:p>
          <a:p>
            <a:endParaRPr lang="cs-CZ" dirty="0">
              <a:solidFill>
                <a:schemeClr val="tx1"/>
              </a:solidFill>
            </a:endParaRPr>
          </a:p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4211960" y="2204864"/>
            <a:ext cx="1758815" cy="369332"/>
          </a:xfrm>
          <a:prstGeom prst="rect">
            <a:avLst/>
          </a:prstGeom>
          <a:solidFill>
            <a:schemeClr val="bg2">
              <a:lumMod val="9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dirty="0" err="1" smtClean="0"/>
              <a:t>unemployment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7668344" y="3284984"/>
            <a:ext cx="864096" cy="369332"/>
          </a:xfrm>
          <a:prstGeom prst="rect">
            <a:avLst/>
          </a:prstGeom>
          <a:solidFill>
            <a:schemeClr val="bg2">
              <a:lumMod val="9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dirty="0" err="1" smtClean="0"/>
              <a:t>war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4555002" y="4131012"/>
            <a:ext cx="1072730" cy="369332"/>
          </a:xfrm>
          <a:prstGeom prst="rect">
            <a:avLst/>
          </a:prstGeom>
          <a:solidFill>
            <a:schemeClr val="bg2">
              <a:lumMod val="90000"/>
            </a:schemeClr>
          </a:solidFill>
        </p:spPr>
        <p:txBody>
          <a:bodyPr wrap="none" rtlCol="0">
            <a:spAutoFit/>
          </a:bodyPr>
          <a:lstStyle/>
          <a:p>
            <a:pPr lvl="0"/>
            <a:r>
              <a:rPr lang="en-GB" dirty="0" smtClean="0">
                <a:latin typeface="Georgia" pitchFamily="18" charset="0"/>
              </a:rPr>
              <a:t>illiteracy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580639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 animBg="1"/>
      <p:bldP spid="5" grpId="0" animBg="1"/>
      <p:bldP spid="6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effectLst/>
                <a:latin typeface="Verdana" pitchFamily="34" charset="0"/>
                <a:ea typeface="Verdana" pitchFamily="34" charset="0"/>
                <a:cs typeface="Verdana" pitchFamily="34" charset="0"/>
              </a:rPr>
              <a:t>Which English word means:</a:t>
            </a:r>
            <a:endParaRPr lang="cs-CZ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solidFill>
                  <a:schemeClr val="tx1"/>
                </a:solidFill>
                <a:latin typeface="Georgia" pitchFamily="18" charset="0"/>
              </a:rPr>
              <a:t>someone who has been forced to leave their country, especially during a war, or for political or religious 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</a:rPr>
              <a:t>reasons</a:t>
            </a:r>
            <a:endParaRPr lang="cs-CZ" dirty="0" smtClean="0">
              <a:solidFill>
                <a:schemeClr val="tx1"/>
              </a:solidFill>
              <a:latin typeface="Georgia" pitchFamily="18" charset="0"/>
            </a:endParaRPr>
          </a:p>
          <a:p>
            <a:endParaRPr lang="cs-CZ" dirty="0">
              <a:solidFill>
                <a:schemeClr val="tx1"/>
              </a:solidFill>
              <a:latin typeface="Georgia" pitchFamily="18" charset="0"/>
            </a:endParaRPr>
          </a:p>
          <a:p>
            <a:pPr marL="0" indent="0">
              <a:buNone/>
            </a:pPr>
            <a:endParaRPr lang="en-GB" dirty="0">
              <a:solidFill>
                <a:schemeClr val="tx1"/>
              </a:solidFill>
              <a:latin typeface="Georgia" pitchFamily="18" charset="0"/>
            </a:endParaRPr>
          </a:p>
          <a:p>
            <a:r>
              <a:rPr lang="en-GB" dirty="0">
                <a:solidFill>
                  <a:schemeClr val="tx1"/>
                </a:solidFill>
                <a:latin typeface="Georgia" pitchFamily="18" charset="0"/>
              </a:rPr>
              <a:t>people who have nowhere to live, and who often live on the streets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2373166" y="2498358"/>
            <a:ext cx="941283" cy="369332"/>
          </a:xfrm>
          <a:prstGeom prst="rect">
            <a:avLst/>
          </a:prstGeom>
          <a:solidFill>
            <a:schemeClr val="bg2">
              <a:lumMod val="9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dirty="0">
                <a:latin typeface="Georgia" pitchFamily="18" charset="0"/>
              </a:rPr>
              <a:t>r</a:t>
            </a:r>
            <a:r>
              <a:rPr lang="en-GB" dirty="0" err="1">
                <a:latin typeface="Georgia" pitchFamily="18" charset="0"/>
              </a:rPr>
              <a:t>efugee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2987824" y="4293096"/>
            <a:ext cx="1519968" cy="369332"/>
          </a:xfrm>
          <a:prstGeom prst="rect">
            <a:avLst/>
          </a:prstGeom>
          <a:solidFill>
            <a:schemeClr val="bg2">
              <a:lumMod val="9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dirty="0" err="1" smtClean="0">
                <a:latin typeface="Georgia" pitchFamily="18" charset="0"/>
              </a:rPr>
              <a:t>the</a:t>
            </a:r>
            <a:r>
              <a:rPr lang="cs-CZ" dirty="0" smtClean="0">
                <a:latin typeface="Georgia" pitchFamily="18" charset="0"/>
              </a:rPr>
              <a:t> </a:t>
            </a:r>
            <a:r>
              <a:rPr lang="en-GB" dirty="0" smtClean="0">
                <a:latin typeface="Georgia" pitchFamily="18" charset="0"/>
              </a:rPr>
              <a:t>homeless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885617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 animBg="1"/>
      <p:bldP spid="5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>
                <a:effectLst/>
                <a:latin typeface="Verdana" pitchFamily="34" charset="0"/>
                <a:ea typeface="Verdana" pitchFamily="34" charset="0"/>
                <a:cs typeface="Verdana" pitchFamily="34" charset="0"/>
              </a:rPr>
              <a:t>Homelessness</a:t>
            </a:r>
            <a:endParaRPr lang="en-GB" b="1" dirty="0">
              <a:effectLst/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dirty="0" smtClean="0">
                <a:hlinkClick r:id="rId2"/>
              </a:rPr>
              <a:t>Video</a:t>
            </a:r>
            <a:r>
              <a:rPr lang="cs-CZ" dirty="0" smtClean="0"/>
              <a:t>:</a:t>
            </a:r>
          </a:p>
          <a:p>
            <a:pPr marL="0" indent="0">
              <a:buNone/>
            </a:pP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en-GB" dirty="0" smtClean="0">
                <a:solidFill>
                  <a:schemeClr val="tx1"/>
                </a:solidFill>
                <a:latin typeface="Georgia" pitchFamily="18" charset="0"/>
              </a:rPr>
              <a:t>In pairs, list reasons why a young person would decide to leave home and become homeless.</a:t>
            </a:r>
          </a:p>
          <a:p>
            <a:endParaRPr lang="en-GB" dirty="0" smtClean="0">
              <a:solidFill>
                <a:schemeClr val="tx1"/>
              </a:solidFill>
              <a:latin typeface="Georgia" pitchFamily="18" charset="0"/>
            </a:endParaRPr>
          </a:p>
          <a:p>
            <a:r>
              <a:rPr lang="en-GB" dirty="0" smtClean="0">
                <a:solidFill>
                  <a:schemeClr val="tx1"/>
                </a:solidFill>
                <a:latin typeface="Georgia" pitchFamily="18" charset="0"/>
              </a:rPr>
              <a:t>In pairs, discuss </a:t>
            </a:r>
            <a:r>
              <a:rPr lang="cs-CZ" dirty="0" smtClean="0">
                <a:solidFill>
                  <a:schemeClr val="tx1"/>
                </a:solidFill>
                <a:latin typeface="Georgia" pitchFamily="18" charset="0"/>
              </a:rPr>
              <a:t>„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</a:rPr>
              <a:t>How to avoid becoming homeless</a:t>
            </a:r>
            <a:r>
              <a:rPr lang="cs-CZ" smtClean="0">
                <a:solidFill>
                  <a:schemeClr val="tx1"/>
                </a:solidFill>
                <a:latin typeface="Georgia" pitchFamily="18" charset="0"/>
              </a:rPr>
              <a:t>?“</a:t>
            </a:r>
            <a:endParaRPr lang="en-GB" dirty="0">
              <a:solidFill>
                <a:schemeClr val="tx1"/>
              </a:solidFill>
              <a:latin typeface="Georgia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351525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>
                <a:effectLst/>
                <a:latin typeface="Verdana" pitchFamily="34" charset="0"/>
                <a:ea typeface="Verdana" pitchFamily="34" charset="0"/>
                <a:cs typeface="Verdana" pitchFamily="34" charset="0"/>
              </a:rPr>
              <a:t>Poverty</a:t>
            </a:r>
            <a:endParaRPr lang="en-GB" b="1" dirty="0">
              <a:effectLst/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smtClean="0">
                <a:solidFill>
                  <a:schemeClr val="tx1"/>
                </a:solidFill>
                <a:latin typeface="Georgia" pitchFamily="18" charset="0"/>
                <a:hlinkClick r:id="rId3"/>
              </a:rPr>
              <a:t>Listening Task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</a:rPr>
              <a:t>:</a:t>
            </a:r>
          </a:p>
          <a:p>
            <a:pPr marL="0" indent="0">
              <a:buNone/>
            </a:pPr>
            <a:endParaRPr lang="en-GB" dirty="0" smtClean="0">
              <a:solidFill>
                <a:schemeClr val="tx1"/>
              </a:solidFill>
              <a:latin typeface="Georgia" pitchFamily="18" charset="0"/>
            </a:endParaRPr>
          </a:p>
          <a:p>
            <a:pPr marL="457200" indent="-457200">
              <a:buAutoNum type="alphaLcParenR"/>
            </a:pPr>
            <a:r>
              <a:rPr lang="en-GB" dirty="0" smtClean="0">
                <a:solidFill>
                  <a:schemeClr val="tx1"/>
                </a:solidFill>
                <a:latin typeface="Georgia" pitchFamily="18" charset="0"/>
              </a:rPr>
              <a:t>High Food Prices Affect Nutrition in Sudan</a:t>
            </a:r>
          </a:p>
          <a:p>
            <a:pPr marL="0" indent="0">
              <a:buNone/>
            </a:pPr>
            <a:endParaRPr lang="en-GB" dirty="0" smtClean="0">
              <a:solidFill>
                <a:schemeClr val="tx1"/>
              </a:solidFill>
              <a:latin typeface="Georgia" pitchFamily="18" charset="0"/>
            </a:endParaRPr>
          </a:p>
          <a:p>
            <a:pPr marL="457200" indent="-457200">
              <a:buAutoNum type="alphaLcParenR"/>
            </a:pPr>
            <a:r>
              <a:rPr lang="en-GB" dirty="0" smtClean="0">
                <a:solidFill>
                  <a:schemeClr val="tx1"/>
                </a:solidFill>
                <a:latin typeface="Georgia" pitchFamily="18" charset="0"/>
              </a:rPr>
              <a:t>How Poverty Affects Access to Education and Child Rights</a:t>
            </a:r>
            <a:endParaRPr lang="en-GB" dirty="0">
              <a:solidFill>
                <a:schemeClr val="tx1"/>
              </a:solidFill>
              <a:latin typeface="Georgia" pitchFamily="18" charset="0"/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smtClean="0">
                <a:solidFill>
                  <a:schemeClr val="tx1"/>
                </a:solidFill>
                <a:latin typeface="Georgia" pitchFamily="18" charset="0"/>
                <a:hlinkClick r:id="rId3"/>
              </a:rPr>
              <a:t>Reading Task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</a:rPr>
              <a:t>:</a:t>
            </a:r>
          </a:p>
          <a:p>
            <a:pPr marL="0" indent="0">
              <a:buNone/>
            </a:pPr>
            <a:endParaRPr lang="en-GB" dirty="0" smtClean="0">
              <a:solidFill>
                <a:schemeClr val="tx1"/>
              </a:solidFill>
              <a:latin typeface="Georgia" pitchFamily="18" charset="0"/>
            </a:endParaRPr>
          </a:p>
          <a:p>
            <a:pPr marL="0" indent="0">
              <a:buNone/>
            </a:pPr>
            <a:r>
              <a:rPr lang="en-GB" dirty="0" smtClean="0">
                <a:solidFill>
                  <a:schemeClr val="tx1"/>
                </a:solidFill>
                <a:latin typeface="Georgia" pitchFamily="18" charset="0"/>
              </a:rPr>
              <a:t>Himal´s Story</a:t>
            </a:r>
          </a:p>
        </p:txBody>
      </p:sp>
    </p:spTree>
    <p:extLst>
      <p:ext uri="{BB962C8B-B14F-4D97-AF65-F5344CB8AC3E}">
        <p14:creationId xmlns:p14="http://schemas.microsoft.com/office/powerpoint/2010/main" val="29436001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>
                <a:effectLst/>
                <a:latin typeface="Verdana" pitchFamily="34" charset="0"/>
                <a:ea typeface="Verdana" pitchFamily="34" charset="0"/>
                <a:cs typeface="Verdana" pitchFamily="34" charset="0"/>
              </a:rPr>
              <a:t>Migration</a:t>
            </a:r>
            <a:endParaRPr lang="en-GB" b="1" dirty="0">
              <a:effectLst/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 smtClean="0">
                <a:solidFill>
                  <a:schemeClr val="tx1"/>
                </a:solidFill>
                <a:latin typeface="Georgia" pitchFamily="18" charset="0"/>
              </a:rPr>
              <a:t>Tasks:</a:t>
            </a:r>
          </a:p>
          <a:p>
            <a:pPr marL="457200" indent="-457200">
              <a:buAutoNum type="alphaLcParenR"/>
            </a:pPr>
            <a:r>
              <a:rPr lang="en-GB" dirty="0" smtClean="0">
                <a:solidFill>
                  <a:schemeClr val="tx1"/>
                </a:solidFill>
                <a:latin typeface="Georgia" pitchFamily="18" charset="0"/>
              </a:rPr>
              <a:t>Check your understanding: T x F</a:t>
            </a:r>
          </a:p>
          <a:p>
            <a:pPr marL="457200" indent="-457200">
              <a:buAutoNum type="alphaLcParenR"/>
            </a:pPr>
            <a:r>
              <a:rPr lang="en-GB" dirty="0" smtClean="0">
                <a:solidFill>
                  <a:schemeClr val="tx1"/>
                </a:solidFill>
                <a:latin typeface="Georgia" pitchFamily="18" charset="0"/>
              </a:rPr>
              <a:t>Check your under</a:t>
            </a:r>
            <a:r>
              <a:rPr lang="cs-CZ" dirty="0" smtClean="0">
                <a:solidFill>
                  <a:schemeClr val="tx1"/>
                </a:solidFill>
                <a:latin typeface="Georgia" pitchFamily="18" charset="0"/>
              </a:rPr>
              <a:t>st</a:t>
            </a:r>
            <a:r>
              <a:rPr lang="en-GB" dirty="0" err="1" smtClean="0">
                <a:solidFill>
                  <a:schemeClr val="tx1"/>
                </a:solidFill>
                <a:latin typeface="Georgia" pitchFamily="18" charset="0"/>
              </a:rPr>
              <a:t>anding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</a:rPr>
              <a:t>: matching</a:t>
            </a:r>
          </a:p>
          <a:p>
            <a:pPr marL="457200" indent="-457200">
              <a:buAutoNum type="alphaLcParenR"/>
            </a:pPr>
            <a:r>
              <a:rPr lang="en-GB" dirty="0" smtClean="0">
                <a:solidFill>
                  <a:schemeClr val="tx1"/>
                </a:solidFill>
                <a:latin typeface="Georgia" pitchFamily="18" charset="0"/>
              </a:rPr>
              <a:t>Check your language: ordering</a:t>
            </a:r>
          </a:p>
          <a:p>
            <a:pPr marL="457200" indent="-457200">
              <a:buAutoNum type="alphaLcParenR"/>
            </a:pPr>
            <a:r>
              <a:rPr lang="en-GB" dirty="0" smtClean="0">
                <a:solidFill>
                  <a:schemeClr val="tx1"/>
                </a:solidFill>
                <a:latin typeface="Georgia" pitchFamily="18" charset="0"/>
              </a:rPr>
              <a:t>Check your vocabulary: adjectives</a:t>
            </a:r>
            <a:endParaRPr lang="en-GB" dirty="0">
              <a:solidFill>
                <a:schemeClr val="tx1"/>
              </a:solidFill>
              <a:latin typeface="Georgia" pitchFamily="18" charset="0"/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pPr marL="0" indent="0">
              <a:buNone/>
            </a:pPr>
            <a:endParaRPr lang="en-GB" dirty="0" smtClean="0">
              <a:latin typeface="Georgia" pitchFamily="18" charset="0"/>
            </a:endParaRPr>
          </a:p>
          <a:p>
            <a:pPr marL="0" indent="0">
              <a:buNone/>
            </a:pPr>
            <a:r>
              <a:rPr lang="en-GB" dirty="0" smtClean="0">
                <a:latin typeface="Georgia" pitchFamily="18" charset="0"/>
                <a:hlinkClick r:id="rId2"/>
              </a:rPr>
              <a:t>Vi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  <a:hlinkClick r:id="rId2"/>
              </a:rPr>
              <a:t>deo: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</a:rPr>
              <a:t> BBC Learning English Teens</a:t>
            </a:r>
          </a:p>
          <a:p>
            <a:pPr marL="0" indent="0">
              <a:buNone/>
            </a:pPr>
            <a:endParaRPr lang="en-GB" dirty="0" smtClean="0">
              <a:solidFill>
                <a:schemeClr val="tx1"/>
              </a:solidFill>
              <a:latin typeface="Georgia" pitchFamily="18" charset="0"/>
            </a:endParaRPr>
          </a:p>
          <a:p>
            <a:pPr marL="0" indent="0">
              <a:buNone/>
            </a:pPr>
            <a:r>
              <a:rPr lang="en-GB" dirty="0" smtClean="0">
                <a:solidFill>
                  <a:schemeClr val="tx1"/>
                </a:solidFill>
                <a:latin typeface="Georgia" pitchFamily="18" charset="0"/>
              </a:rPr>
              <a:t>Why do people migrate?</a:t>
            </a:r>
            <a:endParaRPr lang="en-GB" dirty="0">
              <a:solidFill>
                <a:schemeClr val="tx1"/>
              </a:solidFill>
              <a:latin typeface="Georgia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615180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effectLst/>
                <a:latin typeface="Verdana" pitchFamily="34" charset="0"/>
                <a:ea typeface="Verdana" pitchFamily="34" charset="0"/>
                <a:cs typeface="Verdana" pitchFamily="34" charset="0"/>
              </a:rPr>
              <a:t>Terrorism</a:t>
            </a:r>
            <a:endParaRPr lang="cs-CZ" b="1" dirty="0">
              <a:effectLst/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1412776"/>
            <a:ext cx="8219256" cy="4392488"/>
          </a:xfrm>
        </p:spPr>
        <p:txBody>
          <a:bodyPr>
            <a:normAutofit/>
          </a:bodyPr>
          <a:lstStyle/>
          <a:p>
            <a:pPr lvl="0"/>
            <a:r>
              <a:rPr lang="en-GB" dirty="0">
                <a:solidFill>
                  <a:schemeClr val="tx1"/>
                </a:solidFill>
                <a:latin typeface="Georgia" pitchFamily="18" charset="0"/>
              </a:rPr>
              <a:t>the use of violence </a:t>
            </a:r>
            <a:r>
              <a:rPr lang="cs-CZ" dirty="0" smtClean="0">
                <a:solidFill>
                  <a:schemeClr val="tx1"/>
                </a:solidFill>
                <a:latin typeface="Georgia" pitchFamily="18" charset="0"/>
              </a:rPr>
              <a:t>and 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</a:rPr>
              <a:t>threats</a:t>
            </a:r>
            <a:r>
              <a:rPr lang="cs-CZ" dirty="0" smtClean="0">
                <a:solidFill>
                  <a:schemeClr val="tx1"/>
                </a:solidFill>
                <a:latin typeface="Georgia" pitchFamily="18" charset="0"/>
              </a:rPr>
              <a:t> 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</a:rPr>
              <a:t>such </a:t>
            </a:r>
            <a:r>
              <a:rPr lang="en-GB" dirty="0">
                <a:solidFill>
                  <a:schemeClr val="tx1"/>
                </a:solidFill>
                <a:latin typeface="Georgia" pitchFamily="18" charset="0"/>
              </a:rPr>
              <a:t>as bombing, 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</a:rPr>
              <a:t>shooting</a:t>
            </a:r>
            <a:r>
              <a:rPr lang="cs-CZ" dirty="0" smtClean="0">
                <a:solidFill>
                  <a:schemeClr val="tx1"/>
                </a:solidFill>
                <a:latin typeface="Georgia" pitchFamily="18" charset="0"/>
              </a:rPr>
              <a:t> to 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</a:rPr>
              <a:t>intimidate</a:t>
            </a:r>
          </a:p>
          <a:p>
            <a:pPr lvl="0"/>
            <a:r>
              <a:rPr lang="cs-CZ" dirty="0" err="1" smtClean="0">
                <a:solidFill>
                  <a:schemeClr val="tx1"/>
                </a:solidFill>
                <a:latin typeface="Georgia" pitchFamily="18" charset="0"/>
              </a:rPr>
              <a:t>esp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</a:rPr>
              <a:t>ecially for political purposes</a:t>
            </a:r>
          </a:p>
          <a:p>
            <a:pPr lvl="0"/>
            <a:r>
              <a:rPr lang="en-GB" dirty="0" smtClean="0">
                <a:solidFill>
                  <a:schemeClr val="tx1"/>
                </a:solidFill>
                <a:latin typeface="Georgia" pitchFamily="18" charset="0"/>
              </a:rPr>
              <a:t>the state of fear and submission produced by terrorism</a:t>
            </a:r>
          </a:p>
          <a:p>
            <a:pPr lvl="0"/>
            <a:r>
              <a:rPr lang="en-GB" dirty="0" smtClean="0">
                <a:solidFill>
                  <a:schemeClr val="tx1"/>
                </a:solidFill>
                <a:latin typeface="Georgia" pitchFamily="18" charset="0"/>
              </a:rPr>
              <a:t>a </a:t>
            </a:r>
            <a:r>
              <a:rPr lang="en-GB" dirty="0">
                <a:solidFill>
                  <a:schemeClr val="tx1"/>
                </a:solidFill>
                <a:latin typeface="Georgia" pitchFamily="18" charset="0"/>
              </a:rPr>
              <a:t>rise in terrorist 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</a:rPr>
              <a:t>act</a:t>
            </a:r>
            <a:r>
              <a:rPr lang="cs-CZ" dirty="0" smtClean="0">
                <a:solidFill>
                  <a:schemeClr val="tx1"/>
                </a:solidFill>
                <a:latin typeface="Georgia" pitchFamily="18" charset="0"/>
              </a:rPr>
              <a:t>s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</a:rPr>
              <a:t> </a:t>
            </a:r>
            <a:r>
              <a:rPr lang="en-GB" dirty="0">
                <a:solidFill>
                  <a:schemeClr val="tx1"/>
                </a:solidFill>
                <a:latin typeface="Georgia" pitchFamily="18" charset="0"/>
              </a:rPr>
              <a:t>committed by people who believe they are defending their 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</a:rPr>
              <a:t>religion</a:t>
            </a:r>
            <a:endParaRPr lang="cs-CZ" dirty="0" smtClean="0">
              <a:solidFill>
                <a:schemeClr val="tx1"/>
              </a:solidFill>
              <a:latin typeface="Georgia" pitchFamily="18" charset="0"/>
            </a:endParaRPr>
          </a:p>
          <a:p>
            <a:pPr marL="0" lvl="0" indent="0">
              <a:buNone/>
            </a:pPr>
            <a:endParaRPr lang="cs-CZ" dirty="0">
              <a:solidFill>
                <a:schemeClr val="tx1"/>
              </a:solidFill>
              <a:latin typeface="Georgia" pitchFamily="18" charset="0"/>
            </a:endParaRPr>
          </a:p>
          <a:p>
            <a:pPr marL="0" lvl="0" indent="0">
              <a:buNone/>
            </a:pPr>
            <a:r>
              <a:rPr lang="en-GB" dirty="0" smtClean="0">
                <a:solidFill>
                  <a:schemeClr val="tx1"/>
                </a:solidFill>
                <a:latin typeface="Georgia" pitchFamily="18" charset="0"/>
                <a:hlinkClick r:id="rId2"/>
              </a:rPr>
              <a:t>List of terrorist groups</a:t>
            </a:r>
            <a:r>
              <a:rPr lang="cs-CZ" dirty="0" smtClean="0">
                <a:solidFill>
                  <a:schemeClr val="tx1"/>
                </a:solidFill>
                <a:latin typeface="Georgia" pitchFamily="18" charset="0"/>
              </a:rPr>
              <a:t>: </a:t>
            </a:r>
            <a:r>
              <a:rPr lang="en-GB" sz="2000" dirty="0" smtClean="0">
                <a:solidFill>
                  <a:schemeClr val="tx1"/>
                </a:solidFill>
                <a:latin typeface="Georgia" pitchFamily="18" charset="0"/>
              </a:rPr>
              <a:t>National Counterterrorism Centr</a:t>
            </a:r>
            <a:r>
              <a:rPr lang="en-GB" sz="2000" dirty="0" smtClean="0"/>
              <a:t>e</a:t>
            </a:r>
          </a:p>
          <a:p>
            <a:pPr lvl="0"/>
            <a:endParaRPr lang="cs-CZ" dirty="0" smtClean="0"/>
          </a:p>
          <a:p>
            <a:pPr lvl="0"/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078155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effectLst/>
                <a:latin typeface="Verdana" pitchFamily="34" charset="0"/>
                <a:ea typeface="Verdana" pitchFamily="34" charset="0"/>
                <a:cs typeface="Verdana" pitchFamily="34" charset="0"/>
              </a:rPr>
              <a:t>Terrorism</a:t>
            </a:r>
            <a:endParaRPr lang="cs-CZ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smtClean="0">
                <a:solidFill>
                  <a:schemeClr val="tx1"/>
                </a:solidFill>
                <a:latin typeface="Georgia" pitchFamily="18" charset="0"/>
              </a:rPr>
              <a:t>Recent terrorist attacks:</a:t>
            </a:r>
          </a:p>
          <a:p>
            <a:pPr marL="0" indent="0">
              <a:buNone/>
            </a:pPr>
            <a:endParaRPr lang="cs-CZ" dirty="0">
              <a:solidFill>
                <a:schemeClr val="tx1"/>
              </a:solidFill>
              <a:latin typeface="Georgia" pitchFamily="18" charset="0"/>
            </a:endParaRPr>
          </a:p>
          <a:p>
            <a:pPr lvl="0"/>
            <a:r>
              <a:rPr lang="en-GB" dirty="0">
                <a:solidFill>
                  <a:schemeClr val="tx1"/>
                </a:solidFill>
                <a:latin typeface="Georgia" pitchFamily="18" charset="0"/>
              </a:rPr>
              <a:t>The </a:t>
            </a:r>
            <a:r>
              <a:rPr lang="en-GB" dirty="0">
                <a:solidFill>
                  <a:schemeClr val="tx1"/>
                </a:solidFill>
                <a:latin typeface="Georgia" pitchFamily="18" charset="0"/>
                <a:hlinkClick r:id="rId2"/>
              </a:rPr>
              <a:t>USA</a:t>
            </a:r>
            <a:r>
              <a:rPr lang="en-GB" dirty="0">
                <a:solidFill>
                  <a:schemeClr val="tx1"/>
                </a:solidFill>
                <a:latin typeface="Georgia" pitchFamily="18" charset="0"/>
              </a:rPr>
              <a:t> (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  <a:hlinkClick r:id="rId3"/>
              </a:rPr>
              <a:t>2001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</a:rPr>
              <a:t>)</a:t>
            </a:r>
            <a:endParaRPr lang="cs-CZ" dirty="0" smtClean="0">
              <a:solidFill>
                <a:schemeClr val="tx1"/>
              </a:solidFill>
              <a:latin typeface="Georgia" pitchFamily="18" charset="0"/>
            </a:endParaRPr>
          </a:p>
          <a:p>
            <a:pPr lvl="0"/>
            <a:r>
              <a:rPr lang="en-GB" dirty="0" smtClean="0">
                <a:solidFill>
                  <a:schemeClr val="tx1"/>
                </a:solidFill>
                <a:latin typeface="Georgia" pitchFamily="18" charset="0"/>
              </a:rPr>
              <a:t>Britain </a:t>
            </a:r>
            <a:r>
              <a:rPr lang="en-GB" dirty="0">
                <a:solidFill>
                  <a:schemeClr val="tx1"/>
                </a:solidFill>
                <a:latin typeface="Georgia" pitchFamily="18" charset="0"/>
              </a:rPr>
              <a:t>(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  <a:hlinkClick r:id="rId4"/>
              </a:rPr>
              <a:t>2005</a:t>
            </a:r>
            <a:r>
              <a:rPr lang="cs-CZ" dirty="0" smtClean="0">
                <a:solidFill>
                  <a:schemeClr val="tx1"/>
                </a:solidFill>
                <a:latin typeface="Georgia" pitchFamily="18" charset="0"/>
              </a:rPr>
              <a:t>, </a:t>
            </a:r>
            <a:r>
              <a:rPr lang="cs-CZ" dirty="0" smtClean="0">
                <a:solidFill>
                  <a:schemeClr val="tx1"/>
                </a:solidFill>
                <a:latin typeface="Georgia" pitchFamily="18" charset="0"/>
                <a:hlinkClick r:id="rId5"/>
              </a:rPr>
              <a:t>2006</a:t>
            </a:r>
            <a:r>
              <a:rPr lang="cs-CZ" dirty="0" smtClean="0">
                <a:solidFill>
                  <a:schemeClr val="tx1"/>
                </a:solidFill>
                <a:latin typeface="Georgia" pitchFamily="18" charset="0"/>
              </a:rPr>
              <a:t>)</a:t>
            </a:r>
          </a:p>
          <a:p>
            <a:pPr lvl="0"/>
            <a:r>
              <a:rPr lang="en-GB" dirty="0" smtClean="0">
                <a:solidFill>
                  <a:schemeClr val="tx1"/>
                </a:solidFill>
                <a:latin typeface="Georgia" pitchFamily="18" charset="0"/>
              </a:rPr>
              <a:t>Spain </a:t>
            </a:r>
            <a:r>
              <a:rPr lang="en-GB" dirty="0">
                <a:solidFill>
                  <a:schemeClr val="tx1"/>
                </a:solidFill>
                <a:latin typeface="Georgia" pitchFamily="18" charset="0"/>
              </a:rPr>
              <a:t>(</a:t>
            </a:r>
            <a:r>
              <a:rPr lang="en-GB" dirty="0">
                <a:solidFill>
                  <a:schemeClr val="tx1"/>
                </a:solidFill>
                <a:latin typeface="Georgia" pitchFamily="18" charset="0"/>
                <a:hlinkClick r:id="rId6"/>
              </a:rPr>
              <a:t>2004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</a:rPr>
              <a:t>)</a:t>
            </a:r>
            <a:endParaRPr lang="cs-CZ" dirty="0" smtClean="0">
              <a:solidFill>
                <a:schemeClr val="tx1"/>
              </a:solidFill>
              <a:latin typeface="Georgia" pitchFamily="18" charset="0"/>
            </a:endParaRPr>
          </a:p>
          <a:p>
            <a:pPr lvl="0"/>
            <a:r>
              <a:rPr lang="en-GB" dirty="0" smtClean="0">
                <a:solidFill>
                  <a:schemeClr val="tx1"/>
                </a:solidFill>
                <a:latin typeface="Georgia" pitchFamily="18" charset="0"/>
              </a:rPr>
              <a:t>Norway </a:t>
            </a:r>
            <a:r>
              <a:rPr lang="en-GB" dirty="0">
                <a:solidFill>
                  <a:schemeClr val="tx1"/>
                </a:solidFill>
                <a:latin typeface="Georgia" pitchFamily="18" charset="0"/>
              </a:rPr>
              <a:t>(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  <a:hlinkClick r:id="rId7"/>
              </a:rPr>
              <a:t>2011</a:t>
            </a:r>
            <a:r>
              <a:rPr lang="cs-CZ" dirty="0" smtClean="0">
                <a:solidFill>
                  <a:schemeClr val="tx1"/>
                </a:solidFill>
                <a:latin typeface="Georgia" pitchFamily="18" charset="0"/>
              </a:rPr>
              <a:t>, </a:t>
            </a:r>
            <a:r>
              <a:rPr lang="cs-CZ" dirty="0" err="1" smtClean="0">
                <a:solidFill>
                  <a:schemeClr val="tx1"/>
                </a:solidFill>
                <a:latin typeface="Georgia" pitchFamily="18" charset="0"/>
                <a:hlinkClick r:id="rId8"/>
              </a:rPr>
              <a:t>Anders</a:t>
            </a:r>
            <a:r>
              <a:rPr lang="cs-CZ" dirty="0" smtClean="0">
                <a:solidFill>
                  <a:schemeClr val="tx1"/>
                </a:solidFill>
                <a:latin typeface="Georgia" pitchFamily="18" charset="0"/>
              </a:rPr>
              <a:t> </a:t>
            </a:r>
            <a:r>
              <a:rPr lang="cs-CZ" dirty="0" err="1" smtClean="0">
                <a:solidFill>
                  <a:schemeClr val="tx1"/>
                </a:solidFill>
                <a:latin typeface="Georgia" pitchFamily="18" charset="0"/>
                <a:hlinkClick r:id="rId9"/>
              </a:rPr>
              <a:t>Breivik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</a:rPr>
              <a:t>)</a:t>
            </a:r>
            <a:endParaRPr lang="cs-CZ" dirty="0" smtClean="0">
              <a:solidFill>
                <a:schemeClr val="tx1"/>
              </a:solidFill>
              <a:latin typeface="Georgia" pitchFamily="18" charset="0"/>
            </a:endParaRPr>
          </a:p>
          <a:p>
            <a:pPr lvl="0"/>
            <a:r>
              <a:rPr lang="en-GB" dirty="0" smtClean="0">
                <a:solidFill>
                  <a:schemeClr val="tx1"/>
                </a:solidFill>
                <a:latin typeface="Georgia" pitchFamily="18" charset="0"/>
              </a:rPr>
              <a:t>Israel </a:t>
            </a:r>
            <a:r>
              <a:rPr lang="en-GB" dirty="0">
                <a:solidFill>
                  <a:schemeClr val="tx1"/>
                </a:solidFill>
                <a:latin typeface="Georgia" pitchFamily="18" charset="0"/>
              </a:rPr>
              <a:t>and the Palestinian territories</a:t>
            </a:r>
            <a:endParaRPr lang="cs-CZ" dirty="0">
              <a:solidFill>
                <a:schemeClr val="tx1"/>
              </a:solidFill>
              <a:latin typeface="Georgia" pitchFamily="18" charset="0"/>
            </a:endParaRP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662351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effectLst/>
                <a:latin typeface="Verdana" pitchFamily="34" charset="0"/>
                <a:ea typeface="Verdana" pitchFamily="34" charset="0"/>
                <a:cs typeface="Verdana" pitchFamily="34" charset="0"/>
              </a:rPr>
              <a:t>Human rights </a:t>
            </a:r>
            <a:r>
              <a:rPr lang="en-GB" b="1" dirty="0" smtClean="0">
                <a:effectLst/>
                <a:latin typeface="Verdana" pitchFamily="34" charset="0"/>
                <a:ea typeface="Verdana" pitchFamily="34" charset="0"/>
                <a:cs typeface="Verdana" pitchFamily="34" charset="0"/>
              </a:rPr>
              <a:t>issues</a:t>
            </a:r>
            <a:endParaRPr lang="cs-CZ" b="1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dirty="0">
                <a:solidFill>
                  <a:schemeClr val="tx1"/>
                </a:solidFill>
                <a:latin typeface="Georgia" pitchFamily="18" charset="0"/>
              </a:rPr>
              <a:t>to be treated in a fair equal way without 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</a:rPr>
              <a:t>cruelty</a:t>
            </a:r>
            <a:endParaRPr lang="cs-CZ" dirty="0" smtClean="0">
              <a:solidFill>
                <a:schemeClr val="tx1"/>
              </a:solidFill>
              <a:latin typeface="Georgia" pitchFamily="18" charset="0"/>
            </a:endParaRPr>
          </a:p>
          <a:p>
            <a:pPr marL="0" lvl="0" indent="0">
              <a:buNone/>
            </a:pPr>
            <a:endParaRPr lang="cs-CZ" dirty="0">
              <a:solidFill>
                <a:schemeClr val="tx1"/>
              </a:solidFill>
              <a:latin typeface="Georgia" pitchFamily="18" charset="0"/>
            </a:endParaRPr>
          </a:p>
          <a:p>
            <a:pPr lvl="0"/>
            <a:r>
              <a:rPr lang="en-GB" dirty="0">
                <a:solidFill>
                  <a:schemeClr val="tx1"/>
                </a:solidFill>
                <a:latin typeface="Georgia" pitchFamily="18" charset="0"/>
              </a:rPr>
              <a:t>not being discriminated against because of your race, gender or religion, and living free from 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</a:rPr>
              <a:t>torture</a:t>
            </a:r>
            <a:endParaRPr lang="cs-CZ" dirty="0" smtClean="0">
              <a:solidFill>
                <a:schemeClr val="tx1"/>
              </a:solidFill>
              <a:latin typeface="Georgia" pitchFamily="18" charset="0"/>
            </a:endParaRPr>
          </a:p>
          <a:p>
            <a:pPr marL="0" lvl="0" indent="0">
              <a:buNone/>
            </a:pPr>
            <a:endParaRPr lang="cs-CZ" dirty="0">
              <a:solidFill>
                <a:schemeClr val="tx1"/>
              </a:solidFill>
              <a:latin typeface="Georgia" pitchFamily="18" charset="0"/>
            </a:endParaRPr>
          </a:p>
          <a:p>
            <a:pPr lvl="0"/>
            <a:r>
              <a:rPr lang="en-GB" dirty="0">
                <a:solidFill>
                  <a:schemeClr val="tx1"/>
                </a:solidFill>
                <a:latin typeface="Georgia" pitchFamily="18" charset="0"/>
              </a:rPr>
              <a:t>Iran 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</a:rPr>
              <a:t>(women</a:t>
            </a:r>
            <a:r>
              <a:rPr lang="en-GB" dirty="0">
                <a:solidFill>
                  <a:schemeClr val="tx1"/>
                </a:solidFill>
                <a:latin typeface="Georgia" pitchFamily="18" charset="0"/>
              </a:rPr>
              <a:t>), Australia 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</a:rPr>
              <a:t>(the </a:t>
            </a:r>
            <a:r>
              <a:rPr lang="en-GB" dirty="0">
                <a:solidFill>
                  <a:schemeClr val="tx1"/>
                </a:solidFill>
                <a:latin typeface="Georgia" pitchFamily="18" charset="0"/>
              </a:rPr>
              <a:t>natives versus non-natives),  North Korea, Sudan and China</a:t>
            </a:r>
            <a:endParaRPr lang="cs-CZ" dirty="0">
              <a:solidFill>
                <a:schemeClr val="tx1"/>
              </a:solidFill>
              <a:latin typeface="Georgia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753763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>
                <a:effectLst/>
                <a:latin typeface="Verdana" pitchFamily="34" charset="0"/>
                <a:ea typeface="Verdana" pitchFamily="34" charset="0"/>
                <a:cs typeface="Verdana" pitchFamily="34" charset="0"/>
              </a:rPr>
              <a:t>Children’s</a:t>
            </a:r>
            <a:r>
              <a:rPr lang="cs-CZ" b="1" dirty="0" smtClean="0">
                <a:effectLst/>
                <a:latin typeface="Verdana" pitchFamily="34" charset="0"/>
                <a:ea typeface="Verdana" pitchFamily="34" charset="0"/>
                <a:cs typeface="Verdana" pitchFamily="34" charset="0"/>
              </a:rPr>
              <a:t> </a:t>
            </a:r>
            <a:r>
              <a:rPr lang="en-GB" b="1" dirty="0" smtClean="0">
                <a:effectLst/>
                <a:latin typeface="Verdana" pitchFamily="34" charset="0"/>
                <a:ea typeface="Verdana" pitchFamily="34" charset="0"/>
                <a:cs typeface="Verdana" pitchFamily="34" charset="0"/>
              </a:rPr>
              <a:t>Rights</a:t>
            </a:r>
            <a:endParaRPr lang="en-GB" dirty="0">
              <a:effectLst/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 smtClean="0">
              <a:solidFill>
                <a:schemeClr val="tx1"/>
              </a:solidFill>
              <a:latin typeface="Georgia" pitchFamily="18" charset="0"/>
            </a:endParaRPr>
          </a:p>
          <a:p>
            <a:pPr marL="0" indent="0">
              <a:buNone/>
            </a:pPr>
            <a:r>
              <a:rPr lang="cs-CZ" b="1" dirty="0" smtClean="0">
                <a:solidFill>
                  <a:schemeClr val="tx1"/>
                </a:solidFill>
                <a:latin typeface="Georgia" pitchFamily="18" charset="0"/>
                <a:hlinkClick r:id="rId2"/>
              </a:rPr>
              <a:t>UNICEF</a:t>
            </a:r>
            <a:r>
              <a:rPr lang="cs-CZ" dirty="0" smtClean="0">
                <a:solidFill>
                  <a:schemeClr val="tx1"/>
                </a:solidFill>
                <a:latin typeface="Georgia" pitchFamily="18" charset="0"/>
              </a:rPr>
              <a:t>: </a:t>
            </a:r>
            <a:r>
              <a:rPr lang="en-US" dirty="0">
                <a:solidFill>
                  <a:schemeClr val="tx1"/>
                </a:solidFill>
                <a:latin typeface="Georgia" pitchFamily="18" charset="0"/>
              </a:rPr>
              <a:t>10 Cartoons for Children’s Rights</a:t>
            </a:r>
          </a:p>
          <a:p>
            <a:pPr marL="0" indent="0">
              <a:buNone/>
            </a:pPr>
            <a:endParaRPr lang="cs-CZ" dirty="0">
              <a:solidFill>
                <a:schemeClr val="tx1"/>
              </a:solidFill>
              <a:latin typeface="Georgia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972270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KNIŽNÍ ZDROJE: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1. </a:t>
            </a:r>
            <a:r>
              <a:rPr lang="cs-CZ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MANKO, </a:t>
            </a:r>
            <a:r>
              <a:rPr lang="cs-CZ" dirty="0" err="1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Elzbieta</a:t>
            </a:r>
            <a:r>
              <a:rPr lang="cs-CZ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. </a:t>
            </a:r>
            <a:r>
              <a:rPr lang="cs-CZ" i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Angličtina - Maturitní příprava</a:t>
            </a:r>
            <a:r>
              <a:rPr lang="cs-CZ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. Dubicko: INFOA, 2007, ISBN 9788072405497.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2. </a:t>
            </a:r>
            <a:r>
              <a:rPr lang="cs-CZ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EL-HMOUDOVÁ, Dagmar. </a:t>
            </a:r>
            <a:r>
              <a:rPr lang="cs-CZ" i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Angličtina - Maturitní témata</a:t>
            </a:r>
            <a:r>
              <a:rPr lang="cs-CZ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. Český Těšín: Petra </a:t>
            </a:r>
            <a:r>
              <a:rPr lang="cs-CZ" dirty="0" err="1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Velanová</a:t>
            </a:r>
            <a:r>
              <a:rPr lang="cs-CZ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, Třebíč, 2006, ISBN 9788086873046</a:t>
            </a: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.</a:t>
            </a:r>
            <a:endParaRPr lang="cs-CZ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cs-CZ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ELEKTRONICKÉ ZDROJE:</a:t>
            </a:r>
          </a:p>
          <a:p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AUTOR </a:t>
            </a:r>
            <a:r>
              <a:rPr lang="cs-CZ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NEUVEDEN. </a:t>
            </a:r>
            <a:r>
              <a:rPr lang="cs-CZ" i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HEC </a:t>
            </a:r>
            <a:r>
              <a:rPr lang="cs-CZ" i="1" dirty="0" err="1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Global</a:t>
            </a:r>
            <a:r>
              <a:rPr lang="cs-CZ" i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i="1" dirty="0" err="1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Learning</a:t>
            </a:r>
            <a:r>
              <a:rPr lang="cs-CZ" i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: </a:t>
            </a:r>
            <a:r>
              <a:rPr lang="cs-CZ" i="1" dirty="0" err="1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Global</a:t>
            </a:r>
            <a:r>
              <a:rPr lang="cs-CZ" i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i="1" dirty="0" err="1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Footprints</a:t>
            </a:r>
            <a:r>
              <a:rPr lang="cs-CZ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[online]. [cit. 16.11.2012]. Dostupný na WWW: http://www.globalfootprints.org/ </a:t>
            </a:r>
            <a:endParaRPr lang="cs-CZ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 algn="ctr">
              <a:buNone/>
            </a:pPr>
            <a:r>
              <a:rPr lang="cs-CZ" dirty="0">
                <a:effectLst>
                  <a:outerShdw blurRad="38100" dist="38100" dir="2700000" algn="tl">
                    <a:srgbClr val="C0C0C0"/>
                  </a:outerShdw>
                </a:effectLst>
                <a:latin typeface="Arial" charset="0"/>
              </a:rPr>
              <a:t>Veškeré hypertextové odkazy jsou platné ke dni vytvoření díla.</a:t>
            </a: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737361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rojekt_logo_cent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projekt_logo_cent</Template>
  <TotalTime>170</TotalTime>
  <Words>708</Words>
  <Application>Microsoft Office PowerPoint</Application>
  <PresentationFormat>Předvádění na obrazovce (4:3)</PresentationFormat>
  <Paragraphs>167</Paragraphs>
  <Slides>17</Slides>
  <Notes>5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18" baseType="lpstr">
      <vt:lpstr>projekt_logo_cent</vt:lpstr>
      <vt:lpstr>PROBLEMS OF MANKIND</vt:lpstr>
      <vt:lpstr>Anotace</vt:lpstr>
      <vt:lpstr>PROBLEMS OF MANKIND</vt:lpstr>
      <vt:lpstr>PROBLEMS OF MANKIND</vt:lpstr>
      <vt:lpstr>THE PROBLEMS OF THIRD WORLD</vt:lpstr>
      <vt:lpstr>THE PROBLEMS OF THIRD WORLD</vt:lpstr>
      <vt:lpstr>Which English word means:</vt:lpstr>
      <vt:lpstr>Which English word means:</vt:lpstr>
      <vt:lpstr>Which English word means:</vt:lpstr>
      <vt:lpstr>Homelessness</vt:lpstr>
      <vt:lpstr>Poverty</vt:lpstr>
      <vt:lpstr>Migration</vt:lpstr>
      <vt:lpstr>Terrorism</vt:lpstr>
      <vt:lpstr>Terrorism</vt:lpstr>
      <vt:lpstr>Human rights issues</vt:lpstr>
      <vt:lpstr>Children’s Rights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bi</dc:creator>
  <cp:lastModifiedBy>bi</cp:lastModifiedBy>
  <cp:revision>84</cp:revision>
  <dcterms:created xsi:type="dcterms:W3CDTF">2012-10-14T10:50:27Z</dcterms:created>
  <dcterms:modified xsi:type="dcterms:W3CDTF">2014-01-05T06:33:45Z</dcterms:modified>
</cp:coreProperties>
</file>