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29"/>
  </p:notesMasterIdLst>
  <p:sldIdLst>
    <p:sldId id="256" r:id="rId2"/>
    <p:sldId id="258" r:id="rId3"/>
    <p:sldId id="279" r:id="rId4"/>
    <p:sldId id="259" r:id="rId5"/>
    <p:sldId id="260" r:id="rId6"/>
    <p:sldId id="261" r:id="rId7"/>
    <p:sldId id="283" r:id="rId8"/>
    <p:sldId id="262" r:id="rId9"/>
    <p:sldId id="263" r:id="rId10"/>
    <p:sldId id="264" r:id="rId11"/>
    <p:sldId id="265" r:id="rId12"/>
    <p:sldId id="266" r:id="rId13"/>
    <p:sldId id="277" r:id="rId14"/>
    <p:sldId id="267" r:id="rId15"/>
    <p:sldId id="268" r:id="rId16"/>
    <p:sldId id="269" r:id="rId17"/>
    <p:sldId id="270" r:id="rId18"/>
    <p:sldId id="271" r:id="rId19"/>
    <p:sldId id="278" r:id="rId20"/>
    <p:sldId id="273" r:id="rId21"/>
    <p:sldId id="274" r:id="rId22"/>
    <p:sldId id="275" r:id="rId23"/>
    <p:sldId id="276" r:id="rId24"/>
    <p:sldId id="280" r:id="rId25"/>
    <p:sldId id="281" r:id="rId26"/>
    <p:sldId id="282" r:id="rId27"/>
    <p:sldId id="272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659" autoAdjust="0"/>
  </p:normalViewPr>
  <p:slideViewPr>
    <p:cSldViewPr>
      <p:cViewPr varScale="1">
        <p:scale>
          <a:sx n="71" d="100"/>
          <a:sy n="71" d="100"/>
        </p:scale>
        <p:origin x="-13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7F038F-79BF-4AE7-96E6-EAE64FACD0E5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BC95EC-E01F-45B3-B4EC-ED4688CE22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696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GB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 </a:t>
            </a:r>
            <a:r>
              <a:rPr lang="en-GB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editoria</a:t>
            </a:r>
            <a:r>
              <a:rPr lang="en-GB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 the front page written by the Editor-in-Chief or some other important personality on some of the political or economic issues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GB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obituaries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inform about the death of famous personalities such as politicians, writers, actors etc.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GB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front page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contains the hottest political issues from both inside and outside the country, sometimes with documentary photos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BC95EC-E01F-45B3-B4EC-ED4688CE22F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1634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small supplements</a:t>
            </a:r>
            <a:r>
              <a:rPr lang="cs-CZ" dirty="0" smtClean="0"/>
              <a:t>: </a:t>
            </a:r>
            <a:r>
              <a:rPr lang="en-GB" dirty="0" smtClean="0"/>
              <a:t>accompany the paper everyday</a:t>
            </a:r>
            <a:r>
              <a:rPr lang="cs-CZ" dirty="0" smtClean="0"/>
              <a:t>, </a:t>
            </a:r>
            <a:r>
              <a:rPr lang="en-GB" dirty="0" smtClean="0"/>
              <a:t>specializing in one topic such as: hobbies, job advertisements or housing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en-GB" dirty="0" smtClean="0"/>
              <a:t>something that is topical in that time of the year (</a:t>
            </a:r>
            <a:r>
              <a:rPr lang="en-GB" dirty="0" err="1" smtClean="0"/>
              <a:t>eg</a:t>
            </a:r>
            <a:r>
              <a:rPr lang="en-GB" dirty="0" smtClean="0"/>
              <a:t>. taxes in the spring, universities in the autumn etc.)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BC95EC-E01F-45B3-B4EC-ED4688CE22F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542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- </a:t>
            </a:r>
            <a:r>
              <a:rPr lang="en-GB" dirty="0" smtClean="0"/>
              <a:t>the firs</a:t>
            </a:r>
            <a:r>
              <a:rPr lang="cs-CZ" dirty="0" smtClean="0"/>
              <a:t>t</a:t>
            </a:r>
            <a:r>
              <a:rPr lang="en-GB" dirty="0" smtClean="0"/>
              <a:t> paragraph is called “intro”, it is written in bold typing</a:t>
            </a:r>
            <a:endParaRPr lang="cs-CZ" dirty="0" smtClean="0"/>
          </a:p>
          <a:p>
            <a:r>
              <a:rPr lang="en-GB" noProof="0" dirty="0" smtClean="0"/>
              <a:t>- are designed to be read more quickly</a:t>
            </a:r>
            <a:endParaRPr lang="en-GB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BC95EC-E01F-45B3-B4EC-ED4688CE22FB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705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BC95EC-E01F-45B3-B4EC-ED4688CE22FB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5894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- </a:t>
            </a:r>
            <a:r>
              <a:rPr lang="en-GB" noProof="0" dirty="0" smtClean="0"/>
              <a:t>The UK tabloid</a:t>
            </a:r>
            <a:r>
              <a:rPr lang="en-GB" baseline="0" noProof="0" dirty="0" smtClean="0"/>
              <a:t> newspapers are particularly fond of stories about Britain´s royal family.</a:t>
            </a:r>
            <a:endParaRPr lang="en-GB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BC95EC-E01F-45B3-B4EC-ED4688CE22FB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1711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noProof="0" dirty="0" smtClean="0"/>
              <a:t>2</a:t>
            </a:r>
            <a:r>
              <a:rPr lang="en-GB" baseline="0" noProof="0" dirty="0" smtClean="0"/>
              <a:t> groups discussing the question.</a:t>
            </a:r>
            <a:endParaRPr lang="en-GB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BC95EC-E01F-45B3-B4EC-ED4688CE22FB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9545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times.co.uk/tto/new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mirror.co.uk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List_of_newspapers_in_the_United_States_by_circulation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u5pyzJyU10Q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138.238.41.134/tilt/module1/journals.htm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138.238.41.134/tilt/module1/magazines.htm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imaryresources.co.uk/english/englishD9.htm" TargetMode="External"/><Relationship Id="rId2" Type="http://schemas.openxmlformats.org/officeDocument/2006/relationships/hyperlink" Target="http://www.onestopenglish.com/grammar/pdf-content/vocabulary-british-english/british-english-newspapers-and-magazines-worksheet/147106.articl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bc.co.uk/skillswise/worksheet/en29punc-l1-w-football-newspaper-article" TargetMode="External"/><Relationship Id="rId4" Type="http://schemas.openxmlformats.org/officeDocument/2006/relationships/hyperlink" Target="http://www.insideout.net/wp-content/uploads/2010/09/IO323S-Newspapers1.pdf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NEWSPAPERS and MAGAZINES</a:t>
            </a:r>
            <a:endParaRPr lang="cs-CZ" b="1" dirty="0"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Mgr. Naďa </a:t>
            </a:r>
            <a:r>
              <a:rPr lang="cs-CZ" b="1" dirty="0" err="1" smtClean="0">
                <a:solidFill>
                  <a:schemeClr val="tx1"/>
                </a:solidFill>
              </a:rPr>
              <a:t>Bisová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35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52736"/>
            <a:ext cx="8219256" cy="5040560"/>
          </a:xfrm>
        </p:spPr>
        <p:txBody>
          <a:bodyPr>
            <a:normAutofit lnSpcReduction="10000"/>
          </a:bodyPr>
          <a:lstStyle/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>
                <a:solidFill>
                  <a:schemeClr val="tx1"/>
                </a:solidFill>
              </a:rPr>
              <a:t>VY_32_INOVACE_6.AJ.09</a:t>
            </a:r>
          </a:p>
          <a:p>
            <a:pPr marL="0" indent="0">
              <a:buNone/>
            </a:pPr>
            <a:endParaRPr lang="cs-CZ" sz="1200" dirty="0" smtClean="0">
              <a:solidFill>
                <a:schemeClr val="tx1"/>
              </a:solidFill>
            </a:endParaRPr>
          </a:p>
          <a:p>
            <a:r>
              <a:rPr lang="cs-CZ" sz="1200" b="1" dirty="0" smtClean="0">
                <a:solidFill>
                  <a:schemeClr val="tx1"/>
                </a:solidFill>
              </a:rPr>
              <a:t>Číslo projektu: 	</a:t>
            </a:r>
            <a:r>
              <a:rPr lang="cs-CZ" sz="1200" dirty="0" smtClean="0">
                <a:solidFill>
                  <a:schemeClr val="tx1"/>
                </a:solidFill>
              </a:rPr>
              <a:t>CZ.1.07/1.5.00/34.0114	</a:t>
            </a:r>
            <a:endParaRPr lang="cs-CZ" sz="1200" b="1" dirty="0" smtClean="0">
              <a:solidFill>
                <a:schemeClr val="tx1"/>
              </a:solidFill>
            </a:endParaRPr>
          </a:p>
          <a:p>
            <a:endParaRPr lang="cs-CZ" sz="1200" b="1" dirty="0" smtClean="0">
              <a:solidFill>
                <a:schemeClr val="tx1"/>
              </a:solidFill>
            </a:endParaRPr>
          </a:p>
          <a:p>
            <a:r>
              <a:rPr lang="cs-CZ" sz="1200" b="1" dirty="0" smtClean="0">
                <a:solidFill>
                  <a:schemeClr val="tx1"/>
                </a:solidFill>
              </a:rPr>
              <a:t>Vytvořeno: 	</a:t>
            </a:r>
            <a:r>
              <a:rPr lang="cs-CZ" sz="1200" dirty="0" smtClean="0">
                <a:solidFill>
                  <a:schemeClr val="tx1"/>
                </a:solidFill>
              </a:rPr>
              <a:t>prosinec </a:t>
            </a:r>
            <a:r>
              <a:rPr lang="cs-CZ" sz="1200" smtClean="0">
                <a:solidFill>
                  <a:schemeClr val="tx1"/>
                </a:solidFill>
              </a:rPr>
              <a:t>2012 – duben 2013</a:t>
            </a:r>
            <a:endParaRPr lang="cs-CZ" sz="1200" dirty="0" smtClean="0">
              <a:solidFill>
                <a:schemeClr val="tx1"/>
              </a:solidFill>
            </a:endParaRP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cs-CZ" sz="1200" b="1" dirty="0" smtClean="0">
                <a:solidFill>
                  <a:schemeClr val="tx1"/>
                </a:solidFill>
              </a:rPr>
              <a:t>Ročník: 	</a:t>
            </a:r>
            <a:r>
              <a:rPr lang="cs-CZ" sz="1200" dirty="0">
                <a:solidFill>
                  <a:schemeClr val="tx1"/>
                </a:solidFill>
              </a:rPr>
              <a:t>3. ročník a 4. ročník – čtyřleté gymnázium (RVP-G)</a:t>
            </a:r>
          </a:p>
          <a:p>
            <a:pPr marL="0" lvl="0" indent="0">
              <a:buNone/>
            </a:pPr>
            <a:r>
              <a:rPr lang="cs-CZ" sz="1200" dirty="0">
                <a:solidFill>
                  <a:schemeClr val="tx1"/>
                </a:solidFill>
              </a:rPr>
              <a:t>                                  Septima a Oktáva – osmileté gymnázium (</a:t>
            </a:r>
            <a:r>
              <a:rPr lang="cs-CZ" sz="1200" dirty="0" smtClean="0">
                <a:solidFill>
                  <a:schemeClr val="tx1"/>
                </a:solidFill>
              </a:rPr>
              <a:t>RVP-G)</a:t>
            </a: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600" b="1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pPr algn="just"/>
            <a:r>
              <a:rPr lang="cs-CZ" sz="1200" b="1" dirty="0" smtClean="0">
                <a:solidFill>
                  <a:schemeClr val="tx1"/>
                </a:solidFill>
              </a:rPr>
              <a:t>Anotace: </a:t>
            </a:r>
          </a:p>
          <a:p>
            <a:pPr marL="0" indent="0" algn="just">
              <a:buNone/>
            </a:pPr>
            <a:r>
              <a:rPr lang="cs-CZ" sz="1200" dirty="0">
                <a:solidFill>
                  <a:schemeClr val="tx1"/>
                </a:solidFill>
              </a:rPr>
              <a:t>Tento materiál by vytvořen jako téma pro maturitní okruh: </a:t>
            </a:r>
            <a:r>
              <a:rPr lang="en-GB" sz="1200" dirty="0">
                <a:solidFill>
                  <a:schemeClr val="tx1"/>
                </a:solidFill>
              </a:rPr>
              <a:t>Science  and Technology. Nature</a:t>
            </a:r>
          </a:p>
          <a:p>
            <a:pPr marL="0" lvl="0" indent="0" algn="just"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na </a:t>
            </a:r>
            <a:r>
              <a:rPr lang="cs-CZ" sz="1200" dirty="0">
                <a:solidFill>
                  <a:schemeClr val="tx1"/>
                </a:solidFill>
              </a:rPr>
              <a:t>Gymnáziu a JŠ Svitavy; přibližně na jednu, popřípadě více vyučovacích hodin (pro výklad i opakování – shrnutí učiva). Obsahuje jednak přehled faktografických údajů, tak i anglickou ustálenou terminologii, doplněné o interaktivní cvičení: </a:t>
            </a:r>
            <a:r>
              <a:rPr lang="cs-CZ" sz="1200" dirty="0" smtClean="0">
                <a:solidFill>
                  <a:schemeClr val="tx1"/>
                </a:solidFill>
              </a:rPr>
              <a:t>diskuzi ve dvojicích i skupině, poslech s porozuměním s video nahrávkou, další zdroje s </a:t>
            </a:r>
            <a:r>
              <a:rPr lang="en-GB" sz="1200" dirty="0" smtClean="0">
                <a:solidFill>
                  <a:schemeClr val="tx1"/>
                </a:solidFill>
              </a:rPr>
              <a:t>worksheets</a:t>
            </a:r>
            <a:r>
              <a:rPr lang="cs-CZ" sz="1200" dirty="0" smtClean="0">
                <a:solidFill>
                  <a:schemeClr val="tx1"/>
                </a:solidFill>
              </a:rPr>
              <a:t>, atd. </a:t>
            </a:r>
            <a:r>
              <a:rPr lang="cs-CZ" sz="1200" dirty="0">
                <a:solidFill>
                  <a:schemeClr val="tx1"/>
                </a:solidFill>
              </a:rPr>
              <a:t>Je primárně zaměřen na dva poslední ročníky gymnázia, i přesto se dá využít i v nižších ročnících osmiletého i čtyřletého studia vcelku nebo jeho jednotlivé části.</a:t>
            </a:r>
          </a:p>
          <a:p>
            <a:pPr marL="0" lvl="0" indent="0" algn="just">
              <a:buNone/>
            </a:pPr>
            <a:r>
              <a:rPr lang="cs-CZ" sz="1200" dirty="0">
                <a:solidFill>
                  <a:schemeClr val="tx1"/>
                </a:solidFill>
              </a:rPr>
              <a:t>Pomůcky: interaktivní </a:t>
            </a:r>
            <a:r>
              <a:rPr lang="cs-CZ" sz="1200" dirty="0" smtClean="0">
                <a:solidFill>
                  <a:schemeClr val="tx1"/>
                </a:solidFill>
              </a:rPr>
              <a:t>tabule, DVD: </a:t>
            </a:r>
            <a:r>
              <a:rPr lang="cs-CZ" sz="1200" dirty="0" err="1" smtClean="0">
                <a:solidFill>
                  <a:schemeClr val="tx1"/>
                </a:solidFill>
              </a:rPr>
              <a:t>Window</a:t>
            </a:r>
            <a:r>
              <a:rPr lang="cs-CZ" sz="1200" dirty="0" smtClean="0">
                <a:solidFill>
                  <a:schemeClr val="tx1"/>
                </a:solidFill>
              </a:rPr>
              <a:t> on </a:t>
            </a:r>
            <a:r>
              <a:rPr lang="cs-CZ" sz="1200" dirty="0" err="1" smtClean="0">
                <a:solidFill>
                  <a:schemeClr val="tx1"/>
                </a:solidFill>
              </a:rPr>
              <a:t>Britain</a:t>
            </a:r>
            <a:endParaRPr lang="cs-CZ" sz="2000" dirty="0">
              <a:solidFill>
                <a:schemeClr val="tx1"/>
              </a:solidFill>
            </a:endParaRPr>
          </a:p>
          <a:p>
            <a:pPr algn="just">
              <a:buNone/>
            </a:pP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283458"/>
              </p:ext>
            </p:extLst>
          </p:nvPr>
        </p:nvGraphicFramePr>
        <p:xfrm>
          <a:off x="827584" y="2924944"/>
          <a:ext cx="7429552" cy="1450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612454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46766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baseline="0" dirty="0" smtClean="0"/>
                        <a:t>Anglický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noProof="0" dirty="0" smtClean="0">
                          <a:solidFill>
                            <a:schemeClr val="tx1"/>
                          </a:solidFill>
                        </a:rPr>
                        <a:t>Science</a:t>
                      </a:r>
                      <a:r>
                        <a:rPr lang="en-GB" sz="1200" baseline="0" noProof="0" dirty="0" smtClean="0">
                          <a:solidFill>
                            <a:schemeClr val="tx1"/>
                          </a:solidFill>
                        </a:rPr>
                        <a:t>  and Technology. Nature</a:t>
                      </a:r>
                      <a:endParaRPr lang="en-GB" sz="1200" noProof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556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000396"/>
          </a:xfrm>
        </p:spPr>
        <p:txBody>
          <a:bodyPr/>
          <a:lstStyle/>
          <a:p>
            <a:r>
              <a:rPr lang="en-US" sz="3200" b="1" dirty="0">
                <a:effectLst/>
                <a:latin typeface="Georgia" pitchFamily="18" charset="0"/>
              </a:rPr>
              <a:t>What is the role of the </a:t>
            </a:r>
            <a:r>
              <a:rPr lang="en-GB" sz="3200" b="1" dirty="0" smtClean="0">
                <a:effectLst/>
                <a:latin typeface="Georgia" pitchFamily="18" charset="0"/>
              </a:rPr>
              <a:t>press</a:t>
            </a:r>
            <a:r>
              <a:rPr lang="en-US" sz="3200" b="1" dirty="0" smtClean="0">
                <a:effectLst/>
                <a:latin typeface="Georgia" pitchFamily="18" charset="0"/>
              </a:rPr>
              <a:t>?</a:t>
            </a:r>
            <a:endParaRPr lang="cs-CZ" sz="3200" dirty="0">
              <a:effectLst/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4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839586"/>
          </a:xfrm>
        </p:spPr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DAILY PRESS</a:t>
            </a:r>
            <a:endParaRPr lang="cs-CZ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lnSpc>
                <a:spcPct val="20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has an important role to play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algn="ctr">
              <a:lnSpc>
                <a:spcPct val="20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informs</a:t>
            </a:r>
          </a:p>
          <a:p>
            <a:pPr algn="ctr">
              <a:lnSpc>
                <a:spcPct val="20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educates</a:t>
            </a:r>
          </a:p>
          <a:p>
            <a:pPr algn="ctr">
              <a:lnSpc>
                <a:spcPct val="20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entertains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645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2088232"/>
          </a:xfrm>
        </p:spPr>
        <p:txBody>
          <a:bodyPr/>
          <a:lstStyle/>
          <a:p>
            <a:r>
              <a:rPr lang="en-GB" sz="3200" b="1" dirty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What can you find </a:t>
            </a:r>
            <a: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/>
            </a:r>
            <a:b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en-GB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in </a:t>
            </a:r>
            <a:r>
              <a:rPr lang="en-GB" sz="3200" b="1" dirty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a </a:t>
            </a:r>
            <a: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/>
            </a:r>
            <a:b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en-GB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newspaper</a:t>
            </a:r>
            <a:r>
              <a:rPr lang="en-GB" sz="3200" b="1" dirty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?</a:t>
            </a:r>
            <a:endParaRPr lang="cs-CZ" sz="3200" dirty="0">
              <a:latin typeface="Georgia" pitchFamily="18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60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What can you find in a newspaper?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00264" cy="427707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the TV guide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editorials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the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weather forecast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gossip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columns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comics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sports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coverage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classifieds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and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advertisements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puzzles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and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crosswords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365760" y="1484784"/>
            <a:ext cx="4062224" cy="424847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headlines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the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main story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world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news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national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news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film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reviews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music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reviews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/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concert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reviews 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93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539552" y="1700808"/>
            <a:ext cx="8229600" cy="2496340"/>
          </a:xfrm>
        </p:spPr>
        <p:txBody>
          <a:bodyPr/>
          <a:lstStyle/>
          <a:p>
            <a:r>
              <a:rPr lang="en-GB" b="1" dirty="0" smtClean="0">
                <a:effectLst/>
                <a:latin typeface="Georgia" pitchFamily="18" charset="0"/>
              </a:rPr>
              <a:t>What can you say  about supplements?</a:t>
            </a:r>
            <a:r>
              <a:rPr lang="cs-CZ" b="1" dirty="0" smtClean="0">
                <a:effectLst/>
                <a:latin typeface="Georgia" pitchFamily="18" charset="0"/>
              </a:rPr>
              <a:t/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cs-CZ" b="1" dirty="0">
                <a:effectLst/>
                <a:latin typeface="Georgia" pitchFamily="18" charset="0"/>
              </a:rPr>
              <a:t/>
            </a:r>
            <a:br>
              <a:rPr lang="cs-CZ" b="1" dirty="0">
                <a:effectLst/>
                <a:latin typeface="Georgia" pitchFamily="18" charset="0"/>
              </a:rPr>
            </a:br>
            <a:r>
              <a:rPr lang="cs-CZ" sz="2400" b="1" dirty="0" err="1" smtClean="0">
                <a:effectLst/>
                <a:latin typeface="Georgia" pitchFamily="18" charset="0"/>
              </a:rPr>
              <a:t>Work</a:t>
            </a:r>
            <a:r>
              <a:rPr lang="cs-CZ" sz="2400" b="1" dirty="0" smtClean="0">
                <a:effectLst/>
                <a:latin typeface="Georgia" pitchFamily="18" charset="0"/>
              </a:rPr>
              <a:t> in </a:t>
            </a:r>
            <a:r>
              <a:rPr lang="cs-CZ" sz="2400" b="1" dirty="0" err="1" smtClean="0">
                <a:effectLst/>
                <a:latin typeface="Georgia" pitchFamily="18" charset="0"/>
              </a:rPr>
              <a:t>pairs</a:t>
            </a:r>
            <a:r>
              <a:rPr lang="cs-CZ" sz="2400" b="1" dirty="0" smtClean="0">
                <a:effectLst/>
                <a:latin typeface="Georgia" pitchFamily="18" charset="0"/>
              </a:rPr>
              <a:t>.</a:t>
            </a:r>
            <a:endParaRPr lang="en-GB" sz="2400" b="1" dirty="0">
              <a:effectLst/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713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SUPPLEMENTS</a:t>
            </a:r>
            <a:endParaRPr lang="cs-CZ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680519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Georgia" pitchFamily="18" charset="0"/>
              </a:rPr>
              <a:t>pages put inside the main </a:t>
            </a:r>
            <a:r>
              <a:rPr lang="en-GB" sz="2800" dirty="0" smtClean="0">
                <a:solidFill>
                  <a:srgbClr val="FF0000"/>
                </a:solidFill>
                <a:latin typeface="Georgia" pitchFamily="18" charset="0"/>
              </a:rPr>
              <a:t>newspaper</a:t>
            </a:r>
            <a:endParaRPr lang="cs-CZ" sz="2800" dirty="0" smtClean="0">
              <a:solidFill>
                <a:srgbClr val="FF0000"/>
              </a:solidFill>
              <a:latin typeface="Georgia" pitchFamily="18" charset="0"/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>
              <a:buAutoNum type="alphaLcParenR"/>
            </a:pPr>
            <a:r>
              <a:rPr lang="en-GB" sz="2800" dirty="0" smtClean="0">
                <a:solidFill>
                  <a:srgbClr val="FF0000"/>
                </a:solidFill>
                <a:latin typeface="Georgia" pitchFamily="18" charset="0"/>
              </a:rPr>
              <a:t>huge</a:t>
            </a:r>
            <a:r>
              <a:rPr lang="cs-CZ" sz="2800" dirty="0" smtClean="0">
                <a:solidFill>
                  <a:srgbClr val="FF0000"/>
                </a:solidFill>
                <a:latin typeface="Georgia" pitchFamily="18" charset="0"/>
              </a:rPr>
              <a:t>:</a:t>
            </a:r>
            <a:r>
              <a:rPr lang="cs-CZ" sz="28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sz="2800" dirty="0">
                <a:solidFill>
                  <a:schemeClr val="tx1"/>
                </a:solidFill>
                <a:latin typeface="Georgia" pitchFamily="18" charset="0"/>
              </a:rPr>
              <a:t>once in a week, normally on Thursday or </a:t>
            </a:r>
            <a:r>
              <a:rPr lang="en-GB" sz="2800" dirty="0" smtClean="0">
                <a:solidFill>
                  <a:schemeClr val="tx1"/>
                </a:solidFill>
                <a:latin typeface="Georgia" pitchFamily="18" charset="0"/>
              </a:rPr>
              <a:t>Friday</a:t>
            </a:r>
            <a:r>
              <a:rPr lang="cs-CZ" sz="2800" dirty="0" smtClean="0">
                <a:solidFill>
                  <a:schemeClr val="tx1"/>
                </a:solidFill>
                <a:latin typeface="Georgia" pitchFamily="18" charset="0"/>
              </a:rPr>
              <a:t>, </a:t>
            </a:r>
            <a:r>
              <a:rPr lang="en-GB" sz="2800" dirty="0">
                <a:solidFill>
                  <a:schemeClr val="tx1"/>
                </a:solidFill>
                <a:latin typeface="Georgia" pitchFamily="18" charset="0"/>
              </a:rPr>
              <a:t>a mixture of news and </a:t>
            </a:r>
            <a:r>
              <a:rPr lang="en-GB" sz="2800" dirty="0" err="1" smtClean="0">
                <a:solidFill>
                  <a:schemeClr val="tx1"/>
                </a:solidFill>
                <a:latin typeface="Georgia" pitchFamily="18" charset="0"/>
              </a:rPr>
              <a:t>entertai</a:t>
            </a:r>
            <a:r>
              <a:rPr lang="cs-CZ" sz="2800" dirty="0" smtClean="0">
                <a:solidFill>
                  <a:schemeClr val="tx1"/>
                </a:solidFill>
                <a:latin typeface="Georgia" pitchFamily="18" charset="0"/>
              </a:rPr>
              <a:t>n</a:t>
            </a:r>
            <a:r>
              <a:rPr lang="en-GB" sz="2800" dirty="0" err="1" smtClean="0">
                <a:solidFill>
                  <a:schemeClr val="tx1"/>
                </a:solidFill>
                <a:latin typeface="Georgia" pitchFamily="18" charset="0"/>
              </a:rPr>
              <a:t>ment</a:t>
            </a:r>
            <a:endParaRPr lang="cs-CZ" sz="2800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>
              <a:buFont typeface="Arial" pitchFamily="34" charset="0"/>
              <a:buAutoNum type="alphaLcParenR"/>
            </a:pPr>
            <a:r>
              <a:rPr lang="en-GB" sz="2800" dirty="0" smtClean="0">
                <a:solidFill>
                  <a:srgbClr val="FF0000"/>
                </a:solidFill>
                <a:latin typeface="Georgia" pitchFamily="18" charset="0"/>
              </a:rPr>
              <a:t>small</a:t>
            </a:r>
            <a:r>
              <a:rPr lang="cs-CZ" sz="2800" dirty="0" smtClean="0">
                <a:solidFill>
                  <a:srgbClr val="FF0000"/>
                </a:solidFill>
                <a:latin typeface="Georgia" pitchFamily="18" charset="0"/>
              </a:rPr>
              <a:t>: </a:t>
            </a:r>
            <a:r>
              <a:rPr lang="en-GB" sz="2800" dirty="0" smtClean="0">
                <a:solidFill>
                  <a:schemeClr val="tx1"/>
                </a:solidFill>
                <a:latin typeface="Georgia" pitchFamily="18" charset="0"/>
              </a:rPr>
              <a:t>accompany the paper everyday</a:t>
            </a:r>
            <a:r>
              <a:rPr lang="cs-CZ" sz="2800" dirty="0" smtClean="0">
                <a:solidFill>
                  <a:schemeClr val="tx1"/>
                </a:solidFill>
                <a:latin typeface="Georgia" pitchFamily="18" charset="0"/>
              </a:rPr>
              <a:t>, </a:t>
            </a:r>
            <a:r>
              <a:rPr lang="en-GB" sz="2800" dirty="0" smtClean="0">
                <a:solidFill>
                  <a:schemeClr val="tx1"/>
                </a:solidFill>
                <a:latin typeface="Georgia" pitchFamily="18" charset="0"/>
              </a:rPr>
              <a:t>specializing in one topic such as: hobbies, job advertisements or housing</a:t>
            </a:r>
            <a:r>
              <a:rPr lang="cs-CZ" sz="28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Georgia" pitchFamily="18" charset="0"/>
              </a:rPr>
              <a:t>or</a:t>
            </a:r>
            <a:r>
              <a:rPr lang="cs-CZ" sz="28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sz="2800" dirty="0">
                <a:solidFill>
                  <a:schemeClr val="tx1"/>
                </a:solidFill>
                <a:latin typeface="Georgia" pitchFamily="18" charset="0"/>
              </a:rPr>
              <a:t>something that is topical in that time of the </a:t>
            </a:r>
            <a:r>
              <a:rPr lang="en-GB" sz="2800" dirty="0" smtClean="0">
                <a:solidFill>
                  <a:schemeClr val="tx1"/>
                </a:solidFill>
                <a:latin typeface="Georgia" pitchFamily="18" charset="0"/>
              </a:rPr>
              <a:t>year</a:t>
            </a:r>
            <a:endParaRPr lang="cs-CZ" sz="2800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90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800200"/>
          </a:xfrm>
        </p:spPr>
        <p:txBody>
          <a:bodyPr/>
          <a:lstStyle/>
          <a:p>
            <a:r>
              <a:rPr lang="en-GB" sz="3200" b="1" dirty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What types of newspapers </a:t>
            </a:r>
            <a: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/>
            </a:r>
            <a:b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en-GB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are </a:t>
            </a:r>
            <a:r>
              <a:rPr lang="en-GB" sz="3200" b="1" dirty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there?</a:t>
            </a:r>
            <a:endParaRPr lang="cs-CZ" sz="3200" dirty="0">
              <a:latin typeface="Georgia" pitchFamily="18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07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76814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24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What types of newspapers </a:t>
            </a:r>
            <a:r>
              <a:rPr lang="en-GB" sz="24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are </a:t>
            </a:r>
            <a:r>
              <a:rPr lang="en-GB" sz="24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there?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3391738"/>
            <a:ext cx="3600400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Georgia" pitchFamily="18" charset="0"/>
              </a:rPr>
              <a:t>BROADSHEETS</a:t>
            </a:r>
            <a:endParaRPr lang="cs-CZ" sz="32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20072" y="3409006"/>
            <a:ext cx="3168352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Georgia" pitchFamily="18" charset="0"/>
              </a:rPr>
              <a:t>TABLOIDS</a:t>
            </a:r>
            <a:endParaRPr lang="cs-CZ" sz="32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5004048" y="1340768"/>
            <a:ext cx="2016225" cy="1987218"/>
          </a:xfrm>
          <a:prstGeom prst="straightConnector1">
            <a:avLst/>
          </a:prstGeom>
          <a:ln w="22225" cmpd="sng">
            <a:solidFill>
              <a:schemeClr val="tx2">
                <a:lumMod val="75000"/>
              </a:schemeClr>
            </a:solidFill>
            <a:tailEnd type="arrow"/>
          </a:ln>
          <a:scene3d>
            <a:camera prst="isometricRightUp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2411760" y="1340768"/>
            <a:ext cx="1800200" cy="1987218"/>
          </a:xfrm>
          <a:prstGeom prst="straightConnector1">
            <a:avLst/>
          </a:prstGeom>
          <a:ln w="22225">
            <a:solidFill>
              <a:schemeClr val="tx2">
                <a:lumMod val="75000"/>
              </a:schemeClr>
            </a:solidFill>
            <a:tailEnd type="arrow"/>
          </a:ln>
          <a:scene3d>
            <a:camera prst="isometricLeftDown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473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BROADSHEETS</a:t>
            </a:r>
            <a:endParaRPr lang="en-GB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“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quality press”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are larger in size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with few black and white pictures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serious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, reliable and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unemotional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text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a lot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of information and details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for more sophisticated readers</a:t>
            </a:r>
            <a:endParaRPr lang="en-GB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5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TABLOIDS</a:t>
            </a:r>
            <a:endParaRPr lang="en-GB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824535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smaller in size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shorter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texts with many coloured pictures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large headlines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tell</a:t>
            </a:r>
            <a:r>
              <a:rPr lang="cs-CZ" dirty="0" err="1" smtClean="0">
                <a:solidFill>
                  <a:schemeClr val="tx1"/>
                </a:solidFill>
                <a:latin typeface="Georgia" pitchFamily="18" charset="0"/>
              </a:rPr>
              <a:t>ing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the whole story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the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firs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t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paragraph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written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in bold typing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are not very serious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are full of gossips and sensational news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very subjective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information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15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3672408"/>
          </a:xfrm>
        </p:spPr>
        <p:txBody>
          <a:bodyPr/>
          <a:lstStyle/>
          <a:p>
            <a: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Work in pairs and discuss </a:t>
            </a:r>
            <a:b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the following statements</a:t>
            </a:r>
            <a:b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concerning</a:t>
            </a:r>
            <a:b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 „Quality Papers x Tabloids“</a:t>
            </a:r>
            <a:endParaRPr lang="en-GB" b="1" dirty="0">
              <a:effectLst/>
              <a:latin typeface="Georgia" pitchFamily="18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5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sz="24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QUALITY PAPERS    x  TABLOIDS</a:t>
            </a:r>
            <a:endParaRPr lang="cs-CZ" sz="24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6419056" cy="4752527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often use scandalous stories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emphasize home and international news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have only a few photographs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are usually quite cheap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use lots of photographs and illustrations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use a wide vocabulary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generally use simple words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use long articles with lots of words</a:t>
            </a:r>
            <a:endParaRPr lang="en-GB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95585" y="1516142"/>
            <a:ext cx="1457451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dirty="0" smtClean="0">
                <a:latin typeface="Georgia" pitchFamily="18" charset="0"/>
              </a:rPr>
              <a:t>    Tabloids   </a:t>
            </a:r>
            <a:endParaRPr lang="en-GB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42331" y="2070798"/>
            <a:ext cx="2232248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Quality papers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95585" y="2592530"/>
            <a:ext cx="2232248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Quality papers</a:t>
            </a:r>
            <a:endParaRPr lang="en-GB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51888" y="4272541"/>
            <a:ext cx="2232248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mtClean="0"/>
              <a:t>Quality papers</a:t>
            </a:r>
            <a:endParaRPr lang="en-GB"/>
          </a:p>
        </p:txBody>
      </p:sp>
      <p:sp>
        <p:nvSpPr>
          <p:cNvPr id="8" name="TextovéPole 7"/>
          <p:cNvSpPr txBox="1"/>
          <p:nvPr/>
        </p:nvSpPr>
        <p:spPr>
          <a:xfrm>
            <a:off x="6046506" y="5589240"/>
            <a:ext cx="2232248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Quality papers</a:t>
            </a:r>
            <a:endParaRPr lang="en-GB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14206" y="3325634"/>
            <a:ext cx="1457451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dirty="0" smtClean="0">
                <a:latin typeface="Georgia" pitchFamily="18" charset="0"/>
              </a:rPr>
              <a:t>    Tabloids   </a:t>
            </a:r>
            <a:endParaRPr lang="en-GB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42331" y="3720688"/>
            <a:ext cx="1457451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dirty="0" smtClean="0">
                <a:latin typeface="Georgia" pitchFamily="18" charset="0"/>
              </a:rPr>
              <a:t>    Tabloids   </a:t>
            </a:r>
            <a:endParaRPr lang="en-GB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39286" y="4941168"/>
            <a:ext cx="1457451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dirty="0" smtClean="0">
                <a:latin typeface="Georgia" pitchFamily="18" charset="0"/>
              </a:rPr>
              <a:t>    Tabloids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693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550339"/>
            <a:ext cx="8229600" cy="2304256"/>
          </a:xfrm>
        </p:spPr>
        <p:txBody>
          <a:bodyPr/>
          <a:lstStyle/>
          <a:p>
            <a:r>
              <a:rPr lang="en-GB" sz="3200" b="1" dirty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Do you know </a:t>
            </a:r>
            <a: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/>
            </a:r>
            <a:b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en-GB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any </a:t>
            </a:r>
            <a:r>
              <a:rPr lang="en-GB" sz="3200" b="1" dirty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newspapers </a:t>
            </a:r>
            <a:r>
              <a:rPr lang="en-GB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from </a:t>
            </a:r>
            <a: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/>
            </a:r>
            <a:br>
              <a:rPr lang="cs-CZ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en-GB" sz="3200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the </a:t>
            </a:r>
            <a:r>
              <a:rPr lang="en-GB" sz="3200" b="1" dirty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English-speaking countries?</a:t>
            </a:r>
            <a:endParaRPr lang="cs-CZ" sz="3200" dirty="0">
              <a:latin typeface="Georgia" pitchFamily="18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C:\Users\bi\AppData\Local\Microsoft\Windows\Temporary Internet Files\Content.IE5\6PESRI6U\MP9003988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80728"/>
            <a:ext cx="2592288" cy="1851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388424" y="62068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212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50405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  <a:r>
              <a:rPr lang="en-GB" b="1" dirty="0" err="1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ewspapers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in Britain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sz="2400" b="1" dirty="0" smtClean="0">
                <a:solidFill>
                  <a:schemeClr val="tx1"/>
                </a:solidFill>
                <a:latin typeface="Georgia" pitchFamily="18" charset="0"/>
              </a:rPr>
              <a:t>Quality Papers</a:t>
            </a:r>
            <a:endParaRPr lang="en-GB" sz="24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sz="2400" b="1" dirty="0" smtClean="0">
                <a:solidFill>
                  <a:schemeClr val="tx1"/>
                </a:solidFill>
                <a:latin typeface="Georgia" pitchFamily="18" charset="0"/>
              </a:rPr>
              <a:t>Tabloids</a:t>
            </a:r>
            <a:endParaRPr lang="en-GB" sz="24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417646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  <a:hlinkClick r:id="rId3"/>
              </a:rPr>
              <a:t>The Times</a:t>
            </a:r>
            <a:endParaRPr lang="cs-CZ" sz="2400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The Financial Times</a:t>
            </a:r>
          </a:p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The Telegraph</a:t>
            </a:r>
          </a:p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The Guardian</a:t>
            </a:r>
          </a:p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The Independent</a:t>
            </a:r>
            <a:endParaRPr lang="en-GB" sz="2400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4104456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  <a:hlinkClick r:id="rId4"/>
              </a:rPr>
              <a:t>The Daily Mirror</a:t>
            </a:r>
            <a:endParaRPr lang="en-GB" sz="2400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The Sun</a:t>
            </a:r>
          </a:p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The Daily Mail</a:t>
            </a:r>
          </a:p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The Daily Express</a:t>
            </a:r>
          </a:p>
          <a:p>
            <a:pPr>
              <a:lnSpc>
                <a:spcPct val="20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The (Sunday) People</a:t>
            </a:r>
            <a:endParaRPr lang="en-GB" sz="2400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65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  <a:r>
              <a:rPr lang="en-GB" b="1" dirty="0" err="1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ewspapers</a:t>
            </a:r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in</a:t>
            </a: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the</a:t>
            </a: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 USA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20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The Wall Street Journal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 (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nationwide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)</a:t>
            </a:r>
            <a:endParaRPr lang="en-GB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20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USA Today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(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nationwide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The New York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Times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200000"/>
              </a:lnSpc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Los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Angeles Times</a:t>
            </a:r>
          </a:p>
          <a:p>
            <a:pPr>
              <a:lnSpc>
                <a:spcPct val="20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The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Washington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Post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endParaRPr lang="en-GB" dirty="0" smtClean="0">
              <a:solidFill>
                <a:schemeClr val="tx1"/>
              </a:solidFill>
              <a:latin typeface="Georgia" pitchFamily="18" charset="0"/>
            </a:endParaRPr>
          </a:p>
          <a:p>
            <a:endParaRPr lang="cs-CZ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56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SPEAKING</a:t>
            </a:r>
            <a:endParaRPr lang="cs-CZ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844824"/>
            <a:ext cx="8219256" cy="273630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What different newspapers do you have in your country?</a:t>
            </a:r>
          </a:p>
          <a:p>
            <a:pPr>
              <a:lnSpc>
                <a:spcPct val="25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Are they national papers or local ones?</a:t>
            </a:r>
          </a:p>
          <a:p>
            <a:pPr>
              <a:lnSpc>
                <a:spcPct val="250000"/>
              </a:lnSpc>
            </a:pPr>
            <a:r>
              <a:rPr lang="en-GB" sz="2400" dirty="0" smtClean="0">
                <a:solidFill>
                  <a:schemeClr val="tx1"/>
                </a:solidFill>
                <a:latin typeface="Georgia" pitchFamily="18" charset="0"/>
              </a:rPr>
              <a:t>Are they broadsheets or tabloids?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07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LISTENING</a:t>
            </a:r>
            <a:endParaRPr lang="cs-CZ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Listening</a:t>
            </a:r>
            <a:r>
              <a:rPr lang="cs-CZ" dirty="0" smtClean="0"/>
              <a:t>: </a:t>
            </a:r>
            <a:r>
              <a:rPr lang="cs-CZ" dirty="0" err="1" smtClean="0">
                <a:hlinkClick r:id="rId2"/>
              </a:rPr>
              <a:t>The</a:t>
            </a:r>
            <a:r>
              <a:rPr lang="cs-CZ" dirty="0" smtClean="0">
                <a:hlinkClick r:id="rId2"/>
              </a:rPr>
              <a:t> media in </a:t>
            </a:r>
            <a:r>
              <a:rPr lang="cs-CZ" dirty="0" err="1" smtClean="0">
                <a:hlinkClick r:id="rId2"/>
              </a:rPr>
              <a:t>Britain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Total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: 1:55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324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772816"/>
            <a:ext cx="4330824" cy="1584176"/>
          </a:xfrm>
        </p:spPr>
        <p:txBody>
          <a:bodyPr/>
          <a:lstStyle/>
          <a:p>
            <a:r>
              <a:rPr lang="cs-CZ" sz="40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MAGAZINES</a:t>
            </a:r>
            <a:endParaRPr lang="cs-CZ" sz="40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bi\AppData\Local\Microsoft\Windows\Temporary Internet Files\Content.IE5\U1HTEOCH\MP9004026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489" y="1196752"/>
            <a:ext cx="3352081" cy="414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740352" y="5661248"/>
            <a:ext cx="78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014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MAGAZINES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65103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provide entertainment, information, offers of various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goods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published weekly, fortnightly, monthly or once in three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months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can not supply fresh daily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news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two main types of magazines: journals and hobby magazines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38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JOURNALS</a:t>
            </a:r>
            <a:endParaRPr lang="cs-CZ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specialized issues of one particular </a:t>
            </a:r>
            <a:r>
              <a:rPr lang="en-GB" dirty="0" smtClean="0">
                <a:solidFill>
                  <a:schemeClr val="tx1"/>
                </a:solidFill>
              </a:rPr>
              <a:t>field</a:t>
            </a:r>
            <a:endParaRPr lang="cs-CZ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a limited </a:t>
            </a:r>
            <a:r>
              <a:rPr lang="en-GB" dirty="0" smtClean="0">
                <a:solidFill>
                  <a:schemeClr val="tx1"/>
                </a:solidFill>
              </a:rPr>
              <a:t>number of readers </a:t>
            </a:r>
            <a:r>
              <a:rPr lang="cs-CZ" dirty="0" smtClean="0">
                <a:solidFill>
                  <a:schemeClr val="tx1"/>
                </a:solidFill>
              </a:rPr>
              <a:t>(</a:t>
            </a:r>
            <a:r>
              <a:rPr lang="en-GB" dirty="0" smtClean="0">
                <a:solidFill>
                  <a:schemeClr val="tx1"/>
                </a:solidFill>
              </a:rPr>
              <a:t>doctors, engineers, economists, …)</a:t>
            </a: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information</a:t>
            </a:r>
            <a:r>
              <a:rPr lang="cs-CZ" dirty="0" smtClean="0">
                <a:solidFill>
                  <a:schemeClr val="tx1"/>
                </a:solidFill>
              </a:rPr>
              <a:t> on </a:t>
            </a:r>
            <a:r>
              <a:rPr lang="en-GB" dirty="0" smtClean="0">
                <a:solidFill>
                  <a:schemeClr val="tx1"/>
                </a:solidFill>
              </a:rPr>
              <a:t>the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latest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trends and events </a:t>
            </a:r>
            <a:r>
              <a:rPr lang="cs-CZ" dirty="0" smtClean="0">
                <a:solidFill>
                  <a:schemeClr val="tx1"/>
                </a:solidFill>
              </a:rPr>
              <a:t>in </a:t>
            </a:r>
            <a:r>
              <a:rPr lang="en-GB" dirty="0" smtClean="0">
                <a:solidFill>
                  <a:schemeClr val="tx1"/>
                </a:solidFill>
              </a:rPr>
              <a:t>their professions</a:t>
            </a:r>
            <a:endParaRPr lang="cs-CZ" dirty="0" smtClean="0"/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</a:rPr>
              <a:t>Q: Can you name any journals published in the CR?</a:t>
            </a:r>
          </a:p>
        </p:txBody>
      </p:sp>
    </p:spTree>
    <p:extLst>
      <p:ext uri="{BB962C8B-B14F-4D97-AF65-F5344CB8AC3E}">
        <p14:creationId xmlns:p14="http://schemas.microsoft.com/office/powerpoint/2010/main" val="248485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HOBBY MAGAZINES</a:t>
            </a:r>
            <a:endParaRPr lang="cs-CZ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68051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various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types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magazines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for people interested in: housing, gardening, fashions,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crosswords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,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animals or even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culture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new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ideas, recommendations, expert advice and some practical examples of what and how to do things (e.g. knitting and sewing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)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a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number of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photographs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liked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both by the young and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adults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  </a:t>
            </a:r>
          </a:p>
          <a:p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B0F0"/>
                </a:solidFill>
              </a:rPr>
              <a:t>Q: Can you name any </a:t>
            </a:r>
            <a:r>
              <a:rPr lang="cs-CZ" dirty="0" smtClean="0">
                <a:solidFill>
                  <a:srgbClr val="00B0F0"/>
                </a:solidFill>
              </a:rPr>
              <a:t>hobby </a:t>
            </a:r>
            <a:r>
              <a:rPr lang="en-GB" dirty="0" smtClean="0">
                <a:solidFill>
                  <a:srgbClr val="00B0F0"/>
                </a:solidFill>
              </a:rPr>
              <a:t>magazines </a:t>
            </a:r>
            <a:r>
              <a:rPr lang="en-GB" dirty="0">
                <a:solidFill>
                  <a:srgbClr val="00B0F0"/>
                </a:solidFill>
              </a:rPr>
              <a:t>published </a:t>
            </a: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    </a:t>
            </a:r>
            <a:r>
              <a:rPr lang="en-GB" dirty="0" smtClean="0">
                <a:solidFill>
                  <a:srgbClr val="00B0F0"/>
                </a:solidFill>
              </a:rPr>
              <a:t>in </a:t>
            </a:r>
            <a:r>
              <a:rPr lang="en-GB" dirty="0">
                <a:solidFill>
                  <a:srgbClr val="00B0F0"/>
                </a:solidFill>
              </a:rPr>
              <a:t>the CR?</a:t>
            </a:r>
          </a:p>
          <a:p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endParaRPr lang="cs-CZ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97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57166"/>
            <a:ext cx="8496944" cy="83958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4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Where do you buy newspapers </a:t>
            </a:r>
            <a:r>
              <a:rPr lang="en-US" sz="24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cs-CZ" sz="24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magazines</a:t>
            </a:r>
            <a:r>
              <a:rPr lang="en-US" sz="24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endParaRPr lang="cs-CZ" sz="24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at a newsagent´s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/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train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 </a:t>
            </a:r>
            <a:r>
              <a:rPr lang="en-US" dirty="0" smtClean="0">
                <a:solidFill>
                  <a:schemeClr val="tx1"/>
                </a:solidFill>
                <a:latin typeface="Georgia" pitchFamily="18" charset="0"/>
              </a:rPr>
              <a:t>station </a:t>
            </a:r>
            <a:r>
              <a:rPr lang="en-US" dirty="0">
                <a:solidFill>
                  <a:schemeClr val="tx1"/>
                </a:solidFill>
                <a:latin typeface="Georgia" pitchFamily="18" charset="0"/>
              </a:rPr>
              <a:t>/ </a:t>
            </a:r>
            <a:r>
              <a:rPr lang="en-US" dirty="0" smtClean="0">
                <a:solidFill>
                  <a:schemeClr val="tx1"/>
                </a:solidFill>
                <a:latin typeface="Georgia" pitchFamily="18" charset="0"/>
              </a:rPr>
              <a:t>news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eorgia" pitchFamily="18" charset="0"/>
              </a:rPr>
              <a:t>stand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chemeClr val="tx1"/>
                </a:solidFill>
                <a:latin typeface="Georgia" pitchFamily="18" charset="0"/>
              </a:rPr>
              <a:t>I </a:t>
            </a:r>
            <a:r>
              <a:rPr lang="en-US" dirty="0">
                <a:solidFill>
                  <a:schemeClr val="tx1"/>
                </a:solidFill>
                <a:latin typeface="Georgia" pitchFamily="18" charset="0"/>
              </a:rPr>
              <a:t>can have the paper delivered.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chemeClr val="tx1"/>
                </a:solidFill>
                <a:latin typeface="Georgia" pitchFamily="18" charset="0"/>
              </a:rPr>
              <a:t>I can subscribe.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chemeClr val="tx1"/>
                </a:solidFill>
                <a:latin typeface="Georgia" pitchFamily="18" charset="0"/>
              </a:rPr>
              <a:t>We </a:t>
            </a:r>
            <a:r>
              <a:rPr lang="en-US" dirty="0">
                <a:solidFill>
                  <a:schemeClr val="tx1"/>
                </a:solidFill>
                <a:latin typeface="Georgia" pitchFamily="18" charset="0"/>
              </a:rPr>
              <a:t>can read it on-line / at a library.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30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772816"/>
            <a:ext cx="8229600" cy="2520280"/>
          </a:xfrm>
        </p:spPr>
        <p:txBody>
          <a:bodyPr/>
          <a:lstStyle/>
          <a:p>
            <a:r>
              <a:rPr lang="en-US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Do you </a:t>
            </a:r>
            <a:r>
              <a:rPr lang="en-US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thin</a:t>
            </a: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b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that </a:t>
            </a:r>
            <a:r>
              <a:rPr lang="en-US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newspapers have a future or</a:t>
            </a:r>
            <a:br>
              <a:rPr lang="en-US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will they be replaced with online news?</a:t>
            </a:r>
            <a:endParaRPr lang="cs-CZ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37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OTHER RESOURCES</a:t>
            </a:r>
            <a:endParaRPr lang="cs-CZ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err="1" smtClean="0">
                <a:hlinkClick r:id="rId2"/>
              </a:rPr>
              <a:t>Worksheet</a:t>
            </a:r>
            <a:r>
              <a:rPr lang="cs-CZ" dirty="0" smtClean="0"/>
              <a:t>: </a:t>
            </a:r>
            <a:r>
              <a:rPr lang="cs-CZ" dirty="0" err="1" smtClean="0"/>
              <a:t>Newspapers</a:t>
            </a:r>
            <a:r>
              <a:rPr lang="cs-CZ" dirty="0" smtClean="0"/>
              <a:t> and </a:t>
            </a:r>
            <a:r>
              <a:rPr lang="cs-CZ" dirty="0" err="1" smtClean="0"/>
              <a:t>magazines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err="1" smtClean="0">
                <a:hlinkClick r:id="rId3"/>
              </a:rPr>
              <a:t>Primary</a:t>
            </a:r>
            <a:r>
              <a:rPr lang="cs-CZ" dirty="0" smtClean="0">
                <a:hlinkClick r:id="rId3"/>
              </a:rPr>
              <a:t> </a:t>
            </a:r>
            <a:r>
              <a:rPr lang="cs-CZ" dirty="0" err="1" smtClean="0">
                <a:hlinkClick r:id="rId3"/>
              </a:rPr>
              <a:t>resources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err="1" smtClean="0">
                <a:hlinkClick r:id="rId4"/>
              </a:rPr>
              <a:t>Worksheet</a:t>
            </a:r>
            <a:r>
              <a:rPr lang="cs-CZ" dirty="0" smtClean="0">
                <a:hlinkClick r:id="rId4"/>
              </a:rPr>
              <a:t>: </a:t>
            </a:r>
            <a:r>
              <a:rPr lang="cs-CZ" dirty="0" err="1" smtClean="0"/>
              <a:t>Newspapers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err="1" smtClean="0"/>
              <a:t>Punctuation</a:t>
            </a:r>
            <a:r>
              <a:rPr lang="cs-CZ" dirty="0" smtClean="0"/>
              <a:t> in a </a:t>
            </a:r>
            <a:r>
              <a:rPr lang="cs-CZ" dirty="0" err="1" smtClean="0">
                <a:hlinkClick r:id="rId5"/>
              </a:rPr>
              <a:t>newspaper</a:t>
            </a:r>
            <a:r>
              <a:rPr lang="cs-CZ" dirty="0" smtClean="0">
                <a:hlinkClick r:id="rId5"/>
              </a:rPr>
              <a:t> </a:t>
            </a:r>
            <a:r>
              <a:rPr lang="cs-CZ" dirty="0" err="1" smtClean="0">
                <a:hlinkClick r:id="rId5"/>
              </a:rPr>
              <a:t>article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717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Fotogalerie:</a:t>
            </a:r>
          </a:p>
          <a:p>
            <a:pPr marL="0" indent="0">
              <a:buNone/>
            </a:pPr>
            <a:r>
              <a:rPr lang="cs-CZ" dirty="0" smtClean="0"/>
              <a:t>Všechny obrázky pochází z otevřené galerie Microsoft Office (</a:t>
            </a:r>
            <a:r>
              <a:rPr lang="cs-CZ" dirty="0" err="1" smtClean="0"/>
              <a:t>Powerpoint</a:t>
            </a:r>
            <a:r>
              <a:rPr lang="cs-CZ" dirty="0" smtClean="0"/>
              <a:t>).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KNIŽNÍ ZDROJE:</a:t>
            </a:r>
          </a:p>
          <a:p>
            <a:pPr marL="0" indent="0">
              <a:buNone/>
            </a:pPr>
            <a:r>
              <a:rPr lang="cs-CZ" dirty="0" smtClean="0"/>
              <a:t>1. TIERNEY</a:t>
            </a:r>
            <a:r>
              <a:rPr lang="cs-CZ" dirty="0"/>
              <a:t>, James. </a:t>
            </a:r>
            <a:r>
              <a:rPr lang="cs-CZ" i="1" dirty="0" err="1"/>
              <a:t>Carousel</a:t>
            </a:r>
            <a:r>
              <a:rPr lang="cs-CZ" i="1" dirty="0"/>
              <a:t> - </a:t>
            </a:r>
            <a:r>
              <a:rPr lang="cs-CZ" i="1" dirty="0" err="1"/>
              <a:t>the</a:t>
            </a:r>
            <a:r>
              <a:rPr lang="cs-CZ" i="1" dirty="0"/>
              <a:t> </a:t>
            </a:r>
            <a:r>
              <a:rPr lang="cs-CZ" i="1" dirty="0" err="1"/>
              <a:t>English-speaking</a:t>
            </a:r>
            <a:r>
              <a:rPr lang="cs-CZ" i="1" dirty="0"/>
              <a:t> </a:t>
            </a:r>
            <a:r>
              <a:rPr lang="cs-CZ" i="1" dirty="0" err="1"/>
              <a:t>world</a:t>
            </a:r>
            <a:r>
              <a:rPr lang="cs-CZ" dirty="0"/>
              <a:t>. Italy: </a:t>
            </a:r>
            <a:r>
              <a:rPr lang="cs-CZ" dirty="0" err="1"/>
              <a:t>Modern</a:t>
            </a:r>
            <a:r>
              <a:rPr lang="cs-CZ" dirty="0"/>
              <a:t> </a:t>
            </a:r>
            <a:r>
              <a:rPr lang="cs-CZ" dirty="0" err="1"/>
              <a:t>languages</a:t>
            </a:r>
            <a:r>
              <a:rPr lang="cs-CZ" dirty="0"/>
              <a:t>, 2006, ISBN 88-493-0355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2. ROBERTS</a:t>
            </a:r>
            <a:r>
              <a:rPr lang="cs-CZ" dirty="0"/>
              <a:t>, Rachel J.. </a:t>
            </a:r>
            <a:r>
              <a:rPr lang="cs-CZ" i="1" dirty="0" err="1"/>
              <a:t>Speak</a:t>
            </a:r>
            <a:r>
              <a:rPr lang="cs-CZ" i="1" dirty="0"/>
              <a:t> Up - </a:t>
            </a:r>
            <a:r>
              <a:rPr lang="cs-CZ" i="1" dirty="0" err="1"/>
              <a:t>The</a:t>
            </a:r>
            <a:r>
              <a:rPr lang="cs-CZ" i="1" dirty="0"/>
              <a:t> </a:t>
            </a:r>
            <a:r>
              <a:rPr lang="cs-CZ" i="1" dirty="0" err="1"/>
              <a:t>English-speaking</a:t>
            </a:r>
            <a:r>
              <a:rPr lang="cs-CZ" i="1" dirty="0"/>
              <a:t> </a:t>
            </a:r>
            <a:r>
              <a:rPr lang="cs-CZ" i="1" dirty="0" err="1"/>
              <a:t>World</a:t>
            </a:r>
            <a:r>
              <a:rPr lang="cs-CZ" dirty="0"/>
              <a:t>. Italy: </a:t>
            </a:r>
            <a:r>
              <a:rPr lang="cs-CZ" dirty="0" err="1"/>
              <a:t>Modern</a:t>
            </a:r>
            <a:r>
              <a:rPr lang="cs-CZ" dirty="0"/>
              <a:t> </a:t>
            </a:r>
            <a:r>
              <a:rPr lang="cs-CZ" dirty="0" err="1"/>
              <a:t>Languages</a:t>
            </a:r>
            <a:r>
              <a:rPr lang="cs-CZ" dirty="0"/>
              <a:t>, 2006, ISBN </a:t>
            </a:r>
            <a:r>
              <a:rPr lang="cs-CZ" dirty="0" smtClean="0"/>
              <a:t>88-493-0439.</a:t>
            </a:r>
          </a:p>
          <a:p>
            <a:pPr marL="0" indent="0">
              <a:buNone/>
            </a:pPr>
            <a:r>
              <a:rPr lang="cs-CZ" dirty="0" smtClean="0"/>
              <a:t>3. SMITH-DLUHÁ</a:t>
            </a:r>
            <a:r>
              <a:rPr lang="cs-CZ" dirty="0"/>
              <a:t>, </a:t>
            </a:r>
            <a:r>
              <a:rPr lang="cs-CZ" dirty="0" err="1"/>
              <a:t>Gabrielle</a:t>
            </a:r>
            <a:r>
              <a:rPr lang="cs-CZ" dirty="0"/>
              <a:t> a kol. </a:t>
            </a:r>
            <a:r>
              <a:rPr lang="cs-CZ" i="1" dirty="0"/>
              <a:t>Angličtina, Otázky a odpovědi</a:t>
            </a:r>
            <a:r>
              <a:rPr lang="cs-CZ" dirty="0"/>
              <a:t>. Dubicko: INFOA, 2008, ISBN 978-80-7240-489-6.</a:t>
            </a:r>
          </a:p>
          <a:p>
            <a:pPr marL="0" indent="0" algn="ctr">
              <a:buNone/>
            </a:pPr>
            <a:r>
              <a:rPr lang="cs-CZ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Veškeré hypertextové odkazy jsou platné ke dni vytvoření díla.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525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216</TotalTime>
  <Words>872</Words>
  <Application>Microsoft Office PowerPoint</Application>
  <PresentationFormat>Předvádění na obrazovce (4:3)</PresentationFormat>
  <Paragraphs>190</Paragraphs>
  <Slides>27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projekt_logo_cent</vt:lpstr>
      <vt:lpstr>NEWSPAPERS and MAGAZINES</vt:lpstr>
      <vt:lpstr>ANOTACE</vt:lpstr>
      <vt:lpstr>What is the role of the press?</vt:lpstr>
      <vt:lpstr>DAILY PRESS</vt:lpstr>
      <vt:lpstr>What can you find  in a  newspaper?</vt:lpstr>
      <vt:lpstr>What can you find in a newspaper?</vt:lpstr>
      <vt:lpstr>What can you say  about supplements?  Work in pairs.</vt:lpstr>
      <vt:lpstr>SUPPLEMENTS</vt:lpstr>
      <vt:lpstr>What types of newspapers  are there?</vt:lpstr>
      <vt:lpstr>What types of newspapers are there?</vt:lpstr>
      <vt:lpstr>BROADSHEETS</vt:lpstr>
      <vt:lpstr>TABLOIDS</vt:lpstr>
      <vt:lpstr>Work in pairs and discuss  the following statements concerning  „Quality Papers x Tabloids“</vt:lpstr>
      <vt:lpstr>QUALITY PAPERS    x  TABLOIDS</vt:lpstr>
      <vt:lpstr>Do you know  any newspapers from  the English-speaking countries?</vt:lpstr>
      <vt:lpstr>Newspapers in Britain</vt:lpstr>
      <vt:lpstr>Newspapers in the USA</vt:lpstr>
      <vt:lpstr>SPEAKING</vt:lpstr>
      <vt:lpstr>LISTENING</vt:lpstr>
      <vt:lpstr>MAGAZINES</vt:lpstr>
      <vt:lpstr>MAGAZINES</vt:lpstr>
      <vt:lpstr>JOURNALS</vt:lpstr>
      <vt:lpstr>HOBBY MAGAZINES</vt:lpstr>
      <vt:lpstr>Where do you buy newspapers and magazines?</vt:lpstr>
      <vt:lpstr>Do you think that newspapers have a future or will they be replaced with online news?</vt:lpstr>
      <vt:lpstr>OTHER RESOURCES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bi</dc:creator>
  <cp:lastModifiedBy>bi</cp:lastModifiedBy>
  <cp:revision>119</cp:revision>
  <dcterms:created xsi:type="dcterms:W3CDTF">2013-01-13T05:18:09Z</dcterms:created>
  <dcterms:modified xsi:type="dcterms:W3CDTF">2013-11-18T03:40:22Z</dcterms:modified>
</cp:coreProperties>
</file>