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</p:sldMasterIdLst>
  <p:notesMasterIdLst>
    <p:notesMasterId r:id="rId9"/>
  </p:notesMasterIdLst>
  <p:sldIdLst>
    <p:sldId id="259" r:id="rId2"/>
    <p:sldId id="271" r:id="rId3"/>
    <p:sldId id="273" r:id="rId4"/>
    <p:sldId id="274" r:id="rId5"/>
    <p:sldId id="275" r:id="rId6"/>
    <p:sldId id="276" r:id="rId7"/>
    <p:sldId id="26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8AE82-BEA4-45FB-84B1-01CD236BF09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D4565-18B8-4CC9-A040-4785FCAF0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0EF043-C792-450D-A01E-84187167F4F7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80C7BF-B114-44E7-BC03-EA1ADC4D1B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29AF593-1DE2-4D57-9536-73C20AAF9BF3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BEA8E6D-4A3B-456C-9E43-1A4FAF77E6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D1C646-0891-4E7A-B58C-079540B2F2CE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09DDC0-FB25-4BD6-88EF-5B1E5CB21C0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7C350A-5E78-4300-B93D-16B2F1F5C16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80468F-B5A8-43F1-B51C-6B8D4B17A6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FDE809-0F86-43AC-AF62-A21924CE817A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13D347-A3D2-4B79-B270-765B3356E73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D9E28E-A725-413D-8A29-762A074A6F36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0D50D4-37EE-4D5C-BA75-7363931716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17FD76-DA98-46F8-BD01-B1081822C75A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B8F3A0-202E-4E7B-AF9E-28F2D25A39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869394-75F0-485F-A169-6668A64C8FBC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C88544-228B-4BFC-BCE1-65720263110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281A67D-01EC-4E6B-9289-971CF25E746B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pPr>
              <a:defRPr/>
            </a:pPr>
            <a:fld id="{E39A2B6D-6AA2-41DE-9EEE-FF3D4BD059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D16823-6A93-4E1B-82A3-EFC43836B7A3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9CDB85-E045-4726-9AB9-8FD8070B08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6B001EE-06A7-4A42-95EF-382F8ACA5398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B59FCB-4F6F-4BC8-A519-DDE161DF5C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AB7F728B-1403-4622-A508-9B2BFDA88DFF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21ADE64E-C0EF-45CF-8178-6B2DC4BCB7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transition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shop.regina.sk/Kancel%C3%A1rske_potreby/Ostatn%C3%A9_kancel%C3%A1rske_potreby/informa%C4%8Dn%C3%A9_n%C3%A1lepky_a_piktogramy/Piktogram_z%C3%A1kaz_fotografovania_p-247457.html" TargetMode="External"/><Relationship Id="rId7" Type="http://schemas.openxmlformats.org/officeDocument/2006/relationships/hyperlink" Target="&amp;start=0&amp;ndsp=14&amp;ved=1t:429,r:9,s:0" TargetMode="External"/><Relationship Id="rId2" Type="http://schemas.openxmlformats.org/officeDocument/2006/relationships/hyperlink" Target="1t:429,r:0,s:1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R:\5,s:55" TargetMode="External"/><Relationship Id="rId5" Type="http://schemas.openxmlformats.org/officeDocument/2006/relationships/hyperlink" Target="ndsp=21&amp;ved=1t:429,r:0,s:75" TargetMode="External"/><Relationship Id="rId4" Type="http://schemas.openxmlformats.org/officeDocument/2006/relationships/hyperlink" Target=":9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587680" cy="181967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endParaRPr lang="cs-CZ" dirty="0">
              <a:latin typeface="Bookman Old Style" pitchFamily="18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536" y="3429000"/>
            <a:ext cx="8299648" cy="3096345"/>
          </a:xfrm>
        </p:spPr>
        <p:txBody>
          <a:bodyPr/>
          <a:lstStyle/>
          <a:p>
            <a:pPr algn="ctr" eaLnBrk="1" hangingPunct="1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Název školy:  </a:t>
            </a:r>
            <a:r>
              <a:rPr lang="cs-CZ" sz="2800" i="1" dirty="0" smtClean="0">
                <a:solidFill>
                  <a:schemeClr val="tx1"/>
                </a:solidFill>
                <a:latin typeface="Bookman Old Style" pitchFamily="18" charset="0"/>
              </a:rPr>
              <a:t>Základní škola a mateřská škola, </a:t>
            </a:r>
          </a:p>
          <a:p>
            <a:pPr algn="ctr" eaLnBrk="1" hangingPunct="1">
              <a:buNone/>
              <a:defRPr/>
            </a:pPr>
            <a:r>
              <a:rPr lang="cs-CZ" sz="2800" i="1" noProof="1" smtClean="0">
                <a:solidFill>
                  <a:schemeClr val="tx1"/>
                </a:solidFill>
                <a:latin typeface="Bookman Old Style" pitchFamily="18" charset="0"/>
              </a:rPr>
              <a:t>Hlušice</a:t>
            </a:r>
            <a:endParaRPr lang="cs-CZ" sz="2800" noProof="1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400" dirty="0" smtClean="0">
                <a:solidFill>
                  <a:schemeClr val="tx1"/>
                </a:solidFill>
                <a:latin typeface="Bookman Old Style" pitchFamily="18" charset="0"/>
              </a:rPr>
              <a:t>Autor: PaedDr. Vaňková Marcela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Číslo projektu: CZ.1.07/1.4.00/21.3235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Název:	 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VY_32_INOVACE_1A_15_MUST/MUSTN´T</a:t>
            </a:r>
            <a:endParaRPr lang="cs-CZ" sz="20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Téma: </a:t>
            </a:r>
            <a:r>
              <a:rPr lang="cs-CZ" sz="2000" dirty="0" smtClean="0">
                <a:latin typeface="Bookman Old Style" pitchFamily="18" charset="0"/>
              </a:rPr>
              <a:t>Anglická gramatika v 7. a 8. ročníku ZŠ</a:t>
            </a:r>
            <a:endParaRPr lang="en-GB" sz="20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eaLnBrk="1" hangingPunct="1"/>
            <a:endParaRPr lang="cs-CZ" dirty="0" smtClean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792088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5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ANOTACE:</a:t>
            </a:r>
            <a:endParaRPr lang="cs-CZ" sz="28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Procvičení gramatiky – užití MUST / MUSTN´T.</a:t>
            </a:r>
          </a:p>
          <a:p>
            <a:r>
              <a:rPr lang="cs-CZ" sz="2000" dirty="0" smtClean="0">
                <a:latin typeface="Bookman Old Style" pitchFamily="18" charset="0"/>
              </a:rPr>
              <a:t>2) Dle obrázků žáci doplňují do vět: </a:t>
            </a:r>
            <a:r>
              <a:rPr lang="en-GB" sz="2000" dirty="0" smtClean="0">
                <a:latin typeface="Bookman Old Style" pitchFamily="18" charset="0"/>
              </a:rPr>
              <a:t>must </a:t>
            </a:r>
            <a:r>
              <a:rPr lang="en-GB" sz="2000" noProof="1" smtClean="0">
                <a:latin typeface="Bookman Old Style" pitchFamily="18" charset="0"/>
              </a:rPr>
              <a:t>nebo </a:t>
            </a:r>
            <a:r>
              <a:rPr lang="en-GB" sz="2000" dirty="0" smtClean="0">
                <a:latin typeface="Bookman Old Style" pitchFamily="18" charset="0"/>
              </a:rPr>
              <a:t>mustn´t. </a:t>
            </a:r>
            <a:r>
              <a:rPr lang="cs-CZ" sz="2000" dirty="0" smtClean="0">
                <a:latin typeface="Bookman Old Style" pitchFamily="18" charset="0"/>
              </a:rPr>
              <a:t>Kontrola je po odhalení barevných obdélníků.</a:t>
            </a:r>
          </a:p>
          <a:p>
            <a:r>
              <a:rPr lang="cs-CZ" sz="2000" dirty="0" smtClean="0">
                <a:latin typeface="Bookman Old Style" pitchFamily="18" charset="0"/>
              </a:rPr>
              <a:t>3) Zákazy – užití MUSTN´T ve větách, dokončení vět dle obrázků. Kontrola je po odhalení barevných obdélníků.</a:t>
            </a:r>
          </a:p>
          <a:p>
            <a:r>
              <a:rPr lang="cs-CZ" sz="2000" dirty="0" smtClean="0">
                <a:latin typeface="Bookman Old Style" pitchFamily="18" charset="0"/>
              </a:rPr>
              <a:t>4) </a:t>
            </a:r>
            <a:r>
              <a:rPr lang="en-GB" sz="2000" dirty="0" smtClean="0">
                <a:latin typeface="Bookman Old Style" pitchFamily="18" charset="0"/>
              </a:rPr>
              <a:t>Classroom Rules </a:t>
            </a:r>
            <a:r>
              <a:rPr lang="cs-CZ" sz="2000" dirty="0" smtClean="0">
                <a:latin typeface="Bookman Old Style" pitchFamily="18" charset="0"/>
              </a:rPr>
              <a:t>– použití pravidel v praxi – ve škole, třídě. Sestavení vlastních pravidel ve třídě, práce ve skupinách, konverzace ve dvojicích </a:t>
            </a:r>
            <a:r>
              <a:rPr lang="cs-CZ" sz="2000" smtClean="0">
                <a:latin typeface="Bookman Old Style" pitchFamily="18" charset="0"/>
              </a:rPr>
              <a:t>nad pravidly.</a:t>
            </a:r>
            <a:endParaRPr lang="cs-CZ" sz="2000" dirty="0" smtClean="0">
              <a:latin typeface="Bookman Old Style" pitchFamily="18" charset="0"/>
            </a:endParaRPr>
          </a:p>
          <a:p>
            <a:r>
              <a:rPr lang="cs-CZ" sz="2000" dirty="0" smtClean="0">
                <a:latin typeface="Bookman Old Style" pitchFamily="18" charset="0"/>
              </a:rPr>
              <a:t>5) </a:t>
            </a:r>
            <a:r>
              <a:rPr lang="en-GB" sz="2000" dirty="0" smtClean="0">
                <a:latin typeface="Bookman Old Style" pitchFamily="18" charset="0"/>
              </a:rPr>
              <a:t>Family Rules</a:t>
            </a:r>
            <a:r>
              <a:rPr lang="cs-CZ" sz="2000" dirty="0" smtClean="0">
                <a:latin typeface="Bookman Old Style" pitchFamily="18" charset="0"/>
              </a:rPr>
              <a:t> - použití pravidel v praxi – v rodině, ve svém pokoji. Sestavení vlastních pravidel.</a:t>
            </a:r>
            <a:endParaRPr lang="en-GB" sz="2000" dirty="0" smtClean="0">
              <a:latin typeface="Bookman Old Style" pitchFamily="18" charset="0"/>
            </a:endParaRPr>
          </a:p>
          <a:p>
            <a:r>
              <a:rPr lang="cs-CZ" sz="2000" dirty="0" smtClean="0">
                <a:latin typeface="Bookman Old Style" pitchFamily="18" charset="0"/>
              </a:rPr>
              <a:t>5) Zařazení materiálu k praktickému použití: MUST / MUSTN´T </a:t>
            </a:r>
            <a:r>
              <a:rPr lang="en-GB" sz="2000" dirty="0" smtClean="0">
                <a:latin typeface="Bookman Old Style" pitchFamily="18" charset="0"/>
              </a:rPr>
              <a:t>.</a:t>
            </a:r>
          </a:p>
          <a:p>
            <a:endParaRPr lang="cs-CZ" sz="2000" dirty="0" smtClean="0">
              <a:latin typeface="Bookman Old Style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 advClick="0" advTm="10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400" dirty="0" smtClean="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Must</a:t>
            </a:r>
            <a:r>
              <a:rPr lang="cs-CZ" sz="5400" dirty="0" smtClean="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/ </a:t>
            </a:r>
            <a:r>
              <a:rPr lang="en-US" sz="5400" dirty="0" smtClean="0">
                <a:solidFill>
                  <a:srgbClr val="C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Mustn´t</a:t>
            </a:r>
            <a:endParaRPr lang="cs-CZ" dirty="0"/>
          </a:p>
        </p:txBody>
      </p:sp>
      <p:pic>
        <p:nvPicPr>
          <p:cNvPr id="3" name="Obrázek 3" descr="C:\Users\hamplovaa\AppData\Local\Microsoft\Windows\Temporary Internet Files\Content.IE5\OPY58EFR\MP900439398[1]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085183"/>
            <a:ext cx="1811263" cy="141607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081" name="Obrázek 5" descr="MC900290958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3429000"/>
            <a:ext cx="1164285" cy="1080120"/>
          </a:xfrm>
          <a:prstGeom prst="rect">
            <a:avLst/>
          </a:prstGeom>
          <a:noFill/>
        </p:spPr>
      </p:pic>
      <p:pic>
        <p:nvPicPr>
          <p:cNvPr id="3080" name="Obrázek 7" descr="MC900019311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44505" y="1628800"/>
            <a:ext cx="2206241" cy="1247006"/>
          </a:xfrm>
          <a:prstGeom prst="rect">
            <a:avLst/>
          </a:prstGeom>
          <a:noFill/>
        </p:spPr>
      </p:pic>
      <p:pic>
        <p:nvPicPr>
          <p:cNvPr id="3079" name="Obrázek 8" descr="MP90040059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1894918"/>
            <a:ext cx="1017265" cy="1282638"/>
          </a:xfrm>
          <a:prstGeom prst="rect">
            <a:avLst/>
          </a:prstGeom>
          <a:noFill/>
        </p:spPr>
      </p:pic>
      <p:pic>
        <p:nvPicPr>
          <p:cNvPr id="3078" name="Obrázek 9" descr="MC900300119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6096" y="3501008"/>
            <a:ext cx="1224136" cy="1586205"/>
          </a:xfrm>
          <a:prstGeom prst="rect">
            <a:avLst/>
          </a:prstGeom>
          <a:noFill/>
        </p:spPr>
      </p:pic>
      <p:pic>
        <p:nvPicPr>
          <p:cNvPr id="3076" name="Obrázek 1" descr="MC900441872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39952" y="5229200"/>
            <a:ext cx="1314822" cy="1164557"/>
          </a:xfrm>
          <a:prstGeom prst="rect">
            <a:avLst/>
          </a:prstGeom>
          <a:noFill/>
        </p:spPr>
      </p:pic>
      <p:sp>
        <p:nvSpPr>
          <p:cNvPr id="3083" name="Rectangle 11"/>
          <p:cNvSpPr>
            <a:spLocks noChangeArrowheads="1"/>
          </p:cNvSpPr>
          <p:nvPr/>
        </p:nvSpPr>
        <p:spPr bwMode="auto">
          <a:xfrm>
            <a:off x="0" y="-186899"/>
            <a:ext cx="1021433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84" name="Rectangle 12"/>
          <p:cNvSpPr>
            <a:spLocks noChangeArrowheads="1"/>
          </p:cNvSpPr>
          <p:nvPr/>
        </p:nvSpPr>
        <p:spPr bwMode="auto">
          <a:xfrm>
            <a:off x="0" y="1495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0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</a:t>
            </a:r>
            <a:r>
              <a:rPr kumimoji="0" lang="cs-CZ" sz="1600" b="0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1600" b="0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1600" b="0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                                  </a:t>
            </a:r>
            <a:br>
              <a:rPr kumimoji="0" lang="cs-CZ" sz="1600" b="0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0" y="-920864"/>
            <a:ext cx="4716016" cy="353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6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600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600" dirty="0" smtClean="0">
              <a:solidFill>
                <a:srgbClr val="C00000"/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600" dirty="0" smtClean="0">
              <a:solidFill>
                <a:srgbClr val="C00000"/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600" dirty="0" smtClean="0">
              <a:solidFill>
                <a:srgbClr val="C00000"/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600" dirty="0" smtClean="0">
              <a:solidFill>
                <a:srgbClr val="C00000"/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600" dirty="0" smtClean="0">
              <a:solidFill>
                <a:srgbClr val="C00000"/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0" y="3800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1600" b="0" i="0" u="none" strike="noStrike" cap="none" normalizeH="0" baseline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0" y="63246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1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0" y="6991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0" y="7274124"/>
            <a:ext cx="184731" cy="615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95536" y="328498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br>
              <a:rPr lang="cs-CZ" dirty="0" smtClean="0">
                <a:solidFill>
                  <a:srgbClr val="C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67544" y="2564904"/>
            <a:ext cx="43924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mustn´t smoke. </a:t>
            </a:r>
          </a:p>
          <a:p>
            <a:endParaRPr lang="en-GB" dirty="0" smtClean="0"/>
          </a:p>
          <a:p>
            <a:r>
              <a:rPr lang="en-GB" dirty="0" smtClean="0"/>
              <a:t>Children must </a:t>
            </a:r>
            <a:r>
              <a:rPr lang="cs-CZ" dirty="0" smtClean="0"/>
              <a:t>   </a:t>
            </a:r>
            <a:r>
              <a:rPr lang="en-GB" dirty="0" smtClean="0"/>
              <a:t>go to school early.</a:t>
            </a:r>
          </a:p>
          <a:p>
            <a:endParaRPr lang="en-GB" dirty="0" smtClean="0"/>
          </a:p>
          <a:p>
            <a:r>
              <a:rPr lang="en-GB" dirty="0" smtClean="0"/>
              <a:t>We must </a:t>
            </a:r>
            <a:r>
              <a:rPr lang="cs-CZ" dirty="0" smtClean="0"/>
              <a:t>    </a:t>
            </a:r>
            <a:r>
              <a:rPr lang="en-GB" dirty="0" smtClean="0"/>
              <a:t>do our homework in time.</a:t>
            </a:r>
          </a:p>
          <a:p>
            <a:endParaRPr lang="en-GB" dirty="0" smtClean="0"/>
          </a:p>
          <a:p>
            <a:r>
              <a:rPr lang="en-GB" dirty="0" smtClean="0"/>
              <a:t> We mustn´t drink alcohol.</a:t>
            </a:r>
          </a:p>
          <a:p>
            <a:endParaRPr lang="en-GB" dirty="0" smtClean="0"/>
          </a:p>
          <a:p>
            <a:r>
              <a:rPr lang="en-GB" dirty="0" smtClean="0"/>
              <a:t>We must </a:t>
            </a:r>
            <a:r>
              <a:rPr lang="cs-CZ" dirty="0" smtClean="0"/>
              <a:t>    </a:t>
            </a:r>
            <a:r>
              <a:rPr lang="en-GB" dirty="0" smtClean="0"/>
              <a:t>listen to our teacher.</a:t>
            </a:r>
          </a:p>
          <a:p>
            <a:endParaRPr lang="en-GB" dirty="0" smtClean="0"/>
          </a:p>
          <a:p>
            <a:r>
              <a:rPr lang="en-GB" dirty="0" smtClean="0"/>
              <a:t>We must </a:t>
            </a:r>
            <a:r>
              <a:rPr lang="cs-CZ" dirty="0" smtClean="0"/>
              <a:t>    </a:t>
            </a:r>
            <a:r>
              <a:rPr lang="en-GB" dirty="0" smtClean="0"/>
              <a:t>eat healthy food.</a:t>
            </a:r>
            <a:endParaRPr lang="en-GB" dirty="0"/>
          </a:p>
        </p:txBody>
      </p:sp>
      <p:sp>
        <p:nvSpPr>
          <p:cNvPr id="28" name="Zaoblený obdélník 27"/>
          <p:cNvSpPr/>
          <p:nvPr/>
        </p:nvSpPr>
        <p:spPr>
          <a:xfrm>
            <a:off x="971600" y="2636912"/>
            <a:ext cx="792088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1475656" y="3212976"/>
            <a:ext cx="720080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971600" y="3717032"/>
            <a:ext cx="720080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1043608" y="4293096"/>
            <a:ext cx="792088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971600" y="4797152"/>
            <a:ext cx="720080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971600" y="5373216"/>
            <a:ext cx="720080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571184" cy="852704"/>
          </a:xfrm>
        </p:spPr>
        <p:txBody>
          <a:bodyPr/>
          <a:lstStyle/>
          <a:p>
            <a:r>
              <a:rPr lang="en-GB" i="1" dirty="0" smtClean="0">
                <a:solidFill>
                  <a:srgbClr val="00B050"/>
                </a:solidFill>
              </a:rPr>
              <a:t>Rules</a:t>
            </a:r>
            <a:endParaRPr lang="en-GB" i="1" dirty="0">
              <a:solidFill>
                <a:srgbClr val="00B050"/>
              </a:solidFill>
            </a:endParaRPr>
          </a:p>
        </p:txBody>
      </p:sp>
      <p:pic>
        <p:nvPicPr>
          <p:cNvPr id="3" name="Obrázek 2" descr="C:\Users\jaglovak\AppData\Local\Microsoft\Windows\Temporary Internet Files\Content.IE5\L2GG3BQR\MC900434837[1].png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980728"/>
            <a:ext cx="1584176" cy="1296144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 descr="C:\Users\jaglovak\AppData\Local\Microsoft\Windows\Temporary Internet Files\Content.IE5\ZR96GZ65\MC900024553[1].wmf"/>
          <p:cNvPicPr/>
          <p:nvPr/>
        </p:nvPicPr>
        <p:blipFill>
          <a:blip r:embed="rId3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908720"/>
            <a:ext cx="1800200" cy="1482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5" descr="C:\Users\jaglovak\AppData\Local\Microsoft\Windows\Temporary Internet Files\Content.IE5\F06RW4TC\MC900411326[1].wmf"/>
          <p:cNvPicPr/>
          <p:nvPr/>
        </p:nvPicPr>
        <p:blipFill>
          <a:blip r:embed="rId4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780928"/>
            <a:ext cx="1381125" cy="1295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6" descr="C:\Users\jaglovak\AppData\Local\Microsoft\Windows\Temporary Internet Files\Content.IE5\YS1CXUAH\MC900411268[1].wmf"/>
          <p:cNvPicPr/>
          <p:nvPr/>
        </p:nvPicPr>
        <p:blipFill>
          <a:blip r:embed="rId5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924944"/>
            <a:ext cx="1285875" cy="1212215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ovéPole 6"/>
          <p:cNvSpPr txBox="1"/>
          <p:nvPr/>
        </p:nvSpPr>
        <p:spPr>
          <a:xfrm>
            <a:off x="467544" y="2132856"/>
            <a:ext cx="4577728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We mustn’t use a mobile phone.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en-GB" sz="2400" dirty="0" smtClean="0"/>
              <a:t>We mustn’t walk with the dog.</a:t>
            </a:r>
          </a:p>
          <a:p>
            <a:endParaRPr lang="cs-CZ" sz="2400" dirty="0" smtClean="0"/>
          </a:p>
          <a:p>
            <a:r>
              <a:rPr lang="en-GB" sz="2400" dirty="0" smtClean="0"/>
              <a:t>We mustn’t turn left.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en-GB" sz="2400" dirty="0" smtClean="0"/>
              <a:t>They mustn’t turn right.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en-GB" sz="2400" dirty="0" smtClean="0"/>
              <a:t>You mustn´t  take a photo.</a:t>
            </a:r>
          </a:p>
          <a:p>
            <a:endParaRPr lang="en-GB" sz="2400" dirty="0" smtClean="0"/>
          </a:p>
          <a:p>
            <a:r>
              <a:rPr lang="en-GB" sz="2400" dirty="0" smtClean="0"/>
              <a:t>You mustn´t  eat here.</a:t>
            </a:r>
            <a:endParaRPr lang="en-GB" sz="2400" dirty="0"/>
          </a:p>
        </p:txBody>
      </p:sp>
      <p:pic>
        <p:nvPicPr>
          <p:cNvPr id="2050" name="Picture 2" descr="http://www.dabe.estranky.cz/img/mid/42/zakaz-jidlo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4437112"/>
            <a:ext cx="1944215" cy="1944216"/>
          </a:xfrm>
          <a:prstGeom prst="rect">
            <a:avLst/>
          </a:prstGeom>
          <a:noFill/>
        </p:spPr>
      </p:pic>
      <p:pic>
        <p:nvPicPr>
          <p:cNvPr id="2052" name="Picture 4" descr="http://shop.regina.sk/Portal/Images/share5/fotak-maly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3968" y="4581128"/>
            <a:ext cx="1878469" cy="1944216"/>
          </a:xfrm>
          <a:prstGeom prst="rect">
            <a:avLst/>
          </a:prstGeom>
          <a:noFill/>
        </p:spPr>
      </p:pic>
      <p:sp>
        <p:nvSpPr>
          <p:cNvPr id="11" name="Zaoblený obdélník 10"/>
          <p:cNvSpPr/>
          <p:nvPr/>
        </p:nvSpPr>
        <p:spPr>
          <a:xfrm>
            <a:off x="2123728" y="2132856"/>
            <a:ext cx="273630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123728" y="2852936"/>
            <a:ext cx="266429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2123728" y="3645024"/>
            <a:ext cx="208823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339752" y="4437112"/>
            <a:ext cx="194421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267744" y="5085184"/>
            <a:ext cx="201622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267744" y="5877272"/>
            <a:ext cx="194421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04088"/>
            <a:ext cx="8439472" cy="6366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       </a:t>
            </a:r>
            <a:r>
              <a:rPr lang="en-GB" i="1" dirty="0" smtClean="0">
                <a:solidFill>
                  <a:srgbClr val="00B050"/>
                </a:solidFill>
              </a:rPr>
              <a:t>Classroom Rules</a:t>
            </a:r>
            <a:endParaRPr lang="en-GB" i="1" dirty="0">
              <a:solidFill>
                <a:srgbClr val="00B050"/>
              </a:solidFill>
            </a:endParaRPr>
          </a:p>
        </p:txBody>
      </p:sp>
      <p:pic>
        <p:nvPicPr>
          <p:cNvPr id="1028" name="Picture 4" descr="http://elearning.autism.net/visuals/main.php?g2_view=core.DownloadItem&amp;g2_itemId=125&amp;g2_serialNumber=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0648"/>
            <a:ext cx="2448272" cy="2649128"/>
          </a:xfrm>
          <a:prstGeom prst="rect">
            <a:avLst/>
          </a:prstGeom>
          <a:noFill/>
        </p:spPr>
      </p:pic>
      <p:pic>
        <p:nvPicPr>
          <p:cNvPr id="1026" name="Picture 2" descr="http://www.tavco.net/Portals/63230/images/classroom-rules-post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484784"/>
            <a:ext cx="3816424" cy="4900290"/>
          </a:xfrm>
          <a:prstGeom prst="rect">
            <a:avLst/>
          </a:prstGeom>
          <a:noFill/>
        </p:spPr>
      </p:pic>
      <p:pic>
        <p:nvPicPr>
          <p:cNvPr id="1030" name="Picture 6" descr="http://www.oms.rcschools.net/teachers/mohammeds/classroom_rules_poster-p228073239140346127t5wm_40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3048000"/>
            <a:ext cx="3810000" cy="381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4906888" cy="780696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rgbClr val="00B050"/>
                </a:solidFill>
              </a:rPr>
              <a:t>Family Rules</a:t>
            </a:r>
            <a:endParaRPr lang="en-GB" i="1" dirty="0">
              <a:solidFill>
                <a:srgbClr val="00B050"/>
              </a:solidFill>
            </a:endParaRPr>
          </a:p>
        </p:txBody>
      </p:sp>
      <p:pic>
        <p:nvPicPr>
          <p:cNvPr id="46082" name="Picture 2" descr="http://www.internet4classrooms.com/rules_borderx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356992"/>
            <a:ext cx="3905250" cy="3038476"/>
          </a:xfrm>
          <a:prstGeom prst="rect">
            <a:avLst/>
          </a:prstGeom>
          <a:noFill/>
        </p:spPr>
      </p:pic>
      <p:pic>
        <p:nvPicPr>
          <p:cNvPr id="46084" name="Picture 4" descr="http://3.bp.blogspot.com/_nfPvfj-XJpM/TOFmF2GnuUI/AAAAAAAAB7I/A3o2B2xzV8Y/s1600/Copy-of-subway-art-002-family-rul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844824"/>
            <a:ext cx="4648200" cy="4648201"/>
          </a:xfrm>
          <a:prstGeom prst="rect">
            <a:avLst/>
          </a:prstGeom>
          <a:noFill/>
        </p:spPr>
      </p:pic>
      <p:pic>
        <p:nvPicPr>
          <p:cNvPr id="46086" name="Picture 6" descr="http://www.likeyou.me/wp-content/uploads/2011/12/TheRule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404664"/>
            <a:ext cx="2857500" cy="285750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46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064896" cy="764704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Bookman Old Style" pitchFamily="18" charset="0"/>
              </a:rPr>
              <a:t>CITACE:</a:t>
            </a:r>
            <a:endParaRPr lang="cs-CZ" sz="32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363272" cy="5487888"/>
          </a:xfrm>
        </p:spPr>
        <p:txBody>
          <a:bodyPr>
            <a:normAutofit fontScale="85000" lnSpcReduction="10000"/>
          </a:bodyPr>
          <a:lstStyle/>
          <a:p>
            <a:endParaRPr lang="cs-CZ" sz="1800" dirty="0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cs-CZ" sz="1100" dirty="0" smtClean="0">
                <a:solidFill>
                  <a:srgbClr val="C00000"/>
                </a:solidFill>
                <a:latin typeface="Georgia" pitchFamily="18" charset="0"/>
              </a:rPr>
              <a:t>http://images.google.com/imgres?q=z%C3%A1kaz&amp;hl=cs&amp;biw=1366&amp;bih=536&amp;gbv=2&amp;tbm=isch&amp;tbnid=_lNVb5g257_VtM:&amp;imgrefurl=http://www.dabe.estranky.cz/fotoalbum/zbitek/nejake-ostatni-obrazky/zakaz-jidlo.html&amp;docid=bdkb_RHErq7ITM&amp;imgurl=http://www.dabe.estranky.cz/img/mid/42/zakaz-jidlo.jpg&amp;w=460&amp;h=460&amp;ei=jbctT5rKHe_Z4QSSpu2wDg&amp;zoom=1&amp;iact=hc&amp;vpx=195&amp;vpy=2&amp;dur=4172&amp;hovh=225&amp;hovw=225&amp;tx=122&amp;ty=102&amp;sig=115314985785748531651&amp;page=2&amp;tbnh=156&amp;tbnw=156&amp;start=15&amp;ndsp=18&amp;ved=</a:t>
            </a:r>
            <a:r>
              <a:rPr lang="cs-CZ" sz="1100" dirty="0" smtClean="0">
                <a:solidFill>
                  <a:srgbClr val="C00000"/>
                </a:solidFill>
                <a:latin typeface="Georgia" pitchFamily="18" charset="0"/>
                <a:hlinkClick r:id="rId2" action="ppaction://hlinkfile"/>
              </a:rPr>
              <a:t>1t:429,r:0,s:15</a:t>
            </a:r>
            <a:endParaRPr lang="cs-CZ" sz="1100" dirty="0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cs-CZ" sz="1100" dirty="0" smtClean="0">
                <a:solidFill>
                  <a:srgbClr val="C00000"/>
                </a:solidFill>
                <a:latin typeface="Georgia" pitchFamily="18" charset="0"/>
                <a:hlinkClick r:id="rId3"/>
              </a:rPr>
              <a:t>http://shop.regina.sk/Kancel%C3%A1rske_potreby/Ostatn%C3%A9_kancel%C3%A1rske_potreby/informa%C4%8Dn%C3%A9_n%C3%A1lepky_a_piktogramy/Piktogram_z%C3%A1kaz_fotografovania_p-247457.html</a:t>
            </a:r>
            <a:endParaRPr lang="cs-CZ" sz="1100" dirty="0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cs-CZ" sz="1100" dirty="0" smtClean="0">
                <a:solidFill>
                  <a:srgbClr val="C00000"/>
                </a:solidFill>
                <a:latin typeface="Georgia" pitchFamily="18" charset="0"/>
              </a:rPr>
              <a:t>http://images.google.com/imgres?q=rules&amp;hl=cs&amp;biw=1366&amp;bih=536&amp;gbv=2&amp;tbm=isch&amp;tbnid=HJwMFm81smnM1M:&amp;imgrefurl=http://www.tavco.net/wide-format-plotter-scanner-blog/%3FTag%3Deducation&amp;docid=OZK6-TWN015kuM&amp;imgurl=http://www.tavco.net/Portals/63230/images/classroom-rules-poster.jpg&amp;w=250&amp;h=321&amp;ei=7bktT47IAsSL4gTi2NmzDg&amp;zoom=1&amp;iact=hc&amp;vpx=402&amp;vpy=163&amp;dur=11000&amp;hovh=254&amp;hovw=198&amp;tx=121&amp;ty=221&amp;sig=115314985785748531651&amp;page=6&amp;tbnh=156&amp;tbnw=122&amp;start=96&amp;ndsp=18&amp;ved=1t:429,r:1,s</a:t>
            </a:r>
            <a:r>
              <a:rPr lang="cs-CZ" sz="1100" dirty="0" smtClean="0">
                <a:solidFill>
                  <a:srgbClr val="C00000"/>
                </a:solidFill>
                <a:latin typeface="Georgia" pitchFamily="18" charset="0"/>
                <a:hlinkClick r:id="rId4" action="ppaction://hlinkfile"/>
              </a:rPr>
              <a:t>:96</a:t>
            </a:r>
            <a:endParaRPr lang="cs-CZ" sz="1100" dirty="0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cs-CZ" sz="1100" dirty="0" smtClean="0">
                <a:solidFill>
                  <a:srgbClr val="C00000"/>
                </a:solidFill>
                <a:latin typeface="Georgia" pitchFamily="18" charset="0"/>
              </a:rPr>
              <a:t>http://images.google.com/imgres?q=rules&amp;hl=cs&amp;biw=1366&amp;bih=536&amp;gbv=2&amp;tbm=isch&amp;tbnid=qlunbZNUqvo1mM:&amp;imgrefurl=http://elearning.autism.net/visuals/main.php%3Fg2_itemId%3D125&amp;docid=59RbERPJvScTKM&amp;imgurl=http://elearning.autism.net/visuals/main.php%253Fg2_view%253Dcore.DownloadItem%2526g2_itemId%253D125%2526g2_serialNumber%253D4&amp;w=900&amp;h=973&amp;ei=7bktT47IAsSL4gTi2NmzDg&amp;zoom=1&amp;iact=hc&amp;vpx=186&amp;vpy=2&amp;dur=8531&amp;hovh=233&amp;hovw=216&amp;tx=125&amp;ty=115&amp;sig=115314985785748531651&amp;page=5&amp;tbnh=161&amp;tbnw=149&amp;start=75&amp;</a:t>
            </a:r>
            <a:r>
              <a:rPr lang="cs-CZ" sz="1100" dirty="0" smtClean="0">
                <a:solidFill>
                  <a:srgbClr val="C00000"/>
                </a:solidFill>
                <a:latin typeface="Georgia" pitchFamily="18" charset="0"/>
                <a:hlinkClick r:id="rId5" action="ppaction://hlinkfile"/>
              </a:rPr>
              <a:t>ndsp=21&amp;ved=1t:429,r:0,s:75</a:t>
            </a:r>
            <a:endParaRPr lang="cs-CZ" sz="1100" dirty="0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cs-CZ" sz="1100" dirty="0" smtClean="0">
                <a:solidFill>
                  <a:srgbClr val="C00000"/>
                </a:solidFill>
                <a:latin typeface="Georgia" pitchFamily="18" charset="0"/>
              </a:rPr>
              <a:t>http://images.google.com/imgres?q=rules&amp;hl=cs&amp;biw=1366&amp;bih=536&amp;gbv=2&amp;tbm=isch&amp;tbnid=ftJ09GLteTAQ-M:&amp;imgrefurl=http://www.internet4classrooms.com/msword_task2c.htm&amp;docid=_Y-he9cYDH2GkM&amp;imgurl=http://www.internet4classrooms.com/rules_borderx.gif&amp;w=410&amp;h=319&amp;ei=7bktT47IAsSL4gTi2NmzDg&amp;zoom=1&amp;iact=hc&amp;vpx=300&amp;vpy=2&amp;dur=125&amp;hovh=198&amp;hovw=255&amp;tx=155&amp;ty=97&amp;sig=115314985785748531651&amp;page=4&amp;tbnh=158&amp;tbnw=203&amp;start=55&amp;ndsp=20&amp;ved=1t:429,r:7,s:55</a:t>
            </a:r>
          </a:p>
          <a:p>
            <a:r>
              <a:rPr lang="cs-CZ" sz="1300" dirty="0" smtClean="0">
                <a:solidFill>
                  <a:srgbClr val="C00000"/>
                </a:solidFill>
                <a:latin typeface="Georgia" pitchFamily="18" charset="0"/>
              </a:rPr>
              <a:t>http://images.google.com/imgres?q=rules&amp;hl=cs&amp;biw=1366&amp;bih=536&amp;gbv=2&amp;tbm=isch&amp;tbnid=uDTa4T5M53665M:&amp;imgrefurl=http://www.oms.rcschools.net/teachers/mohammeds/class%2520rules.html&amp;docid=FP6SZrVyN0kFoM&amp;imgurl=http://www.oms.rcschools.net/teachers/mohammeds/classroom_rules_poster-p228073239140346127t5wm_400.jpg&amp;w=400&amp;h=400&amp;ei=7bktT47IAsSL4gTi2NmzDg&amp;zoom=1&amp;iact=hc&amp;vpx=1094&amp;vpy=21&amp;dur=1297&amp;hovh=225&amp;hovw=225&amp;tx=168&amp;ty=157&amp;sig=115314985785748531651&amp;page=4&amp;tbnh=156&amp;tbnw=156&amp;start=55&amp;ndsp=20&amp;ved=1t:429,</a:t>
            </a:r>
            <a:r>
              <a:rPr lang="cs-CZ" sz="1300" dirty="0" smtClean="0">
                <a:solidFill>
                  <a:srgbClr val="C00000"/>
                </a:solidFill>
                <a:latin typeface="Georgia" pitchFamily="18" charset="0"/>
                <a:hlinkClick r:id="rId6"/>
              </a:rPr>
              <a:t>r:5,s:55</a:t>
            </a:r>
            <a:endParaRPr lang="cs-CZ" sz="1300" dirty="0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cs-CZ" sz="1300" dirty="0" smtClean="0">
                <a:solidFill>
                  <a:srgbClr val="C00000"/>
                </a:solidFill>
                <a:latin typeface="Georgia" pitchFamily="18" charset="0"/>
              </a:rPr>
              <a:t>http://images.google.com/imgres?q=rules&amp;hl=cs&amp;biw=1366&amp;bih=536&amp;gbv=2&amp;tbm=isch&amp;tbnid=S27ALyxEJxKBFM:&amp;imgrefurl=http://www.sassysanctuary.com/2010/11/family-rules.html&amp;docid=91cWqWr5B2GNZM&amp;imgurl=http://3.bp.blogspot.com/_nfPvfj-XJpM/TOFmF2GnuUI/AAAAAAAAB7I/A3o2B2xzV8Y/s1600/Copy-of-subway-art-002-family-rules.jpg&amp;w=1600&amp;h=1600&amp;ei=7bktT47IAsSL4gTi2NmzDg&amp;zoom=1&amp;iact=hc&amp;vpx=468&amp;vpy=2&amp;dur=20031&amp;hovh=225&amp;hovw=225&amp;tx=169&amp;ty=189&amp;sig=115314985785748531651&amp;page=1&amp;tbnh=147&amp;tbnw=147</a:t>
            </a:r>
            <a:r>
              <a:rPr lang="cs-CZ" sz="1300" dirty="0" smtClean="0">
                <a:solidFill>
                  <a:srgbClr val="C00000"/>
                </a:solidFill>
                <a:latin typeface="Georgia" pitchFamily="18" charset="0"/>
                <a:hlinkClick r:id="rId7" action="ppaction://hlinkfile"/>
              </a:rPr>
              <a:t>&amp;start=0&amp;ndsp=14&amp;ved=1t:429,r:9,s:0</a:t>
            </a:r>
            <a:endParaRPr lang="cs-CZ" sz="1300" dirty="0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cs-CZ" sz="1300" dirty="0" smtClean="0">
                <a:solidFill>
                  <a:srgbClr val="C00000"/>
                </a:solidFill>
                <a:latin typeface="Georgia" pitchFamily="18" charset="0"/>
              </a:rPr>
              <a:t>Obrázky:  volně stažitelné kliparty na webu.</a:t>
            </a:r>
          </a:p>
          <a:p>
            <a:r>
              <a:rPr lang="en-GB" sz="1800" dirty="0" smtClean="0">
                <a:solidFill>
                  <a:srgbClr val="C00000"/>
                </a:solidFill>
                <a:latin typeface="Georgia" pitchFamily="18" charset="0"/>
              </a:rPr>
              <a:t>Project  English 3, Oxford, Tom Hutchinson, Grammar summary</a:t>
            </a:r>
            <a:endParaRPr lang="en-GB" sz="1800" dirty="0">
              <a:solidFill>
                <a:srgbClr val="C00000"/>
              </a:solidFill>
              <a:latin typeface="Georgia" pitchFamily="18" charset="0"/>
            </a:endParaRPr>
          </a:p>
        </p:txBody>
      </p:sp>
    </p:spTree>
  </p:cSld>
  <p:clrMapOvr>
    <a:masterClrMapping/>
  </p:clrMapOvr>
  <p:transition spd="med" advClick="0" advTm="10000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680</TotalTime>
  <Words>322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    </vt:lpstr>
      <vt:lpstr>ANOTACE:</vt:lpstr>
      <vt:lpstr>Must / Mustn´t</vt:lpstr>
      <vt:lpstr>Rules</vt:lpstr>
      <vt:lpstr>        Classroom Rules</vt:lpstr>
      <vt:lpstr>Family Rules</vt:lpstr>
      <vt:lpstr>CITACE: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perfect</dc:title>
  <dc:creator>Sachy</dc:creator>
  <cp:lastModifiedBy>Marcela Vaňková</cp:lastModifiedBy>
  <cp:revision>171</cp:revision>
  <dcterms:created xsi:type="dcterms:W3CDTF">2011-11-23T00:30:20Z</dcterms:created>
  <dcterms:modified xsi:type="dcterms:W3CDTF">2012-03-05T07:36:05Z</dcterms:modified>
</cp:coreProperties>
</file>