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18"/>
  </p:notesMasterIdLst>
  <p:sldIdLst>
    <p:sldId id="256" r:id="rId2"/>
    <p:sldId id="257" r:id="rId3"/>
    <p:sldId id="261" r:id="rId4"/>
    <p:sldId id="258" r:id="rId5"/>
    <p:sldId id="267" r:id="rId6"/>
    <p:sldId id="265" r:id="rId7"/>
    <p:sldId id="266" r:id="rId8"/>
    <p:sldId id="262" r:id="rId9"/>
    <p:sldId id="260" r:id="rId10"/>
    <p:sldId id="263" r:id="rId11"/>
    <p:sldId id="264" r:id="rId12"/>
    <p:sldId id="268" r:id="rId13"/>
    <p:sldId id="269" r:id="rId14"/>
    <p:sldId id="270" r:id="rId15"/>
    <p:sldId id="271" r:id="rId16"/>
    <p:sldId id="25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545AC-A49D-451F-8E6B-F14E86FC3094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F6D9A-6677-4FCB-BE04-CF2F48FC5E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556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F6D9A-6677-4FCB-BE04-CF2F48FC5EA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6735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Zdroj: </a:t>
            </a:r>
            <a:r>
              <a:rPr lang="cs-CZ" dirty="0" err="1" smtClean="0"/>
              <a:t>Window</a:t>
            </a:r>
            <a:r>
              <a:rPr lang="cs-CZ" dirty="0" smtClean="0"/>
              <a:t> on</a:t>
            </a:r>
            <a:r>
              <a:rPr lang="cs-CZ" baseline="0" dirty="0" smtClean="0"/>
              <a:t> </a:t>
            </a:r>
            <a:r>
              <a:rPr lang="cs-CZ" baseline="0" dirty="0" err="1" smtClean="0"/>
              <a:t>Britain</a:t>
            </a:r>
            <a:r>
              <a:rPr lang="cs-CZ" baseline="0" dirty="0" smtClean="0"/>
              <a:t> CD-ROM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F6D9A-6677-4FCB-BE04-CF2F48FC5EA5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216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Other</a:t>
            </a:r>
            <a:r>
              <a:rPr lang="cs-CZ" baseline="0" dirty="0" smtClean="0"/>
              <a:t> </a:t>
            </a:r>
            <a:r>
              <a:rPr lang="cs-CZ" baseline="0" dirty="0" err="1" smtClean="0"/>
              <a:t>pictures</a:t>
            </a:r>
            <a:r>
              <a:rPr lang="cs-CZ" baseline="0" dirty="0" smtClean="0"/>
              <a:t>: http://www.bridge-online.cz/aitom/upload/maturita/karty/12_media.pdf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F6D9A-6677-4FCB-BE04-CF2F48FC5EA5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182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oald8.oxfordlearnersdictionaries.com/dictionary/mass-media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dge-online.cz/aitom/upload/maturita/karty/12_media.pdf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teflpedia.com/Media_conversation_question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MASS MEDIA</a:t>
            </a:r>
            <a:endParaRPr lang="cs-CZ" b="1" dirty="0"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Mgr. Naďa </a:t>
            </a:r>
            <a:r>
              <a:rPr lang="cs-CZ" b="1" dirty="0" err="1" smtClean="0">
                <a:solidFill>
                  <a:schemeClr val="tx1"/>
                </a:solidFill>
              </a:rPr>
              <a:t>Bisová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96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513"/>
            <a:ext cx="8218488" cy="5040312"/>
          </a:xfrm>
        </p:spPr>
        <p:txBody>
          <a:bodyPr>
            <a:normAutofit lnSpcReduction="10000"/>
          </a:bodyPr>
          <a:lstStyle/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VY_32_INOVACE_6.AJ.08</a:t>
            </a:r>
          </a:p>
          <a:p>
            <a:pPr>
              <a:buFont typeface="Arial" charset="0"/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Číslo projektu: 	</a:t>
            </a:r>
            <a:r>
              <a:rPr lang="cs-CZ" sz="1200" dirty="0" smtClean="0">
                <a:solidFill>
                  <a:schemeClr val="tx1"/>
                </a:solidFill>
              </a:rPr>
              <a:t>CZ.1.07/1.5.00/34.0114	</a:t>
            </a:r>
            <a:endParaRPr lang="cs-CZ" sz="1200" b="1" dirty="0" smtClean="0">
              <a:solidFill>
                <a:schemeClr val="tx1"/>
              </a:solidFill>
            </a:endParaRPr>
          </a:p>
          <a:p>
            <a:endParaRPr lang="cs-CZ" sz="1200" b="1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únor - duben  2013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pPr>
              <a:buFont typeface="Arial" charset="0"/>
              <a:buAutoNum type="arabicPeriod"/>
            </a:pPr>
            <a:r>
              <a:rPr lang="cs-CZ" sz="1200" b="1" dirty="0" smtClean="0">
                <a:solidFill>
                  <a:schemeClr val="tx1"/>
                </a:solidFill>
              </a:rPr>
              <a:t>Ročník: 	</a:t>
            </a:r>
            <a:r>
              <a:rPr lang="cs-CZ" sz="1200" dirty="0" smtClean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                            Septima a Oktáva – osmileté gymnázium (RVP-G)</a:t>
            </a:r>
          </a:p>
          <a:p>
            <a:pPr>
              <a:buFont typeface="Arial" charset="0"/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pPr algn="just"/>
            <a:r>
              <a:rPr lang="cs-CZ" sz="1200" b="1" dirty="0" smtClean="0">
                <a:solidFill>
                  <a:schemeClr val="tx1"/>
                </a:solidFill>
              </a:rPr>
              <a:t>Anotace: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Tento materiál by vytvořen jako téma pro maturitní okruh: Science and Technology. </a:t>
            </a:r>
            <a:r>
              <a:rPr lang="cs-CZ" sz="1200" dirty="0" err="1" smtClean="0">
                <a:solidFill>
                  <a:schemeClr val="tx1"/>
                </a:solidFill>
              </a:rPr>
              <a:t>Nature</a:t>
            </a:r>
            <a:r>
              <a:rPr lang="cs-CZ" sz="1200" dirty="0" smtClean="0">
                <a:solidFill>
                  <a:schemeClr val="tx1"/>
                </a:solidFill>
              </a:rPr>
              <a:t> na Gymnáziu a JŠ Svitavy; přibližně na jednu, popřípadě více vyučovacích hodin (pro výklad i opakování – shrnutí učiva). Obsahuje jednak přehled faktografických údajů, tak i anglickou ustálenou terminologii, dále interaktivní cvičení: otázky pro diskuzi ve dvojicích, video pro poslech s porozuměním a ústní </a:t>
            </a:r>
            <a:r>
              <a:rPr lang="cs-CZ" sz="1200" smtClean="0">
                <a:solidFill>
                  <a:schemeClr val="tx1"/>
                </a:solidFill>
              </a:rPr>
              <a:t>popis </a:t>
            </a:r>
            <a:r>
              <a:rPr lang="cs-CZ" sz="1200" smtClean="0">
                <a:solidFill>
                  <a:schemeClr val="tx1"/>
                </a:solidFill>
              </a:rPr>
              <a:t>obrázků</a:t>
            </a:r>
            <a:r>
              <a:rPr lang="cs-CZ" sz="1200" dirty="0">
                <a:solidFill>
                  <a:schemeClr val="tx1"/>
                </a:solidFill>
              </a:rPr>
              <a:t>.</a:t>
            </a:r>
            <a:r>
              <a:rPr lang="cs-CZ" sz="1200" smtClean="0">
                <a:solidFill>
                  <a:srgbClr val="FF0000"/>
                </a:solidFill>
              </a:rPr>
              <a:t> </a:t>
            </a:r>
            <a:r>
              <a:rPr lang="cs-CZ" sz="1200" dirty="0" smtClean="0">
                <a:solidFill>
                  <a:schemeClr val="tx1"/>
                </a:solidFill>
              </a:rPr>
              <a:t>Je primárně zaměřen na dva poslední ročníky gymnázia, i přesto se dá využít i v nižších ročnících osmiletého i čtyřletého studia vcelku nebo jeho jednotlivé části.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Pomůcky: interaktivní tabule, </a:t>
            </a:r>
            <a:r>
              <a:rPr lang="cs-CZ" sz="1200" dirty="0" err="1" smtClean="0">
                <a:solidFill>
                  <a:schemeClr val="tx1"/>
                </a:solidFill>
              </a:rPr>
              <a:t>Window</a:t>
            </a:r>
            <a:r>
              <a:rPr lang="cs-CZ" sz="1200" dirty="0" smtClean="0">
                <a:solidFill>
                  <a:schemeClr val="tx1"/>
                </a:solidFill>
              </a:rPr>
              <a:t> on </a:t>
            </a:r>
            <a:r>
              <a:rPr lang="cs-CZ" sz="1200" dirty="0" err="1" smtClean="0">
                <a:solidFill>
                  <a:schemeClr val="tx1"/>
                </a:solidFill>
              </a:rPr>
              <a:t>Britain</a:t>
            </a:r>
            <a:r>
              <a:rPr lang="cs-CZ" sz="1200" dirty="0" smtClean="0">
                <a:solidFill>
                  <a:schemeClr val="tx1"/>
                </a:solidFill>
              </a:rPr>
              <a:t> CD-Rom 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just">
              <a:buFont typeface="Arial" charset="0"/>
              <a:buNone/>
            </a:pPr>
            <a:endParaRPr lang="cs-CZ" sz="1700" dirty="0" smtClean="0"/>
          </a:p>
          <a:p>
            <a:pPr>
              <a:buFont typeface="Arial" charset="0"/>
              <a:buNone/>
            </a:pPr>
            <a:endParaRPr lang="cs-CZ" i="1" dirty="0" smtClean="0"/>
          </a:p>
          <a:p>
            <a:pPr>
              <a:buFont typeface="Arial" charset="0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861742"/>
              </p:ext>
            </p:extLst>
          </p:nvPr>
        </p:nvGraphicFramePr>
        <p:xfrm>
          <a:off x="683568" y="2780928"/>
          <a:ext cx="7429501" cy="1354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3"/>
              </a:tblGrid>
              <a:tr h="61245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Anglický jazyk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noProof="0" dirty="0" smtClean="0"/>
                        <a:t>Science</a:t>
                      </a:r>
                      <a:r>
                        <a:rPr lang="cs-CZ" sz="1200" baseline="0" noProof="0" dirty="0" smtClean="0"/>
                        <a:t> and Technology.  </a:t>
                      </a:r>
                      <a:r>
                        <a:rPr lang="cs-CZ" sz="1200" baseline="0" noProof="0" dirty="0" err="1" smtClean="0"/>
                        <a:t>Nature</a:t>
                      </a:r>
                      <a:endParaRPr lang="en-GB" sz="1200" noProof="0" dirty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992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5256584"/>
          </a:xfrm>
        </p:spPr>
        <p:txBody>
          <a:bodyPr/>
          <a:lstStyle/>
          <a:p>
            <a:r>
              <a:rPr lang="en-GB" b="1" dirty="0">
                <a:effectLst/>
                <a:latin typeface="Georgia" pitchFamily="18" charset="0"/>
              </a:rPr>
              <a:t>What are 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en-GB" b="1" dirty="0" smtClean="0">
                <a:effectLst/>
                <a:latin typeface="Georgia" pitchFamily="18" charset="0"/>
              </a:rPr>
              <a:t>the </a:t>
            </a:r>
            <a:r>
              <a:rPr lang="en-GB" b="1" dirty="0">
                <a:effectLst/>
                <a:latin typeface="Georgia" pitchFamily="18" charset="0"/>
              </a:rPr>
              <a:t>most common types of </a:t>
            </a:r>
            <a:r>
              <a:rPr lang="en-GB" b="1" dirty="0" smtClean="0">
                <a:effectLst/>
                <a:latin typeface="Georgia" pitchFamily="18" charset="0"/>
                <a:hlinkClick r:id="rId2"/>
              </a:rPr>
              <a:t>media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en-GB" b="1" dirty="0" smtClean="0">
                <a:effectLst/>
                <a:latin typeface="Georgia" pitchFamily="18" charset="0"/>
              </a:rPr>
              <a:t> </a:t>
            </a:r>
            <a:r>
              <a:rPr lang="en-GB" b="1" dirty="0">
                <a:effectLst/>
                <a:latin typeface="Georgia" pitchFamily="18" charset="0"/>
              </a:rPr>
              <a:t>today</a:t>
            </a:r>
            <a:r>
              <a:rPr lang="en-GB" b="1" dirty="0" smtClean="0">
                <a:effectLst/>
                <a:latin typeface="Georgia" pitchFamily="18" charset="0"/>
              </a:rPr>
              <a:t>?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>
                <a:effectLst/>
                <a:latin typeface="Georgia" pitchFamily="18" charset="0"/>
              </a:rPr>
              <a:t/>
            </a:r>
            <a:br>
              <a:rPr lang="cs-CZ" b="1" dirty="0">
                <a:effectLst/>
                <a:latin typeface="Georgia" pitchFamily="18" charset="0"/>
              </a:rPr>
            </a:br>
            <a:r>
              <a:rPr lang="en-GB" sz="2000" b="1" dirty="0" smtClean="0">
                <a:effectLst/>
                <a:latin typeface="Georgia" pitchFamily="18" charset="0"/>
              </a:rPr>
              <a:t>Work in pairs. Discuss.</a:t>
            </a:r>
            <a:endParaRPr lang="en-GB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80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TYPES OF MEDIA</a:t>
            </a:r>
            <a:endParaRPr lang="cs-CZ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Newspapers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Magazines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R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</a:rPr>
              <a:t>adio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T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</a:rPr>
              <a:t>elevision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/ TV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the </a:t>
            </a:r>
            <a:r>
              <a:rPr lang="cs-CZ" dirty="0">
                <a:solidFill>
                  <a:schemeClr val="tx1"/>
                </a:solidFill>
                <a:latin typeface="Georgia" pitchFamily="18" charset="0"/>
              </a:rPr>
              <a:t>I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</a:rPr>
              <a:t>nternet</a:t>
            </a:r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4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TYPES OF MEDIA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250000"/>
              </a:lnSpc>
              <a:buNone/>
            </a:pP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VISUAL</a:t>
            </a:r>
          </a:p>
          <a:p>
            <a:pPr marL="0" indent="0" algn="ctr">
              <a:lnSpc>
                <a:spcPct val="250000"/>
              </a:lnSpc>
              <a:buNone/>
            </a:pP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PRINTED</a:t>
            </a:r>
          </a:p>
          <a:p>
            <a:pPr marL="0" indent="0" algn="ctr">
              <a:lnSpc>
                <a:spcPct val="250000"/>
              </a:lnSpc>
              <a:buNone/>
            </a:pPr>
            <a:r>
              <a:rPr lang="cs-CZ" sz="2800" dirty="0" smtClean="0">
                <a:solidFill>
                  <a:schemeClr val="tx1"/>
                </a:solidFill>
                <a:latin typeface="Georgia" pitchFamily="18" charset="0"/>
              </a:rPr>
              <a:t>ELECTRONIC</a:t>
            </a:r>
          </a:p>
          <a:p>
            <a:pPr algn="ctr">
              <a:lnSpc>
                <a:spcPct val="200000"/>
              </a:lnSpc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28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376660"/>
          </a:xfrm>
        </p:spPr>
        <p:txBody>
          <a:bodyPr/>
          <a:lstStyle/>
          <a:p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How do you find out </a:t>
            </a:r>
            <a:b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</a:br>
            <a:r>
              <a:rPr lang="en-GB" b="1" dirty="0" smtClean="0">
                <a:effectLst/>
                <a:latin typeface="Georgia" pitchFamily="18" charset="0"/>
                <a:ea typeface="Verdana" pitchFamily="34" charset="0"/>
                <a:cs typeface="Verdana" pitchFamily="34" charset="0"/>
              </a:rPr>
              <a:t>what is happening in the world?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en-GB" sz="2000" b="1" dirty="0">
                <a:effectLst/>
                <a:latin typeface="Georgia" pitchFamily="18" charset="0"/>
              </a:rPr>
              <a:t>Work in pairs. Discuss.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7829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520676"/>
          </a:xfrm>
        </p:spPr>
        <p:txBody>
          <a:bodyPr/>
          <a:lstStyle/>
          <a:p>
            <a:r>
              <a:rPr lang="en-GB" b="1" dirty="0">
                <a:effectLst/>
                <a:latin typeface="Georgia" pitchFamily="18" charset="0"/>
              </a:rPr>
              <a:t>Which type of the media 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en-GB" b="1" dirty="0" smtClean="0">
                <a:effectLst/>
                <a:latin typeface="Georgia" pitchFamily="18" charset="0"/>
              </a:rPr>
              <a:t>do </a:t>
            </a:r>
            <a:r>
              <a:rPr lang="en-GB" b="1" dirty="0">
                <a:effectLst/>
                <a:latin typeface="Georgia" pitchFamily="18" charset="0"/>
              </a:rPr>
              <a:t>you prefer</a:t>
            </a:r>
            <a:r>
              <a:rPr lang="en-GB" b="1" dirty="0" smtClean="0">
                <a:effectLst/>
                <a:latin typeface="Georgia" pitchFamily="18" charset="0"/>
              </a:rPr>
              <a:t>?</a:t>
            </a:r>
            <a:r>
              <a:rPr lang="cs-CZ" b="1" dirty="0" smtClean="0">
                <a:effectLst/>
                <a:latin typeface="Georgia" pitchFamily="18" charset="0"/>
              </a:rPr>
              <a:t> </a:t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en-GB" b="1" dirty="0" smtClean="0">
                <a:effectLst/>
                <a:latin typeface="Georgia" pitchFamily="18" charset="0"/>
              </a:rPr>
              <a:t>Why?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 smtClean="0">
                <a:effectLst/>
              </a:rPr>
              <a:t/>
            </a:r>
            <a:br>
              <a:rPr lang="cs-CZ" b="1" dirty="0" smtClean="0">
                <a:effectLst/>
              </a:rPr>
            </a:br>
            <a:r>
              <a:rPr lang="cs-CZ" b="1" dirty="0" smtClean="0">
                <a:effectLst/>
              </a:rPr>
              <a:t/>
            </a:r>
            <a:br>
              <a:rPr lang="cs-CZ" b="1" dirty="0" smtClean="0">
                <a:effectLst/>
              </a:rPr>
            </a:br>
            <a:r>
              <a:rPr lang="en-GB" sz="2000" b="1" dirty="0">
                <a:effectLst/>
                <a:latin typeface="Georgia" pitchFamily="18" charset="0"/>
              </a:rPr>
              <a:t>Work in pairs. Discuss.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4879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5112568"/>
          </a:xfrm>
        </p:spPr>
        <p:txBody>
          <a:bodyPr/>
          <a:lstStyle/>
          <a:p>
            <a:r>
              <a:rPr lang="en-GB" b="1" dirty="0">
                <a:effectLst/>
                <a:latin typeface="Georgia" pitchFamily="18" charset="0"/>
              </a:rPr>
              <a:t>What is the role of the media</a:t>
            </a:r>
            <a:r>
              <a:rPr lang="en-GB" b="1" dirty="0" smtClean="0">
                <a:effectLst/>
                <a:latin typeface="Georgia" pitchFamily="18" charset="0"/>
              </a:rPr>
              <a:t>?</a:t>
            </a: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>
                <a:effectLst/>
                <a:latin typeface="Georgia" pitchFamily="18" charset="0"/>
              </a:rPr>
              <a:t/>
            </a:r>
            <a:br>
              <a:rPr lang="cs-CZ" b="1" dirty="0">
                <a:effectLst/>
                <a:latin typeface="Georgia" pitchFamily="18" charset="0"/>
              </a:rPr>
            </a:br>
            <a:r>
              <a:rPr lang="cs-CZ" b="1" dirty="0" smtClean="0">
                <a:effectLst/>
                <a:latin typeface="Georgia" pitchFamily="18" charset="0"/>
              </a:rPr>
              <a:t/>
            </a:r>
            <a:br>
              <a:rPr lang="cs-CZ" b="1" dirty="0" smtClean="0">
                <a:effectLst/>
                <a:latin typeface="Georgia" pitchFamily="18" charset="0"/>
              </a:rPr>
            </a:br>
            <a:r>
              <a:rPr lang="cs-CZ" b="1" dirty="0">
                <a:effectLst/>
                <a:latin typeface="Georgia" pitchFamily="18" charset="0"/>
              </a:rPr>
              <a:t/>
            </a:r>
            <a:br>
              <a:rPr lang="cs-CZ" b="1" dirty="0">
                <a:effectLst/>
                <a:latin typeface="Georgia" pitchFamily="18" charset="0"/>
              </a:rPr>
            </a:br>
            <a:r>
              <a:rPr lang="en-GB" sz="2000" b="1" dirty="0">
                <a:effectLst/>
                <a:latin typeface="Georgia" pitchFamily="18" charset="0"/>
              </a:rPr>
              <a:t>Work in pairs. Discuss.</a:t>
            </a:r>
            <a:endParaRPr lang="cs-CZ" sz="20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12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ROLE OF MEDIA</a:t>
            </a:r>
            <a:endParaRPr lang="cs-CZ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219256" cy="3052935"/>
          </a:xfrm>
        </p:spPr>
        <p:txBody>
          <a:bodyPr/>
          <a:lstStyle/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To </a:t>
            </a:r>
            <a:r>
              <a:rPr lang="en-GB" b="1" dirty="0" smtClean="0">
                <a:solidFill>
                  <a:srgbClr val="FF0000"/>
                </a:solidFill>
                <a:latin typeface="Georgia" pitchFamily="18" charset="0"/>
              </a:rPr>
              <a:t>inform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(provide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 /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spread information)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To </a:t>
            </a:r>
            <a:r>
              <a:rPr lang="en-GB" b="1" dirty="0" smtClean="0">
                <a:solidFill>
                  <a:srgbClr val="FF0000"/>
                </a:solidFill>
                <a:latin typeface="Georgia" pitchFamily="18" charset="0"/>
              </a:rPr>
              <a:t>educate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(provide education)</a:t>
            </a:r>
          </a:p>
          <a:p>
            <a:pPr marL="0" indent="0" algn="ctr">
              <a:lnSpc>
                <a:spcPct val="20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To </a:t>
            </a:r>
            <a:r>
              <a:rPr lang="en-GB" b="1" dirty="0" smtClean="0">
                <a:solidFill>
                  <a:srgbClr val="FF0000"/>
                </a:solidFill>
                <a:latin typeface="Georgia" pitchFamily="18" charset="0"/>
              </a:rPr>
              <a:t>entertain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 (provide entertainment)</a:t>
            </a:r>
            <a:endParaRPr lang="en-GB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13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376660"/>
          </a:xfrm>
        </p:spPr>
        <p:txBody>
          <a:bodyPr/>
          <a:lstStyle/>
          <a:p>
            <a:r>
              <a:rPr lang="en-GB" b="1" dirty="0">
                <a:effectLst/>
                <a:latin typeface="Georgia" pitchFamily="18" charset="0"/>
              </a:rPr>
              <a:t>What should the media do and not do</a:t>
            </a:r>
            <a:r>
              <a:rPr lang="en-GB" b="1" dirty="0" smtClean="0">
                <a:effectLst/>
                <a:latin typeface="Georgia" pitchFamily="18" charset="0"/>
              </a:rPr>
              <a:t>?</a:t>
            </a:r>
            <a:r>
              <a:rPr lang="cs-CZ" b="1" dirty="0" smtClean="0">
                <a:effectLst/>
              </a:rPr>
              <a:t/>
            </a:r>
            <a:br>
              <a:rPr lang="cs-CZ" b="1" dirty="0" smtClean="0">
                <a:effectLst/>
              </a:rPr>
            </a:br>
            <a:r>
              <a:rPr lang="cs-CZ" b="1" dirty="0">
                <a:effectLst/>
              </a:rPr>
              <a:t/>
            </a:r>
            <a:br>
              <a:rPr lang="cs-CZ" b="1" dirty="0">
                <a:effectLst/>
              </a:rPr>
            </a:br>
            <a:r>
              <a:rPr lang="cs-CZ" b="1" dirty="0" smtClean="0">
                <a:effectLst/>
              </a:rPr>
              <a:t/>
            </a:r>
            <a:br>
              <a:rPr lang="cs-CZ" b="1" dirty="0" smtClean="0">
                <a:effectLst/>
              </a:rPr>
            </a:br>
            <a:r>
              <a:rPr lang="cs-CZ" b="1" dirty="0" smtClean="0">
                <a:effectLst/>
              </a:rPr>
              <a:t/>
            </a:r>
            <a:br>
              <a:rPr lang="cs-CZ" b="1" dirty="0" smtClean="0">
                <a:effectLst/>
              </a:rPr>
            </a:br>
            <a:r>
              <a:rPr lang="en-GB" sz="2000" b="1" dirty="0">
                <a:effectLst/>
                <a:latin typeface="Georgia" pitchFamily="18" charset="0"/>
              </a:rPr>
              <a:t>Work in pairs. Discuss.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0992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What should the media do and not do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Georgia" pitchFamily="18" charset="0"/>
              </a:rPr>
              <a:t>SHOULD NOT: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be biased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lie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ruin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someone’s life 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spread rumours or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gossip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create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panic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cause fear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endParaRPr lang="en-GB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323528" y="1340768"/>
            <a:ext cx="4062224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  <a:latin typeface="Georgia" pitchFamily="18" charset="0"/>
              </a:rPr>
              <a:t>SHOULD: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be honest / truthful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be objective</a:t>
            </a: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research </a:t>
            </a:r>
            <a:r>
              <a:rPr lang="en-GB" dirty="0">
                <a:solidFill>
                  <a:schemeClr val="tx1"/>
                </a:solidFill>
                <a:latin typeface="Georgia" pitchFamily="18" charset="0"/>
              </a:rPr>
              <a:t>a </a:t>
            </a: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topic properly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confirm information before posting it</a:t>
            </a:r>
          </a:p>
          <a:p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s</a:t>
            </a:r>
            <a:r>
              <a:rPr lang="en-GB" dirty="0" err="1" smtClean="0">
                <a:solidFill>
                  <a:schemeClr val="tx1"/>
                </a:solidFill>
                <a:latin typeface="Georgia" pitchFamily="18" charset="0"/>
              </a:rPr>
              <a:t>erv</a:t>
            </a:r>
            <a:r>
              <a:rPr lang="cs-CZ" dirty="0" smtClean="0">
                <a:solidFill>
                  <a:schemeClr val="tx1"/>
                </a:solidFill>
                <a:latin typeface="Georgia" pitchFamily="18" charset="0"/>
              </a:rPr>
              <a:t>e </a:t>
            </a: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readers </a:t>
            </a:r>
            <a:r>
              <a:rPr lang="en-US" dirty="0">
                <a:solidFill>
                  <a:schemeClr val="tx1"/>
                </a:solidFill>
                <a:latin typeface="Georgia" pitchFamily="18" charset="0"/>
              </a:rPr>
              <a:t>rather than </a:t>
            </a:r>
            <a:r>
              <a:rPr lang="en-US" dirty="0" smtClean="0">
                <a:solidFill>
                  <a:schemeClr val="tx1"/>
                </a:solidFill>
                <a:latin typeface="Georgia" pitchFamily="18" charset="0"/>
              </a:rPr>
              <a:t>advertisers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include social features</a:t>
            </a:r>
            <a:endParaRPr lang="cs-CZ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provide instant information, etc.</a:t>
            </a:r>
          </a:p>
          <a:p>
            <a:endParaRPr lang="en-GB" dirty="0" smtClean="0">
              <a:solidFill>
                <a:schemeClr val="tx1"/>
              </a:solidFill>
              <a:latin typeface="Georgia" pitchFamily="18" charset="0"/>
            </a:endParaRPr>
          </a:p>
          <a:p>
            <a:endParaRPr lang="cs-CZ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08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839586"/>
          </a:xfrm>
        </p:spPr>
        <p:txBody>
          <a:bodyPr/>
          <a:lstStyle/>
          <a:p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MEDIA IN BRITAIN</a:t>
            </a:r>
            <a:endParaRPr lang="cs-CZ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endParaRPr lang="cs-CZ" dirty="0" smtClean="0">
              <a:latin typeface="Georgia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WATCH A </a:t>
            </a:r>
            <a:r>
              <a:rPr lang="en-GB" b="1" dirty="0" smtClean="0">
                <a:solidFill>
                  <a:srgbClr val="FF0000"/>
                </a:solidFill>
                <a:latin typeface="Georgia" pitchFamily="18" charset="0"/>
              </a:rPr>
              <a:t>VIDEO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</a:rPr>
              <a:t>ABOUT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dirty="0" smtClean="0">
                <a:solidFill>
                  <a:schemeClr val="tx1"/>
                </a:solidFill>
                <a:latin typeface="Georgia" pitchFamily="18" charset="0"/>
                <a:hlinkClick r:id="rId3"/>
              </a:rPr>
              <a:t>THE MEDIA IN BRITAIN</a:t>
            </a:r>
            <a:endParaRPr lang="en-GB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69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MEDIA</a:t>
            </a:r>
            <a:endParaRPr lang="cs-CZ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b="1" dirty="0" smtClean="0">
                <a:latin typeface="Georgia" pitchFamily="18" charset="0"/>
                <a:hlinkClick r:id="rId2"/>
              </a:rPr>
              <a:t>CONVERSATION QUESTIONS</a:t>
            </a:r>
            <a:endParaRPr lang="cs-CZ" b="1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44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en-GB" b="1" dirty="0" err="1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escribe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the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picture 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in detail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bi\AppData\Local\Microsoft\Windows\Temporary Internet Files\Content.IE5\LTNGOAUL\MP900401769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552728" cy="436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64288" y="616530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24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4168" y="260648"/>
            <a:ext cx="8229600" cy="768148"/>
          </a:xfrm>
        </p:spPr>
        <p:txBody>
          <a:bodyPr/>
          <a:lstStyle/>
          <a:p>
            <a:r>
              <a:rPr lang="en-GB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Compare </a:t>
            </a:r>
            <a:r>
              <a:rPr lang="en-GB" sz="24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and contrast </a:t>
            </a:r>
            <a:r>
              <a:rPr lang="cs-CZ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these </a:t>
            </a:r>
            <a:r>
              <a:rPr lang="en-GB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two pictures</a:t>
            </a:r>
            <a:r>
              <a:rPr lang="cs-CZ" sz="24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24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bi\AppData\Local\Microsoft\Windows\Temporary Internet Files\Content.IE5\LTNGOAUL\MP90043103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928" y="1556792"/>
            <a:ext cx="470956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i\AppData\Local\Microsoft\Windows\Temporary Internet Files\Content.IE5\IAO44K9Z\MP900439352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87" y="1124744"/>
            <a:ext cx="3631345" cy="544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7504" y="638225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668344" y="573325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76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KNIŽNÍ ZDROJE:</a:t>
            </a:r>
          </a:p>
          <a:p>
            <a:pPr>
              <a:spcBef>
                <a:spcPts val="0"/>
              </a:spcBef>
            </a:pPr>
            <a:r>
              <a:rPr lang="cs-CZ" sz="1800" dirty="0" smtClean="0"/>
              <a:t>EL-HMOUDOVÁ</a:t>
            </a:r>
            <a:r>
              <a:rPr lang="cs-CZ" sz="1800" dirty="0"/>
              <a:t>, Dagmar. </a:t>
            </a:r>
            <a:r>
              <a:rPr lang="cs-CZ" sz="1800" i="1" dirty="0"/>
              <a:t>Angličtina - Maturitní témata</a:t>
            </a:r>
            <a:r>
              <a:rPr lang="cs-CZ" sz="1800" dirty="0"/>
              <a:t>. Český Těšín: Petra </a:t>
            </a:r>
            <a:r>
              <a:rPr lang="cs-CZ" sz="1800" dirty="0" err="1"/>
              <a:t>Velanová</a:t>
            </a:r>
            <a:r>
              <a:rPr lang="cs-CZ" sz="1800" dirty="0"/>
              <a:t>, Třebíč, 2006, ISBN 9788086873046</a:t>
            </a:r>
            <a:r>
              <a:rPr lang="cs-CZ" sz="1800" dirty="0" smtClean="0"/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Obrázky 1-3 pochází z </a:t>
            </a:r>
            <a:r>
              <a:rPr lang="cs-CZ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otevřené galerie Microsoft Office (</a:t>
            </a:r>
            <a:r>
              <a:rPr lang="cs-CZ" sz="1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cs-CZ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cs-CZ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8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cs-CZ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Veškeré hypertextové odkazy jsou platné ke dni vytvoření díla.</a:t>
            </a:r>
            <a:endParaRPr lang="cs-CZ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78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119</TotalTime>
  <Words>251</Words>
  <Application>Microsoft Office PowerPoint</Application>
  <PresentationFormat>Předvádění na obrazovce (4:3)</PresentationFormat>
  <Paragraphs>91</Paragraphs>
  <Slides>16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projekt_logo_cent</vt:lpstr>
      <vt:lpstr>MASS MEDIA</vt:lpstr>
      <vt:lpstr>ANOTACE</vt:lpstr>
      <vt:lpstr>What are  the most common types of media  today?   Work in pairs. Discuss.</vt:lpstr>
      <vt:lpstr>TYPES OF MEDIA</vt:lpstr>
      <vt:lpstr>TYPES OF MEDIA</vt:lpstr>
      <vt:lpstr>How do you find out  what is happening in the world?   Work in pairs. Discuss.</vt:lpstr>
      <vt:lpstr>Which type of the media  do you prefer?  Why?   Work in pairs. Discuss.</vt:lpstr>
      <vt:lpstr>What is the role of the media?    Work in pairs. Discuss.</vt:lpstr>
      <vt:lpstr>ROLE OF MEDIA</vt:lpstr>
      <vt:lpstr>What should the media do and not do?    Work in pairs. Discuss.</vt:lpstr>
      <vt:lpstr>What should the media do and not do?</vt:lpstr>
      <vt:lpstr>MEDIA IN BRITAIN</vt:lpstr>
      <vt:lpstr>MEDIA</vt:lpstr>
      <vt:lpstr>Describe the picture in detail.</vt:lpstr>
      <vt:lpstr>Compare and contrast these two pictures.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MASS MEDIA</dc:title>
  <dc:creator>bi</dc:creator>
  <cp:lastModifiedBy>bi</cp:lastModifiedBy>
  <cp:revision>65</cp:revision>
  <dcterms:created xsi:type="dcterms:W3CDTF">2012-12-26T12:22:28Z</dcterms:created>
  <dcterms:modified xsi:type="dcterms:W3CDTF">2014-01-05T06:26:16Z</dcterms:modified>
</cp:coreProperties>
</file>