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34"/>
  </p:notesMasterIdLst>
  <p:sldIdLst>
    <p:sldId id="256" r:id="rId2"/>
    <p:sldId id="257" r:id="rId3"/>
    <p:sldId id="258" r:id="rId4"/>
    <p:sldId id="262" r:id="rId5"/>
    <p:sldId id="260" r:id="rId6"/>
    <p:sldId id="261" r:id="rId7"/>
    <p:sldId id="279" r:id="rId8"/>
    <p:sldId id="280" r:id="rId9"/>
    <p:sldId id="281" r:id="rId10"/>
    <p:sldId id="282" r:id="rId11"/>
    <p:sldId id="283" r:id="rId12"/>
    <p:sldId id="265" r:id="rId13"/>
    <p:sldId id="284" r:id="rId14"/>
    <p:sldId id="266" r:id="rId15"/>
    <p:sldId id="267" r:id="rId16"/>
    <p:sldId id="271" r:id="rId17"/>
    <p:sldId id="285" r:id="rId18"/>
    <p:sldId id="270" r:id="rId19"/>
    <p:sldId id="286" r:id="rId20"/>
    <p:sldId id="272" r:id="rId21"/>
    <p:sldId id="287" r:id="rId22"/>
    <p:sldId id="274" r:id="rId23"/>
    <p:sldId id="273" r:id="rId24"/>
    <p:sldId id="275" r:id="rId25"/>
    <p:sldId id="276" r:id="rId26"/>
    <p:sldId id="277" r:id="rId27"/>
    <p:sldId id="278" r:id="rId28"/>
    <p:sldId id="268" r:id="rId29"/>
    <p:sldId id="269" r:id="rId30"/>
    <p:sldId id="259" r:id="rId31"/>
    <p:sldId id="263" r:id="rId32"/>
    <p:sldId id="264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277" autoAdjust="0"/>
  </p:normalViewPr>
  <p:slideViewPr>
    <p:cSldViewPr>
      <p:cViewPr varScale="1">
        <p:scale>
          <a:sx n="65" d="100"/>
          <a:sy n="65" d="100"/>
        </p:scale>
        <p:origin x="-15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653D89-420A-4FA7-922F-B683A9F978A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950FEE-E72C-4D59-8187-DA2AC4AD0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832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Laptop=</a:t>
            </a:r>
            <a:r>
              <a:rPr lang="cs-CZ" baseline="0" dirty="0" smtClean="0"/>
              <a:t> portable </a:t>
            </a:r>
            <a:r>
              <a:rPr lang="cs-CZ" baseline="0" dirty="0" err="1" smtClean="0"/>
              <a:t>computer</a:t>
            </a:r>
            <a:endParaRPr lang="cs-CZ" dirty="0" smtClean="0"/>
          </a:p>
          <a:p>
            <a:r>
              <a:rPr lang="en-US" dirty="0" smtClean="0"/>
              <a:t>Handheld computers or </a:t>
            </a:r>
            <a:r>
              <a:rPr lang="en-US" b="1" dirty="0" smtClean="0"/>
              <a:t>Personal Digital Assistants (PDAs)</a:t>
            </a:r>
            <a:r>
              <a:rPr lang="cs-CZ" b="1" baseline="0" dirty="0" smtClean="0"/>
              <a:t> </a:t>
            </a:r>
            <a:r>
              <a:rPr lang="cs-CZ" baseline="0" dirty="0" smtClean="0"/>
              <a:t>=</a:t>
            </a:r>
            <a:r>
              <a:rPr lang="en-US" dirty="0" smtClean="0"/>
              <a:t> pen-based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finger-based</a:t>
            </a:r>
            <a:r>
              <a:rPr lang="cs-CZ" dirty="0" smtClean="0"/>
              <a:t>, </a:t>
            </a:r>
            <a:r>
              <a:rPr lang="en-US" dirty="0" smtClean="0"/>
              <a:t>also battery-powered</a:t>
            </a:r>
            <a:r>
              <a:rPr lang="cs-CZ" dirty="0" smtClean="0"/>
              <a:t>,</a:t>
            </a:r>
            <a:r>
              <a:rPr lang="cs-CZ" baseline="0" dirty="0" smtClean="0"/>
              <a:t> </a:t>
            </a:r>
            <a:r>
              <a:rPr lang="en-US" dirty="0" smtClean="0"/>
              <a:t>small</a:t>
            </a:r>
            <a:r>
              <a:rPr lang="cs-CZ" dirty="0" smtClean="0"/>
              <a:t>, </a:t>
            </a:r>
            <a:r>
              <a:rPr lang="en-US" dirty="0" smtClean="0"/>
              <a:t>can be carried anywhere</a:t>
            </a:r>
            <a:r>
              <a:rPr lang="cs-CZ" dirty="0" smtClean="0"/>
              <a:t>,</a:t>
            </a:r>
            <a:r>
              <a:rPr lang="cs-CZ" baseline="0" dirty="0" smtClean="0"/>
              <a:t> </a:t>
            </a:r>
            <a:r>
              <a:rPr lang="cs-CZ" dirty="0" err="1" smtClean="0"/>
              <a:t>touch</a:t>
            </a:r>
            <a:r>
              <a:rPr lang="cs-CZ" dirty="0" smtClean="0"/>
              <a:t> </a:t>
            </a:r>
            <a:r>
              <a:rPr lang="cs-CZ" dirty="0" err="1" smtClean="0"/>
              <a:t>screens</a:t>
            </a:r>
            <a:r>
              <a:rPr lang="cs-CZ" dirty="0" smtClean="0"/>
              <a:t>, are internet-</a:t>
            </a:r>
            <a:r>
              <a:rPr lang="cs-CZ" dirty="0" err="1" smtClean="0"/>
              <a:t>linked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270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noProof="0" dirty="0" smtClean="0"/>
              <a:t>The</a:t>
            </a:r>
            <a:r>
              <a:rPr lang="en-GB" baseline="0" noProof="0" dirty="0" smtClean="0"/>
              <a:t> Central processing unit = CPU (PC´s heart / brain)</a:t>
            </a:r>
          </a:p>
          <a:p>
            <a:pPr marL="171450" indent="-171450">
              <a:buFontTx/>
              <a:buChar char="-"/>
            </a:pPr>
            <a:r>
              <a:rPr lang="en-GB" baseline="0" noProof="0" dirty="0" smtClean="0"/>
              <a:t>Input devices: mouse, keyboard</a:t>
            </a:r>
          </a:p>
          <a:p>
            <a:pPr marL="171450" indent="-171450">
              <a:buFontTx/>
              <a:buChar char="-"/>
            </a:pPr>
            <a:r>
              <a:rPr lang="en-GB" baseline="0" noProof="0" dirty="0" smtClean="0"/>
              <a:t>Output devices: monitor, printer</a:t>
            </a:r>
          </a:p>
          <a:p>
            <a:pPr marL="171450" indent="-171450">
              <a:buFontTx/>
              <a:buChar char="-"/>
            </a:pPr>
            <a:r>
              <a:rPr lang="en-GB" baseline="0" noProof="0" dirty="0" smtClean="0"/>
              <a:t>Random Access Memory (RAM) = main memory</a:t>
            </a:r>
          </a:p>
          <a:p>
            <a:pPr marL="171450" indent="-171450">
              <a:buFontTx/>
              <a:buChar char="-"/>
            </a:pPr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7420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658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 smtClean="0">
                <a:effectLst/>
                <a:latin typeface="+mn-lt"/>
              </a:rPr>
              <a:t>Computers </a:t>
            </a:r>
            <a:r>
              <a:rPr lang="en-US" dirty="0" smtClean="0">
                <a:effectLst/>
              </a:rPr>
              <a:t>have become a part of people's everyday lives.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815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!!! </a:t>
            </a:r>
            <a:r>
              <a:rPr lang="en-US" dirty="0" smtClean="0"/>
              <a:t>Computers have limitations and can only preform certain tasks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610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1969: </a:t>
            </a:r>
            <a:r>
              <a:rPr lang="en-US" dirty="0" smtClean="0"/>
              <a:t>the Advanced Research Projects Agency (ARPA) was formed by the Department of Defense </a:t>
            </a:r>
            <a:r>
              <a:rPr lang="cs-CZ" dirty="0" smtClean="0"/>
              <a:t>(USA)</a:t>
            </a:r>
          </a:p>
          <a:p>
            <a:r>
              <a:rPr lang="en-US" dirty="0" smtClean="0"/>
              <a:t>The Internet originated with the ARPNET project in 1972 with 40 machines and an e-mail system.</a:t>
            </a:r>
            <a:endParaRPr lang="cs-CZ" dirty="0" smtClean="0"/>
          </a:p>
          <a:p>
            <a:r>
              <a:rPr lang="en-US" dirty="0" smtClean="0"/>
              <a:t>1982 ARPNET interconnected all major educational and research networks</a:t>
            </a:r>
            <a:r>
              <a:rPr lang="cs-CZ" dirty="0" smtClean="0"/>
              <a:t>.</a:t>
            </a:r>
          </a:p>
          <a:p>
            <a:r>
              <a:rPr lang="en-US" dirty="0" smtClean="0"/>
              <a:t>1995</a:t>
            </a:r>
            <a:r>
              <a:rPr lang="cs-CZ" dirty="0" smtClean="0"/>
              <a:t> - </a:t>
            </a:r>
            <a:r>
              <a:rPr lang="en-US" dirty="0" smtClean="0"/>
              <a:t>Ebay.com and Amazon.com were launched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1998 - Google.com </a:t>
            </a:r>
          </a:p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7164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 smtClean="0"/>
              <a:t>Matching</a:t>
            </a:r>
            <a:r>
              <a:rPr lang="en-GB" baseline="0" noProof="0" dirty="0" smtClean="0"/>
              <a:t> activity. Match the types of websites a) – d) to examples from the box 1 to 6.</a:t>
            </a:r>
            <a:endParaRPr lang="cs-CZ" baseline="0" noProof="0" dirty="0" smtClean="0"/>
          </a:p>
          <a:p>
            <a:endParaRPr lang="cs-CZ" baseline="0" noProof="0" dirty="0" smtClean="0"/>
          </a:p>
          <a:p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0352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 smtClean="0"/>
              <a:t>Looking up information: bus</a:t>
            </a:r>
            <a:r>
              <a:rPr lang="en-GB" baseline="0" noProof="0" dirty="0" smtClean="0"/>
              <a:t> timetables, train timetables, online dictionaries, library catalogues, e-books, travel brochures, etc.</a:t>
            </a:r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050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5628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noProof="0" dirty="0" smtClean="0">
                <a:solidFill>
                  <a:schemeClr val="tx1"/>
                </a:solidFill>
              </a:rPr>
              <a:t>How to improve English</a:t>
            </a:r>
            <a:r>
              <a:rPr lang="cs-CZ" sz="2400" b="1" noProof="0" dirty="0" smtClean="0">
                <a:solidFill>
                  <a:schemeClr val="tx1"/>
                </a:solidFill>
              </a:rPr>
              <a:t>?</a:t>
            </a:r>
            <a:endParaRPr lang="en-GB" sz="2400" b="1" noProof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950FEE-E72C-4D59-8187-DA2AC4AD0EA3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868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1/Personal_computer,_exploded_5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hyperlink" Target="//upload.wikimedia.org/wikipedia/commons/3/36/3,5%22-Diskett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opcyberbullying.org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hIQjrMHTv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actmonster.com/ipka/A0193167.html" TargetMode="External"/><Relationship Id="rId4" Type="http://schemas.openxmlformats.org/officeDocument/2006/relationships/hyperlink" Target="http://transition.fcc.gov/cgb/kidszone/history_internet.html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kids.britishcouncil.org/en/songs/my-computer-mouse" TargetMode="External"/><Relationship Id="rId2" Type="http://schemas.openxmlformats.org/officeDocument/2006/relationships/hyperlink" Target="http://www.englishmedialab.com/Quizzes/intermediate/computer%20vocabulary%20quiz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englishkids.britishcouncil.org/en/worksheets/the-internet" TargetMode="External"/><Relationship Id="rId5" Type="http://schemas.openxmlformats.org/officeDocument/2006/relationships/hyperlink" Target="http://homepage.cs.uri.edu/faculty/wolfe/book/Readings/Reading04.htm" TargetMode="External"/><Relationship Id="rId4" Type="http://schemas.openxmlformats.org/officeDocument/2006/relationships/hyperlink" Target="http://www.learn-english-today.com/vocabulary/computer_vocab.htm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elt.oup.com/elt/students/result/pdf/brint_introtoemails.pdf" TargetMode="External"/><Relationship Id="rId2" Type="http://schemas.openxmlformats.org/officeDocument/2006/relationships/hyperlink" Target="http://pbskids.org/arthur/games/letterwriter/email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bc.co.uk/skillswise/factsheet/jo10tech-l1-f-formal-informal-emails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arnenglish.de/" TargetMode="External"/><Relationship Id="rId3" Type="http://schemas.openxmlformats.org/officeDocument/2006/relationships/hyperlink" Target="http://www.bbcactiveenglish.com/teen-english-zone_information.html" TargetMode="External"/><Relationship Id="rId7" Type="http://schemas.openxmlformats.org/officeDocument/2006/relationships/hyperlink" Target="http://www.nationalgeographic.com/kids-world-atlas/" TargetMode="External"/><Relationship Id="rId12" Type="http://schemas.openxmlformats.org/officeDocument/2006/relationships/hyperlink" Target="http://funeasyenglish.com/english-video-lessons.htm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ids.nationalgeographic.com/kids/" TargetMode="External"/><Relationship Id="rId11" Type="http://schemas.openxmlformats.org/officeDocument/2006/relationships/hyperlink" Target="http://www.youtube.com/watch?v=0oEUcwgVZkU" TargetMode="External"/><Relationship Id="rId5" Type="http://schemas.openxmlformats.org/officeDocument/2006/relationships/hyperlink" Target="http://learnenglishkids.britishcouncil.org/en/" TargetMode="External"/><Relationship Id="rId10" Type="http://schemas.openxmlformats.org/officeDocument/2006/relationships/hyperlink" Target="http://www.efl.net/audiobooks/audiobook.htm" TargetMode="External"/><Relationship Id="rId4" Type="http://schemas.openxmlformats.org/officeDocument/2006/relationships/hyperlink" Target="http://learnenglishteens.britishcouncil.org/freetime/games" TargetMode="External"/><Relationship Id="rId9" Type="http://schemas.openxmlformats.org/officeDocument/2006/relationships/hyperlink" Target="http://kids-songs.tv/?gclid=CK3x68SysLQCFY65zAodRAUABQ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COMPUTERS</a:t>
            </a:r>
            <a:endParaRPr lang="cs-CZ" sz="3200" b="1" dirty="0">
              <a:solidFill>
                <a:schemeClr val="tx1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Mgr. Naďa </a:t>
            </a:r>
            <a:r>
              <a:rPr lang="cs-CZ" b="1" dirty="0" err="1" smtClean="0">
                <a:solidFill>
                  <a:schemeClr val="tx1"/>
                </a:solidFill>
              </a:rPr>
              <a:t>Bisová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71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 lnSpcReduction="10000"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VY_32_INOVACE_6.AJ.07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prosinec 2012 – </a:t>
            </a:r>
            <a:r>
              <a:rPr lang="cs-CZ" sz="1200" dirty="0" smtClean="0">
                <a:solidFill>
                  <a:schemeClr val="tx1"/>
                </a:solidFill>
              </a:rPr>
              <a:t>duben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2013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Science and Technology. </a:t>
            </a:r>
            <a:r>
              <a:rPr lang="en-GB" sz="1200" dirty="0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otázky, přiřazovací cvičení, videa a různé typy volitelných doplňujících cvičení. Je primárně zaměřen na dva poslední ročníky gymnázia, i přesto se dá využít i v nižších ročnících osmiletého i čtyřletého studia vcelku nebo jeho jednotlivé části.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tabule, CD </a:t>
            </a:r>
            <a:r>
              <a:rPr lang="en-GB" sz="1200" dirty="0" smtClean="0">
                <a:solidFill>
                  <a:schemeClr val="tx1"/>
                </a:solidFill>
              </a:rPr>
              <a:t>player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506982"/>
              </p:ext>
            </p:extLst>
          </p:nvPr>
        </p:nvGraphicFramePr>
        <p:xfrm>
          <a:off x="683568" y="2780928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noProof="0" dirty="0" smtClean="0"/>
                        <a:t>Science</a:t>
                      </a:r>
                      <a:r>
                        <a:rPr lang="cs-CZ" sz="1200" baseline="0" noProof="0" dirty="0" smtClean="0"/>
                        <a:t> and Technology.  </a:t>
                      </a:r>
                      <a:r>
                        <a:rPr lang="en-GB" sz="1200" baseline="0" noProof="0" dirty="0" smtClean="0"/>
                        <a:t>Nature</a:t>
                      </a:r>
                      <a:endParaRPr lang="en-GB" sz="1200" noProof="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09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CONTENT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680520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TYPES and PARTS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ADVANTAGES X DRAWBACKS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THE INTERNET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OPTIONAL  ACTIVITIES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EMAIL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LEARNING RESOURCES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(how to improve English)</a:t>
            </a:r>
          </a:p>
          <a:p>
            <a:pPr>
              <a:lnSpc>
                <a:spcPct val="200000"/>
              </a:lnSpc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676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TYPES 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0" name="Picture 2" descr="http://upload.wikimedia.org/wikipedia/commons/1/1a/Crystal_Project_compute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255" y="404664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6199" y="32333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94565" y="251384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6259" y="2849459"/>
            <a:ext cx="244827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Desktop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99171" y="2367921"/>
            <a:ext cx="180020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Laptop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8158" y="5707867"/>
            <a:ext cx="576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4005" y="3278854"/>
            <a:ext cx="4119690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H</a:t>
            </a:r>
            <a:r>
              <a:rPr lang="en-GB" dirty="0" smtClean="0"/>
              <a:t>andheld</a:t>
            </a:r>
            <a:r>
              <a:rPr lang="cs-CZ" dirty="0" smtClean="0"/>
              <a:t> </a:t>
            </a:r>
            <a:r>
              <a:rPr lang="en-GB" dirty="0" smtClean="0"/>
              <a:t>computers</a:t>
            </a:r>
            <a:r>
              <a:rPr lang="cs-CZ" dirty="0" smtClean="0"/>
              <a:t>, tablet  </a:t>
            </a:r>
            <a:r>
              <a:rPr lang="en-GB" dirty="0" smtClean="0"/>
              <a:t>computers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786" y="599995"/>
            <a:ext cx="2129618" cy="2129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://upload.wikimedia.org/wikipedia/commons/a/a0/PDA_Mappin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375" y="3928664"/>
            <a:ext cx="2643068" cy="217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c/c1/Baslate_7sch_android_tablet_computer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271" y="4020718"/>
            <a:ext cx="3513827" cy="2171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427984" y="5707867"/>
            <a:ext cx="67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53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File:Personal computer, exploded 5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76672"/>
            <a:ext cx="53149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1916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69907" y="139131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 Monitor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80397" y="1780748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Motherboard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70525" y="2150080"/>
            <a:ext cx="284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r>
              <a:rPr lang="en-GB" b="1" dirty="0" smtClean="0"/>
              <a:t>C</a:t>
            </a:r>
            <a:r>
              <a:rPr lang="en-GB" dirty="0" smtClean="0"/>
              <a:t>entral </a:t>
            </a:r>
            <a:r>
              <a:rPr lang="cs-CZ" b="1" dirty="0"/>
              <a:t>P</a:t>
            </a:r>
            <a:r>
              <a:rPr lang="en-GB" dirty="0" err="1" smtClean="0"/>
              <a:t>rocessing</a:t>
            </a:r>
            <a:r>
              <a:rPr lang="en-GB" dirty="0" smtClean="0"/>
              <a:t> </a:t>
            </a:r>
            <a:r>
              <a:rPr lang="cs-CZ" b="1" dirty="0" smtClean="0"/>
              <a:t>U</a:t>
            </a:r>
            <a:r>
              <a:rPr lang="en-GB" dirty="0" smtClean="0"/>
              <a:t>nit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72726" y="2545719"/>
            <a:ext cx="2999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r>
              <a:rPr lang="en-GB" b="1" dirty="0" smtClean="0"/>
              <a:t>R</a:t>
            </a:r>
            <a:r>
              <a:rPr lang="en-GB" dirty="0" smtClean="0"/>
              <a:t>andom </a:t>
            </a:r>
            <a:r>
              <a:rPr lang="en-GB" b="1" dirty="0" smtClean="0"/>
              <a:t>A</a:t>
            </a:r>
            <a:r>
              <a:rPr lang="en-GB" dirty="0" smtClean="0"/>
              <a:t>ccess </a:t>
            </a:r>
            <a:r>
              <a:rPr lang="en-GB" b="1" dirty="0" smtClean="0"/>
              <a:t>M</a:t>
            </a:r>
            <a:r>
              <a:rPr lang="en-GB" dirty="0" smtClean="0"/>
              <a:t>emory</a:t>
            </a:r>
            <a:endParaRPr lang="en-GB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72726" y="2944875"/>
            <a:ext cx="2060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</a:t>
            </a:r>
            <a:r>
              <a:rPr lang="en-GB" dirty="0" smtClean="0"/>
              <a:t>Expansion Card</a:t>
            </a:r>
            <a:endParaRPr lang="en-GB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80397" y="3343253"/>
            <a:ext cx="1834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</a:t>
            </a:r>
            <a:r>
              <a:rPr lang="en-GB" dirty="0" smtClean="0"/>
              <a:t>Power supply</a:t>
            </a:r>
            <a:endParaRPr lang="en-GB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0397" y="3712585"/>
            <a:ext cx="2456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</a:t>
            </a:r>
            <a:r>
              <a:rPr lang="en-GB" dirty="0" smtClean="0"/>
              <a:t>Optional</a:t>
            </a:r>
            <a:r>
              <a:rPr lang="cs-CZ" dirty="0" smtClean="0"/>
              <a:t> </a:t>
            </a:r>
            <a:r>
              <a:rPr lang="en-GB" dirty="0" smtClean="0"/>
              <a:t>Disc</a:t>
            </a:r>
            <a:r>
              <a:rPr lang="cs-CZ" dirty="0" smtClean="0"/>
              <a:t> Drive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72726" y="4113758"/>
            <a:ext cx="2016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Hard </a:t>
            </a:r>
            <a:r>
              <a:rPr lang="en-GB" dirty="0" smtClean="0"/>
              <a:t>disc</a:t>
            </a:r>
            <a:r>
              <a:rPr lang="cs-CZ" dirty="0" smtClean="0"/>
              <a:t> drive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80397" y="4483090"/>
            <a:ext cx="1425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9. Keyboard</a:t>
            </a:r>
            <a:endParaRPr lang="en-GB"/>
          </a:p>
        </p:txBody>
      </p:sp>
      <p:sp>
        <p:nvSpPr>
          <p:cNvPr id="14" name="TextovéPole 13"/>
          <p:cNvSpPr txBox="1"/>
          <p:nvPr/>
        </p:nvSpPr>
        <p:spPr>
          <a:xfrm>
            <a:off x="5472726" y="4881759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  Mouse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089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7964" y="260648"/>
            <a:ext cx="8229600" cy="768148"/>
          </a:xfrm>
        </p:spPr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PARTS + ACCESSORIES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File:3,5&quot;-Diskett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21560"/>
            <a:ext cx="164826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18347"/>
            <a:ext cx="1257672" cy="1257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://upload.wikimedia.org/wikipedia/commons/4/42/Portable_Hard_Disk_1TB_Western_Digita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404" y="1418347"/>
            <a:ext cx="1635670" cy="1226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17173"/>
            <a:ext cx="1436200" cy="1556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3019" y="212356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206963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90236" y="206963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4078" y="50038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4055" y="485504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79164" y="493532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</a:t>
            </a:r>
            <a:endParaRPr lang="cs-CZ" dirty="0"/>
          </a:p>
        </p:txBody>
      </p:sp>
      <p:pic>
        <p:nvPicPr>
          <p:cNvPr id="1028" name="Picture 4" descr="http://upload.wikimedia.org/wikipedia/commons/2/27/Cd-r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834" y="3903942"/>
            <a:ext cx="1872614" cy="1400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516" y="3886935"/>
            <a:ext cx="1777868" cy="1417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236670" y="2843644"/>
            <a:ext cx="140615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Floppy disk</a:t>
            </a:r>
            <a:endParaRPr lang="en-GB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56141" y="2843644"/>
            <a:ext cx="89479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Printer</a:t>
            </a:r>
            <a:endParaRPr lang="en-GB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2694" y="2879372"/>
            <a:ext cx="221637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 </a:t>
            </a:r>
            <a:r>
              <a:rPr lang="cs-CZ" dirty="0" smtClean="0"/>
              <a:t>Portable </a:t>
            </a:r>
            <a:r>
              <a:rPr lang="en-GB" dirty="0" smtClean="0"/>
              <a:t>Hard Disk</a:t>
            </a:r>
            <a:endParaRPr lang="en-GB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5661248"/>
            <a:ext cx="70083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WIFI</a:t>
            </a:r>
            <a:endParaRPr lang="en-GB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5642132"/>
            <a:ext cx="52610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09932" y="5642132"/>
            <a:ext cx="185903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USB </a:t>
            </a:r>
            <a:r>
              <a:rPr lang="en-GB" dirty="0" smtClean="0"/>
              <a:t>Flash</a:t>
            </a:r>
            <a:r>
              <a:rPr lang="cs-CZ" dirty="0" smtClean="0"/>
              <a:t> Drive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272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OTHERS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00264" cy="489654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a program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an icon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an attachment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a menu bar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the cursor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a window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a file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</a:rPr>
              <a:t>a folder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DO THESE WORDS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MEAN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 YOUR LANGUAGE?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215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(pair work activity)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425840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</a:rPr>
              <a:t>What do you </a:t>
            </a:r>
            <a:r>
              <a:rPr lang="cs-CZ" dirty="0" smtClean="0">
                <a:solidFill>
                  <a:schemeClr val="tx1"/>
                </a:solidFill>
              </a:rPr>
              <a:t>use </a:t>
            </a:r>
            <a:r>
              <a:rPr lang="en-GB" dirty="0" smtClean="0">
                <a:solidFill>
                  <a:schemeClr val="tx1"/>
                </a:solidFill>
              </a:rPr>
              <a:t>computers for?</a:t>
            </a: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</a:rPr>
              <a:t>Do you like using computers?</a:t>
            </a: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</a:rPr>
              <a:t>How did you learn how to use a computer?</a:t>
            </a: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</a:rPr>
              <a:t>What kind of computer do you use?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95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COMPLETE THE INSTUCTIONS WITH THESE VERBS</a:t>
            </a:r>
            <a:r>
              <a:rPr lang="cs-CZ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20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2108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i="1" dirty="0" smtClean="0">
                <a:solidFill>
                  <a:schemeClr val="tx1"/>
                </a:solidFill>
              </a:rPr>
              <a:t>Save / Restart</a:t>
            </a:r>
            <a:r>
              <a:rPr lang="en-GB" dirty="0" smtClean="0">
                <a:solidFill>
                  <a:schemeClr val="tx1"/>
                </a:solidFill>
              </a:rPr>
              <a:t>            your work.</a:t>
            </a:r>
            <a:endParaRPr lang="en-GB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GB" i="1" dirty="0" smtClean="0">
                <a:solidFill>
                  <a:schemeClr val="tx1"/>
                </a:solidFill>
              </a:rPr>
              <a:t>Scroll down / Quit      </a:t>
            </a:r>
            <a:r>
              <a:rPr lang="en-GB" dirty="0" smtClean="0">
                <a:solidFill>
                  <a:schemeClr val="tx1"/>
                </a:solidFill>
              </a:rPr>
              <a:t> the program.</a:t>
            </a:r>
          </a:p>
          <a:p>
            <a:pPr>
              <a:lnSpc>
                <a:spcPct val="150000"/>
              </a:lnSpc>
            </a:pPr>
            <a:r>
              <a:rPr lang="en-GB" i="1" dirty="0" smtClean="0">
                <a:solidFill>
                  <a:schemeClr val="tx1"/>
                </a:solidFill>
              </a:rPr>
              <a:t>Click on / Save </a:t>
            </a:r>
            <a:r>
              <a:rPr lang="en-GB" dirty="0" smtClean="0">
                <a:solidFill>
                  <a:schemeClr val="tx1"/>
                </a:solidFill>
              </a:rPr>
              <a:t>          the icon.</a:t>
            </a:r>
          </a:p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chemeClr val="tx1"/>
                </a:solidFill>
              </a:rPr>
              <a:t>Restart</a:t>
            </a:r>
            <a:r>
              <a:rPr lang="en-GB" i="1" dirty="0" smtClean="0">
                <a:solidFill>
                  <a:schemeClr val="tx1"/>
                </a:solidFill>
              </a:rPr>
              <a:t> </a:t>
            </a:r>
            <a:r>
              <a:rPr lang="en-GB" i="1" dirty="0" smtClean="0">
                <a:solidFill>
                  <a:schemeClr val="tx1"/>
                </a:solidFill>
              </a:rPr>
              <a:t>/ Shut down</a:t>
            </a:r>
            <a:r>
              <a:rPr lang="en-GB" dirty="0" smtClean="0">
                <a:solidFill>
                  <a:schemeClr val="tx1"/>
                </a:solidFill>
              </a:rPr>
              <a:t>  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the </a:t>
            </a:r>
            <a:r>
              <a:rPr lang="en-GB" dirty="0" smtClean="0">
                <a:solidFill>
                  <a:schemeClr val="tx1"/>
                </a:solidFill>
              </a:rPr>
              <a:t>file.</a:t>
            </a:r>
          </a:p>
          <a:p>
            <a:pPr>
              <a:lnSpc>
                <a:spcPct val="150000"/>
              </a:lnSpc>
            </a:pPr>
            <a:r>
              <a:rPr lang="en-GB" i="1" dirty="0" smtClean="0">
                <a:solidFill>
                  <a:schemeClr val="tx1"/>
                </a:solidFill>
              </a:rPr>
              <a:t>Save / Scroll down</a:t>
            </a:r>
            <a:r>
              <a:rPr lang="en-GB" dirty="0" smtClean="0">
                <a:solidFill>
                  <a:schemeClr val="tx1"/>
                </a:solidFill>
              </a:rPr>
              <a:t>      the menu.</a:t>
            </a:r>
          </a:p>
          <a:p>
            <a:pPr>
              <a:lnSpc>
                <a:spcPct val="150000"/>
              </a:lnSpc>
            </a:pPr>
            <a:r>
              <a:rPr lang="cs-CZ" i="1" dirty="0" err="1" smtClean="0">
                <a:solidFill>
                  <a:schemeClr val="tx1"/>
                </a:solidFill>
              </a:rPr>
              <a:t>Click</a:t>
            </a:r>
            <a:r>
              <a:rPr lang="cs-CZ" i="1" dirty="0" smtClean="0">
                <a:solidFill>
                  <a:schemeClr val="tx1"/>
                </a:solidFill>
              </a:rPr>
              <a:t> on</a:t>
            </a:r>
            <a:r>
              <a:rPr lang="en-GB" i="1" dirty="0" smtClean="0">
                <a:solidFill>
                  <a:schemeClr val="tx1"/>
                </a:solidFill>
              </a:rPr>
              <a:t> </a:t>
            </a:r>
            <a:r>
              <a:rPr lang="en-GB" i="1" dirty="0" smtClean="0">
                <a:solidFill>
                  <a:schemeClr val="tx1"/>
                </a:solidFill>
              </a:rPr>
              <a:t>/ Close      </a:t>
            </a:r>
            <a:r>
              <a:rPr lang="cs-CZ" i="1" dirty="0" smtClean="0">
                <a:solidFill>
                  <a:schemeClr val="tx1"/>
                </a:solidFill>
              </a:rPr>
              <a:t>     </a:t>
            </a:r>
            <a:r>
              <a:rPr lang="en-GB" dirty="0" smtClean="0">
                <a:solidFill>
                  <a:schemeClr val="tx1"/>
                </a:solidFill>
              </a:rPr>
              <a:t>the </a:t>
            </a:r>
            <a:r>
              <a:rPr lang="cs-CZ" dirty="0" smtClean="0">
                <a:solidFill>
                  <a:schemeClr val="tx1"/>
                </a:solidFill>
              </a:rPr>
              <a:t>laptop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  <a:endParaRPr lang="en-GB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en-GB" i="1" dirty="0" smtClean="0">
                <a:solidFill>
                  <a:schemeClr val="tx1"/>
                </a:solidFill>
              </a:rPr>
              <a:t>Restart / Open         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en-GB" i="1" dirty="0" smtClean="0">
                <a:solidFill>
                  <a:schemeClr val="tx1"/>
                </a:solidFill>
              </a:rPr>
              <a:t>  </a:t>
            </a:r>
            <a:r>
              <a:rPr lang="en-GB" dirty="0" smtClean="0">
                <a:solidFill>
                  <a:schemeClr val="tx1"/>
                </a:solidFill>
              </a:rPr>
              <a:t>the computer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en-GB" i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24600" y="1705679"/>
            <a:ext cx="100811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SAVE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24600" y="2348880"/>
            <a:ext cx="100811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QUIT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24600" y="2924944"/>
            <a:ext cx="136815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CLICK ON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24600" y="3573016"/>
            <a:ext cx="186382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SHUT DOWN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24600" y="4293096"/>
            <a:ext cx="171980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SCROLDOWN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24600" y="4797152"/>
            <a:ext cx="171980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CLOSE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48636" y="5373216"/>
            <a:ext cx="153978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RESTART</a:t>
            </a:r>
            <a:endParaRPr lang="cs-CZ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65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LISTENING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508104" y="1316437"/>
            <a:ext cx="2448272" cy="4416819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desktop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 file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 menu bar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 icon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 restart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……. quit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……. window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  save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……. program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……. scroll down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endParaRPr lang="cs-CZ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Someone is phoning a computer helpline. Number the words in the order that you hear them.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516844"/>
            <a:ext cx="2959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Georgia" pitchFamily="18" charset="0"/>
                <a:ea typeface="Verdana" pitchFamily="34" charset="0"/>
                <a:cs typeface="Verdana" pitchFamily="34" charset="0"/>
              </a:rPr>
              <a:t>English For Life. </a:t>
            </a:r>
            <a:endParaRPr lang="cs-CZ" dirty="0" smtClean="0">
              <a:latin typeface="Georgia" pitchFamily="18" charset="0"/>
              <a:ea typeface="Verdana" pitchFamily="34" charset="0"/>
              <a:cs typeface="Verdana" pitchFamily="34" charset="0"/>
            </a:endParaRPr>
          </a:p>
          <a:p>
            <a:r>
              <a:rPr lang="en-GB" dirty="0" smtClean="0">
                <a:latin typeface="Georgia" pitchFamily="18" charset="0"/>
                <a:ea typeface="Verdana" pitchFamily="34" charset="0"/>
                <a:cs typeface="Verdana" pitchFamily="34" charset="0"/>
              </a:rPr>
              <a:t>Pre-intermediate, SB: U69.</a:t>
            </a:r>
            <a:endParaRPr lang="en-GB" dirty="0">
              <a:latin typeface="Georgia" pitchFamily="18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31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229600" cy="768148"/>
          </a:xfrm>
        </p:spPr>
        <p:txBody>
          <a:bodyPr/>
          <a:lstStyle/>
          <a:p>
            <a:r>
              <a:rPr lang="en-GB" b="1" dirty="0" smtClean="0">
                <a:effectLst/>
                <a:latin typeface="Georgia" pitchFamily="18" charset="0"/>
              </a:rPr>
              <a:t>Are there any advantages of computers?</a:t>
            </a:r>
            <a:endParaRPr lang="en-GB" b="1" dirty="0">
              <a:effectLst/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523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48072"/>
          </a:xfrm>
        </p:spPr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ADVANTAGES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965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make life easier and more convenient as 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y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organize data and information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do calculations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store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data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information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provide access to huge amount of data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just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Various software allows you to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type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texts, do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calculations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dow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n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load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files,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listen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to music,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watch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films and videos,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communicate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with friends, family members, customers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or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employers,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send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emails or images,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attach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or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print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out documents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look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 up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information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scan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documents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Holding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virtual business meetings </a:t>
            </a:r>
            <a:r>
              <a:rPr lang="en-GB" u="sng" dirty="0" smtClean="0">
                <a:solidFill>
                  <a:schemeClr val="tx1"/>
                </a:solidFill>
                <a:latin typeface="Georgia" pitchFamily="18" charset="0"/>
              </a:rPr>
              <a:t>saves travel time and money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. Reading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e-books and </a:t>
            </a:r>
            <a:r>
              <a:rPr lang="en-GB" u="sng" dirty="0" smtClean="0">
                <a:solidFill>
                  <a:schemeClr val="tx1"/>
                </a:solidFill>
                <a:latin typeface="Georgia" pitchFamily="18" charset="0"/>
              </a:rPr>
              <a:t>news saves the trees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.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 smtClean="0">
              <a:latin typeface="Georgia" pitchFamily="18" charset="0"/>
            </a:endParaRPr>
          </a:p>
          <a:p>
            <a:endParaRPr lang="en-GB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76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768148"/>
          </a:xfrm>
        </p:spPr>
        <p:txBody>
          <a:bodyPr/>
          <a:lstStyle/>
          <a:p>
            <a:r>
              <a:rPr lang="en-GB" b="1" dirty="0">
                <a:effectLst/>
                <a:latin typeface="Georgia" pitchFamily="18" charset="0"/>
              </a:rPr>
              <a:t>Are there any </a:t>
            </a:r>
            <a:r>
              <a:rPr lang="cs-CZ" b="1" dirty="0" smtClean="0">
                <a:effectLst/>
                <a:latin typeface="Georgia" pitchFamily="18" charset="0"/>
              </a:rPr>
              <a:t>dis</a:t>
            </a:r>
            <a:r>
              <a:rPr lang="en-GB" b="1" dirty="0" smtClean="0">
                <a:effectLst/>
                <a:latin typeface="Georgia" pitchFamily="18" charset="0"/>
              </a:rPr>
              <a:t>advantages </a:t>
            </a:r>
            <a:r>
              <a:rPr lang="en-GB" b="1" dirty="0">
                <a:effectLst/>
                <a:latin typeface="Georgia" pitchFamily="18" charset="0"/>
              </a:rPr>
              <a:t>of computers?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75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DRAWBACKS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electricity demands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electronic waste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computer addiction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obesity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unmonitored Internet access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interaction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online            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avoiding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social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interaction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certain level of computer literacy needed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costs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cyberbullying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563888" y="407707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40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INTERNET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283691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hlinkClick r:id="rId3"/>
              </a:rPr>
              <a:t>Video: </a:t>
            </a:r>
            <a:r>
              <a:rPr lang="en-GB" dirty="0" smtClean="0">
                <a:solidFill>
                  <a:schemeClr val="tx1"/>
                </a:solidFill>
              </a:rPr>
              <a:t>The History of the Internet</a:t>
            </a:r>
          </a:p>
          <a:p>
            <a:pPr marL="0" indent="0" algn="ctr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hlinkClick r:id="rId4"/>
              </a:rPr>
              <a:t>Reading task: </a:t>
            </a:r>
            <a:r>
              <a:rPr lang="en-GB" dirty="0" smtClean="0">
                <a:solidFill>
                  <a:schemeClr val="tx1"/>
                </a:solidFill>
              </a:rPr>
              <a:t>The History of the Internet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Internet </a:t>
            </a:r>
            <a:r>
              <a:rPr lang="en-GB" dirty="0" smtClean="0">
                <a:solidFill>
                  <a:schemeClr val="tx1"/>
                </a:solidFill>
                <a:hlinkClick r:id="rId5"/>
              </a:rPr>
              <a:t>Timeline</a:t>
            </a:r>
            <a:r>
              <a:rPr lang="en-GB" dirty="0" smtClean="0">
                <a:solidFill>
                  <a:schemeClr val="tx1"/>
                </a:solidFill>
              </a:rPr>
              <a:t> to 2008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54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INTERNET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5536" y="1556792"/>
            <a:ext cx="4100264" cy="399897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TYPES OF WEBSITES: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News websites</a:t>
            </a:r>
          </a:p>
          <a:p>
            <a:pPr>
              <a:lnSpc>
                <a:spcPct val="150000"/>
              </a:lnSpc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Search engines</a:t>
            </a:r>
          </a:p>
          <a:p>
            <a:pPr>
              <a:lnSpc>
                <a:spcPct val="150000"/>
              </a:lnSpc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Information sites</a:t>
            </a:r>
          </a:p>
          <a:p>
            <a:pPr>
              <a:lnSpc>
                <a:spcPct val="150000"/>
              </a:lnSpc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E-commerce sites</a:t>
            </a:r>
          </a:p>
          <a:p>
            <a:pPr>
              <a:buAutoNum type="alphaLcParenR"/>
            </a:pPr>
            <a:endParaRPr lang="cs-CZ" dirty="0" smtClean="0"/>
          </a:p>
          <a:p>
            <a:pPr>
              <a:buAutoNum type="alphaLcParenR"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4572000" y="1700808"/>
            <a:ext cx="4062224" cy="4104456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Google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Amazon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BBC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Yahoo!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CNN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Streetmap.com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518440"/>
            <a:ext cx="3528392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Georgia" pitchFamily="18" charset="0"/>
              </a:rPr>
              <a:t>1B, 2D, 3A, 4B, 5A, 6C</a:t>
            </a:r>
            <a:endParaRPr lang="cs-CZ" b="1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87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2852936"/>
            <a:ext cx="8229600" cy="768148"/>
          </a:xfrm>
        </p:spPr>
        <p:txBody>
          <a:bodyPr/>
          <a:lstStyle/>
          <a:p>
            <a:r>
              <a:rPr lang="en-GB" b="1" dirty="0">
                <a:effectLst/>
                <a:latin typeface="Georgia" pitchFamily="18" charset="0"/>
              </a:rPr>
              <a:t>Are there any advantages of </a:t>
            </a:r>
            <a:r>
              <a:rPr lang="en-GB" b="1" dirty="0" smtClean="0">
                <a:effectLst/>
                <a:latin typeface="Georgia" pitchFamily="18" charset="0"/>
              </a:rPr>
              <a:t>the</a:t>
            </a:r>
            <a:r>
              <a:rPr lang="cs-CZ" b="1" dirty="0" smtClean="0">
                <a:effectLst/>
                <a:latin typeface="Georgia" pitchFamily="18" charset="0"/>
              </a:rPr>
              <a:t> Internet</a:t>
            </a:r>
            <a:r>
              <a:rPr lang="en-GB" b="1" dirty="0" smtClean="0">
                <a:effectLst/>
                <a:latin typeface="Georgia" pitchFamily="18" charset="0"/>
              </a:rPr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7650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INTERNET: ad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vantages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00264" cy="4896543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Finding cheap holidays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Booking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online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Doing an MBA course by distance learning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Doing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banking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Reading e-books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Listening to music 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Watching movies 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Watching TV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Sending emails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23528" y="1196752"/>
            <a:ext cx="4062224" cy="4896544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Booking tickets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Buying goods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Shopping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for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food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Using chat rooms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Keeping in touch with friends and family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Getting news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Getting sports results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Researching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project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Looking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up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information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Promoting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business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600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3096344"/>
          </a:xfrm>
        </p:spPr>
        <p:txBody>
          <a:bodyPr/>
          <a:lstStyle/>
          <a:p>
            <a:r>
              <a:rPr lang="en-GB" b="1" dirty="0">
                <a:effectLst/>
                <a:latin typeface="Georgia" pitchFamily="18" charset="0"/>
              </a:rPr>
              <a:t>Are </a:t>
            </a:r>
            <a:r>
              <a:rPr lang="en-GB" b="1" dirty="0" smtClean="0">
                <a:effectLst/>
                <a:latin typeface="Georgia" pitchFamily="18" charset="0"/>
              </a:rPr>
              <a:t>there</a:t>
            </a:r>
            <a:r>
              <a:rPr lang="cs-CZ" b="1" dirty="0" smtClean="0">
                <a:effectLst/>
                <a:latin typeface="Georgia" pitchFamily="18" charset="0"/>
              </a:rPr>
              <a:t/>
            </a:r>
            <a:br>
              <a:rPr lang="cs-CZ" b="1" dirty="0" smtClean="0">
                <a:effectLst/>
                <a:latin typeface="Georgia" pitchFamily="18" charset="0"/>
              </a:rPr>
            </a:br>
            <a:r>
              <a:rPr lang="en-GB" b="1" dirty="0" smtClean="0">
                <a:effectLst/>
                <a:latin typeface="Georgia" pitchFamily="18" charset="0"/>
              </a:rPr>
              <a:t> </a:t>
            </a:r>
            <a:r>
              <a:rPr lang="en-GB" b="1" dirty="0">
                <a:effectLst/>
                <a:latin typeface="Georgia" pitchFamily="18" charset="0"/>
              </a:rPr>
              <a:t>any </a:t>
            </a:r>
            <a:r>
              <a:rPr lang="cs-CZ" b="1" dirty="0" smtClean="0">
                <a:effectLst/>
                <a:latin typeface="Georgia" pitchFamily="18" charset="0"/>
              </a:rPr>
              <a:t>dis</a:t>
            </a:r>
            <a:r>
              <a:rPr lang="en-GB" b="1" dirty="0" smtClean="0">
                <a:effectLst/>
                <a:latin typeface="Georgia" pitchFamily="18" charset="0"/>
              </a:rPr>
              <a:t>advantages </a:t>
            </a:r>
            <a:r>
              <a:rPr lang="cs-CZ" b="1" dirty="0" smtClean="0">
                <a:effectLst/>
                <a:latin typeface="Georgia" pitchFamily="18" charset="0"/>
              </a:rPr>
              <a:t/>
            </a:r>
            <a:br>
              <a:rPr lang="cs-CZ" b="1" dirty="0" smtClean="0">
                <a:effectLst/>
                <a:latin typeface="Georgia" pitchFamily="18" charset="0"/>
              </a:rPr>
            </a:br>
            <a:r>
              <a:rPr lang="en-GB" b="1" dirty="0" smtClean="0">
                <a:effectLst/>
                <a:latin typeface="Georgia" pitchFamily="18" charset="0"/>
              </a:rPr>
              <a:t>of </a:t>
            </a:r>
            <a:r>
              <a:rPr lang="cs-CZ" b="1" dirty="0" smtClean="0">
                <a:effectLst/>
                <a:latin typeface="Georgia" pitchFamily="18" charset="0"/>
              </a:rPr>
              <a:t/>
            </a:r>
            <a:br>
              <a:rPr lang="cs-CZ" b="1" dirty="0" smtClean="0">
                <a:effectLst/>
                <a:latin typeface="Georgia" pitchFamily="18" charset="0"/>
              </a:rPr>
            </a:br>
            <a:r>
              <a:rPr lang="cs-CZ" b="1" dirty="0" err="1" smtClean="0">
                <a:effectLst/>
                <a:latin typeface="Georgia" pitchFamily="18" charset="0"/>
              </a:rPr>
              <a:t>the</a:t>
            </a:r>
            <a:r>
              <a:rPr lang="cs-CZ" b="1" dirty="0" smtClean="0">
                <a:effectLst/>
                <a:latin typeface="Georgia" pitchFamily="18" charset="0"/>
              </a:rPr>
              <a:t> Internet</a:t>
            </a:r>
            <a:r>
              <a:rPr lang="en-GB" b="1" dirty="0" smtClean="0">
                <a:effectLst/>
                <a:latin typeface="Georgia" pitchFamily="18" charset="0"/>
              </a:rPr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26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INTERNET: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disadvantages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896543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Talking  to strangers on chat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rooms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Negative effects on family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communication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Cyber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bullying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Pornography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exual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Predators in chat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rooms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and 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social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network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sites</a:t>
            </a: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Spamming and viruses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threat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teal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ing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sensitive information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credit card numbers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and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other people’s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identity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Internet add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i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ction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, Shopaholics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131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3600400"/>
          </a:xfrm>
        </p:spPr>
        <p:txBody>
          <a:bodyPr/>
          <a:lstStyle/>
          <a:p>
            <a:r>
              <a:rPr lang="en-GB" b="1" dirty="0" smtClean="0">
                <a:effectLst/>
                <a:latin typeface="Georgia" pitchFamily="18" charset="0"/>
              </a:rPr>
              <a:t>How do you use the Internet?</a:t>
            </a:r>
            <a:br>
              <a:rPr lang="en-GB" b="1" dirty="0" smtClean="0">
                <a:effectLst/>
                <a:latin typeface="Georgia" pitchFamily="18" charset="0"/>
              </a:rPr>
            </a:br>
            <a:r>
              <a:rPr lang="en-GB" b="1" dirty="0" smtClean="0">
                <a:effectLst/>
                <a:latin typeface="Georgia" pitchFamily="18" charset="0"/>
              </a:rPr>
              <a:t>Work in pairs.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70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USING THE INTERNET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504056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Log on. 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Go to an efficient search engine.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Type in a keyword to show what you are looking for.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You receive a list of websites to choose from.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When you find the right website, you can either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dow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load information or print it out.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If you download a file with a virus in it, your computer may crash.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862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343642"/>
          </a:xfrm>
        </p:spPr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INTERNET</a:t>
            </a:r>
            <a:b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work in pairs and discuss the following:</a:t>
            </a:r>
            <a:endParaRPr lang="en-GB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18640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Which search engine do you use?</a:t>
            </a: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are your favourite websites?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What do you use the Internet for?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 you buy anything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on the Internet?</a:t>
            </a: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are the advantages and disadvantages of the Net?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22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OPTIONAL ACTIVITIES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Matching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2"/>
              </a:rPr>
              <a:t>quiz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BBC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song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</a:t>
            </a: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List 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vocabulary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 computers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work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BBC Internet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activity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76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 these abbreviations stand for?</a:t>
            </a:r>
            <a:endParaRPr lang="en-GB" sz="24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40" y="1268760"/>
            <a:ext cx="5616624" cy="4536504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World </a:t>
            </a:r>
            <a:r>
              <a:rPr lang="cs-CZ" dirty="0" err="1">
                <a:solidFill>
                  <a:schemeClr val="tx1"/>
                </a:solidFill>
                <a:latin typeface="Georgia" pitchFamily="18" charset="0"/>
              </a:rPr>
              <a:t>W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W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eb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Hypertext transfer protocol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Random access memory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Digital versatile disc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Liquid crystal display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Local area network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Universal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seri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 bus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65760" y="1340768"/>
            <a:ext cx="2262024" cy="4824536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www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http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RAM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DVD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LCD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LAN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USB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20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i\AppData\Local\Microsoft\Windows\Temporary Internet Files\Content.IE5\PNC08C9J\MC90044151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9290"/>
            <a:ext cx="6480720" cy="368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E-MAIL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56612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85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75252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How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important is e-mail to you?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How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much time do you spend reading and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writing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e-mails?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How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many mails are there in your </a:t>
            </a:r>
            <a:r>
              <a:rPr lang="en-US" dirty="0" err="1">
                <a:solidFill>
                  <a:schemeClr val="tx1"/>
                </a:solidFill>
                <a:latin typeface="Georgia" pitchFamily="18" charset="0"/>
              </a:rPr>
              <a:t>InBox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?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Have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you ever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receive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d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spam mail? What do you do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with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it?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38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E-MAIL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lphaLcParenR"/>
            </a:pPr>
            <a:r>
              <a:rPr lang="en-GB" dirty="0" smtClean="0">
                <a:hlinkClick r:id="rId2"/>
              </a:rPr>
              <a:t>Informal</a:t>
            </a:r>
            <a:endParaRPr lang="en-GB" dirty="0" smtClean="0"/>
          </a:p>
          <a:p>
            <a:pPr marL="457200" indent="-457200">
              <a:buAutoNum type="alphaLcParenR"/>
            </a:pPr>
            <a:endParaRPr lang="en-GB" dirty="0" smtClean="0"/>
          </a:p>
          <a:p>
            <a:pPr marL="457200" indent="-457200">
              <a:buAutoNum type="alphaLcParenR"/>
            </a:pPr>
            <a:endParaRPr lang="en-GB" dirty="0" smtClean="0"/>
          </a:p>
          <a:p>
            <a:pPr marL="457200" indent="-457200">
              <a:buAutoNum type="alphaLcParenR"/>
            </a:pPr>
            <a:r>
              <a:rPr lang="en-GB" dirty="0" smtClean="0">
                <a:hlinkClick r:id="rId3"/>
              </a:rPr>
              <a:t>Formal</a:t>
            </a:r>
            <a:endParaRPr lang="cs-CZ" dirty="0" smtClean="0">
              <a:hlinkClick r:id="rId3"/>
            </a:endParaRPr>
          </a:p>
          <a:p>
            <a:pPr marL="457200" indent="-457200">
              <a:buAutoNum type="alphaLcParenR"/>
            </a:pPr>
            <a:endParaRPr lang="cs-CZ" dirty="0" smtClean="0">
              <a:hlinkClick r:id="rId3"/>
            </a:endParaRPr>
          </a:p>
          <a:p>
            <a:pPr marL="457200" indent="-457200">
              <a:buAutoNum type="alphaLcParenR"/>
            </a:pPr>
            <a:endParaRPr lang="cs-CZ" dirty="0" smtClean="0">
              <a:hlinkClick r:id="rId3"/>
            </a:endParaRPr>
          </a:p>
          <a:p>
            <a:pPr marL="0" indent="0" algn="ctr">
              <a:buNone/>
            </a:pPr>
            <a:r>
              <a:rPr lang="cs-CZ" dirty="0" smtClean="0">
                <a:hlinkClick r:id="rId4"/>
              </a:rPr>
              <a:t>FORMAL X INFORMAL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BBC </a:t>
            </a:r>
            <a:r>
              <a:rPr lang="en-GB" dirty="0" err="1" smtClean="0"/>
              <a:t>Skillwise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24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LEARNING RESOURCES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752527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BBC Active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 English Language Learning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British Council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 Learn English Teens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British Council: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Learn English Kids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National Geographic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Kids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National Geographic Kids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7"/>
              </a:rPr>
              <a:t>Atlases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8"/>
              </a:rPr>
              <a:t>LEO network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 Learn English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9"/>
              </a:rPr>
              <a:t>Kids songs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, rhymes, poems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rabicPeriod"/>
            </a:pP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hlinkClick r:id="rId10"/>
              </a:rPr>
              <a:t>EFL.Net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 Audio Books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11"/>
              </a:rPr>
              <a:t>English Talking Books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(Fairy Tales)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12"/>
              </a:rPr>
              <a:t>Fun Easy English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(video lessons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rabicPeriod"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rabicPeriod"/>
            </a:pP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304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FOTOGALERIE</a:t>
            </a:r>
          </a:p>
          <a:p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GUSTAVB. </a:t>
            </a:r>
            <a:r>
              <a:rPr lang="en-US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 Commons: Personal Computer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23.12.2012].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pod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licencí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CC-BY-2.5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WWW: http://upload.wikimedia.org/wikipedia/commons/d/d3/Personal_computer%2C_exploded.svg?uselang=cs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ZIRLAND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 Commons: Diskette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23.12.2012].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pod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licencí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CC-BY-SA-2.0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WWW: http://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commons.wikimedia.org/wiki/File:3,5%22-Diskette.jpg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VIGNONI, David.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Printer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25.12.2012]. Dostupný pod licencí CC-BY-SA-2.1 na WWW: http://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upload.wikimedia.org/wikipedia/commons/5/5d/Gnome-dev-printer.svg</a:t>
            </a:r>
          </a:p>
          <a:p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HARKE.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Portable Hard Disk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25.12.2012]. Dostupný pod licencí CC-BY-SA-3.0 na WWW: http://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upload.wikimedia.org/wikipedia/commons/4/42/Portable_Hard_Disk_1TB_Western_Digital.jpg</a:t>
            </a:r>
          </a:p>
          <a:p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27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RRZEICONS. </a:t>
            </a:r>
            <a:r>
              <a:rPr lang="en-US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 Common: </a:t>
            </a:r>
            <a:r>
              <a:rPr lang="en-US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Wifi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25.12.2012].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licencí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CC-BY-SA-3.0 </a:t>
            </a:r>
            <a:r>
              <a:rPr lang="en-US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WWW: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en-US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en-US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upload.wikimedia.org/wikipedia/commons/9/9e/Wifi.svg?uselang=cs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NECO.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CD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cit. 25.12.2012]. Dostupný pod licencí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CC-BY-SA-3.0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http://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upload.wikimedia.org/wikipedia/commons/2/27/Cd-r.jpg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VIGNONI, David.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USB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Flash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Drive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[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cit. 25.12.2012]. Dostupný pod licencí CC-BY-SA-2.1 na WWW: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http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commons.wikimedia.org/wiki/File:Gnome-dev-removable-usb.svg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COELHO, </a:t>
            </a:r>
            <a:r>
              <a:rPr lang="cs-CZ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Everaldo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CC-BY-SA.2.1.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Desktop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[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online]. [cit. 25.12.2012]. Dostupný na WWW: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http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upload.wikimedia.org/wikipedia/commons/1/1a/Crystal_Project_computer.png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9. </a:t>
            </a:r>
            <a:r>
              <a:rPr lang="pt-BR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PINHEIRO, Nuno. </a:t>
            </a:r>
            <a:r>
              <a:rPr lang="pt-BR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 Commons: Laptop Computer</a:t>
            </a:r>
            <a:r>
              <a:rPr lang="pt-BR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pt-BR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pt-BR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cit. 25.12.2012]. Dostupný pod licencí CC-BY-SA-3.0 na WWW: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pt-BR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pt-BR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pt-BR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upload.wikimedia.org/wikipedia/commons/1/1d/Oxygen480-devices-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pt-BR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computer-laptop.svg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803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WOOD, Nathan.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Handheld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[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cit. 25.12.2012]. Dostupný pod licencí CC-BY-SA-2.0 na WWW: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http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://upload.wikimedia.org/wikipedia/commons/a/a0/PDA_Mapping.jpg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11.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LUCIA-PERRY.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Tablet </a:t>
            </a:r>
            <a:r>
              <a:rPr lang="cs-CZ" sz="18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25.12.2012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].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Dostupný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 licencí CC-BY-SA-3.0 na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WWW: http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://upload.wikimedia.org/wikipedia/commons/c/c1/Baslate_7sch_android_tablet_computer.jpg 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12. 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otevřené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galerie Microsoft Office (</a:t>
            </a:r>
            <a:r>
              <a:rPr lang="cs-CZ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1.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EL-HMOUDOVÁ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Dagmar. 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spcBef>
                <a:spcPts val="0"/>
              </a:spcBef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1800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hypertextové odkazy jsou platné ke dni vytvoření díla.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58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429</TotalTime>
  <Words>1492</Words>
  <Application>Microsoft Office PowerPoint</Application>
  <PresentationFormat>Předvádění na obrazovce (4:3)</PresentationFormat>
  <Paragraphs>318</Paragraphs>
  <Slides>32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projekt_logo_cent</vt:lpstr>
      <vt:lpstr>COMPUTERS</vt:lpstr>
      <vt:lpstr>ANOTACE</vt:lpstr>
      <vt:lpstr>CONTENT</vt:lpstr>
      <vt:lpstr>TYPES </vt:lpstr>
      <vt:lpstr>PARTS</vt:lpstr>
      <vt:lpstr>PARTS + ACCESSORIES</vt:lpstr>
      <vt:lpstr>OTHERS</vt:lpstr>
      <vt:lpstr>SPEAKING (pair work activity)</vt:lpstr>
      <vt:lpstr>COMPLETE THE INSTUCTIONS WITH THESE VERBS. </vt:lpstr>
      <vt:lpstr>LISTENING</vt:lpstr>
      <vt:lpstr>Are there any advantages of computers?</vt:lpstr>
      <vt:lpstr>ADVANTAGES</vt:lpstr>
      <vt:lpstr>Are there any disadvantages of computers?</vt:lpstr>
      <vt:lpstr>DRAWBACKS</vt:lpstr>
      <vt:lpstr>THE INTERNET</vt:lpstr>
      <vt:lpstr>THE INTERNET</vt:lpstr>
      <vt:lpstr>Are there any advantages of the Internet?</vt:lpstr>
      <vt:lpstr>THE INTERNET: advantages</vt:lpstr>
      <vt:lpstr>Are there  any disadvantages  of  the Internet?</vt:lpstr>
      <vt:lpstr>THE INTERNET: disadvantages</vt:lpstr>
      <vt:lpstr>How do you use the Internet? Work in pairs.   </vt:lpstr>
      <vt:lpstr>USING THE INTERNET</vt:lpstr>
      <vt:lpstr>THE INTERNET work in pairs and discuss the following:</vt:lpstr>
      <vt:lpstr>OPTIONAL ACTIVITIES</vt:lpstr>
      <vt:lpstr>What do these abbreviations stand for?</vt:lpstr>
      <vt:lpstr>E-MAIL</vt:lpstr>
      <vt:lpstr>SPEAKING</vt:lpstr>
      <vt:lpstr>E-MAIL</vt:lpstr>
      <vt:lpstr>LEARNING RESOURCES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bi</dc:creator>
  <cp:lastModifiedBy>bi</cp:lastModifiedBy>
  <cp:revision>245</cp:revision>
  <dcterms:created xsi:type="dcterms:W3CDTF">2012-12-23T05:55:25Z</dcterms:created>
  <dcterms:modified xsi:type="dcterms:W3CDTF">2013-05-31T08:19:07Z</dcterms:modified>
</cp:coreProperties>
</file>