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notesMasterIdLst>
    <p:notesMasterId r:id="rId22"/>
  </p:notesMasterIdLst>
  <p:sldIdLst>
    <p:sldId id="260" r:id="rId2"/>
    <p:sldId id="261" r:id="rId3"/>
    <p:sldId id="262" r:id="rId4"/>
    <p:sldId id="264" r:id="rId5"/>
    <p:sldId id="265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77" r:id="rId17"/>
    <p:sldId id="276" r:id="rId18"/>
    <p:sldId id="278" r:id="rId19"/>
    <p:sldId id="279" r:id="rId20"/>
    <p:sldId id="26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5" autoAdjust="0"/>
    <p:restoredTop sz="94665" autoAdjust="0"/>
  </p:normalViewPr>
  <p:slideViewPr>
    <p:cSldViewPr>
      <p:cViewPr varScale="1">
        <p:scale>
          <a:sx n="70" d="100"/>
          <a:sy n="70" d="100"/>
        </p:scale>
        <p:origin x="-138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4F99F2-5894-4CB9-A78E-DDDD522C11F1}" type="datetimeFigureOut">
              <a:rPr lang="en-GB" smtClean="0"/>
              <a:t>29/11/2013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242B7A-D902-4055-9C4C-C89F221EC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4042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Quiznet</a:t>
            </a:r>
            <a:r>
              <a:rPr lang="cs-CZ" dirty="0" smtClean="0"/>
              <a:t>: http://www.bbc.co.uk/apps/ifl/worldservice/quiznet/quizengine?ContentType=text/html;quiz=1153_royal_albert</a:t>
            </a:r>
          </a:p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242B7A-D902-4055-9C4C-C89F221EC9F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8707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bc.co.uk/news/uk-13243298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yalalberthall.com/virtualtour/index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www.bbc.co.uk/apps/ifl/worldservice/quiznet/quizengine?ContentType=text/html;quiz=1153_royal_albert" TargetMode="External"/><Relationship Id="rId5" Type="http://schemas.openxmlformats.org/officeDocument/2006/relationships/hyperlink" Target="http://www.itv.com/news/london/2012-10-10/school-children-perform-at-royal-albert-hall/" TargetMode="External"/><Relationship Id="rId4" Type="http://schemas.openxmlformats.org/officeDocument/2006/relationships/hyperlink" Target="http://www.royalalberthall.com/education/default.aspx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err="1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</a:t>
            </a:r>
            <a:r>
              <a:rPr lang="cs-CZ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CITY OF WESTMINSTER</a:t>
            </a:r>
            <a:endParaRPr lang="cs-CZ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Mgr. Naďa </a:t>
            </a:r>
            <a:r>
              <a:rPr lang="cs-CZ" dirty="0" err="1" smtClean="0">
                <a:solidFill>
                  <a:schemeClr val="tx1"/>
                </a:solidFill>
              </a:rPr>
              <a:t>Bisová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2965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25"/>
            <a:ext cx="8229600" cy="5715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052513"/>
            <a:ext cx="8218488" cy="5040312"/>
          </a:xfrm>
        </p:spPr>
        <p:txBody>
          <a:bodyPr>
            <a:normAutofit/>
          </a:bodyPr>
          <a:lstStyle/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>
                <a:solidFill>
                  <a:schemeClr val="tx1"/>
                </a:solidFill>
              </a:rPr>
              <a:t>VY_32_INOVACE_2.AJ.11</a:t>
            </a:r>
          </a:p>
          <a:p>
            <a:pPr>
              <a:buFont typeface="Arial" charset="0"/>
              <a:buNone/>
            </a:pPr>
            <a:endParaRPr lang="cs-CZ" sz="1200" dirty="0" smtClean="0">
              <a:solidFill>
                <a:schemeClr val="tx1"/>
              </a:solidFill>
            </a:endParaRPr>
          </a:p>
          <a:p>
            <a:r>
              <a:rPr lang="cs-CZ" sz="1200" b="1" dirty="0" smtClean="0">
                <a:solidFill>
                  <a:schemeClr val="tx1"/>
                </a:solidFill>
              </a:rPr>
              <a:t>Číslo projektu: 	</a:t>
            </a:r>
            <a:r>
              <a:rPr lang="cs-CZ" sz="1200" dirty="0" smtClean="0">
                <a:solidFill>
                  <a:schemeClr val="tx1"/>
                </a:solidFill>
              </a:rPr>
              <a:t>CZ.1.07/1.5.00/34.0114	</a:t>
            </a:r>
            <a:endParaRPr lang="cs-CZ" sz="1200" b="1" dirty="0" smtClean="0">
              <a:solidFill>
                <a:schemeClr val="tx1"/>
              </a:solidFill>
            </a:endParaRPr>
          </a:p>
          <a:p>
            <a:endParaRPr lang="cs-CZ" sz="1200" b="1" dirty="0" smtClean="0">
              <a:solidFill>
                <a:schemeClr val="tx1"/>
              </a:solidFill>
            </a:endParaRPr>
          </a:p>
          <a:p>
            <a:r>
              <a:rPr lang="cs-CZ" sz="1200" b="1" dirty="0" smtClean="0">
                <a:solidFill>
                  <a:schemeClr val="tx1"/>
                </a:solidFill>
              </a:rPr>
              <a:t>Vytvořeno: 	</a:t>
            </a:r>
            <a:r>
              <a:rPr lang="cs-CZ" sz="1200" dirty="0" smtClean="0">
                <a:solidFill>
                  <a:schemeClr val="tx1"/>
                </a:solidFill>
              </a:rPr>
              <a:t>srpen 2013 – listopad 2013</a:t>
            </a: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pPr>
              <a:buFont typeface="Arial" charset="0"/>
              <a:buAutoNum type="arabicPeriod"/>
            </a:pPr>
            <a:r>
              <a:rPr lang="cs-CZ" sz="1200" b="1" dirty="0" smtClean="0">
                <a:solidFill>
                  <a:schemeClr val="tx1"/>
                </a:solidFill>
              </a:rPr>
              <a:t>Ročník: 	</a:t>
            </a:r>
            <a:r>
              <a:rPr lang="cs-CZ" sz="1200" dirty="0" smtClean="0">
                <a:solidFill>
                  <a:schemeClr val="tx1"/>
                </a:solidFill>
              </a:rPr>
              <a:t>3. ročník a 4. ročník – čtyřleté gymnázium (RVP-G)</a:t>
            </a:r>
          </a:p>
          <a:p>
            <a:pPr>
              <a:buFont typeface="Arial" charset="0"/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                                  Septima a Oktáva – osmileté gymnázium (RVP-G)</a:t>
            </a: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endParaRPr lang="cs-CZ" sz="1600" b="1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pPr algn="just"/>
            <a:r>
              <a:rPr lang="cs-CZ" sz="1200" b="1" dirty="0" smtClean="0">
                <a:solidFill>
                  <a:schemeClr val="tx1"/>
                </a:solidFill>
              </a:rPr>
              <a:t>Anotace: </a:t>
            </a:r>
          </a:p>
          <a:p>
            <a:pPr algn="just">
              <a:buFont typeface="Arial" charset="0"/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      Tento materiál by vytvořen jako téma pro maturitní okruh:  </a:t>
            </a:r>
            <a:r>
              <a:rPr lang="cs-CZ" sz="1200" dirty="0" err="1" smtClean="0">
                <a:solidFill>
                  <a:schemeClr val="tx1"/>
                </a:solidFill>
              </a:rPr>
              <a:t>The</a:t>
            </a:r>
            <a:r>
              <a:rPr lang="cs-CZ" sz="1200" dirty="0" smtClean="0">
                <a:solidFill>
                  <a:schemeClr val="tx1"/>
                </a:solidFill>
              </a:rPr>
              <a:t> United </a:t>
            </a:r>
            <a:r>
              <a:rPr lang="cs-CZ" sz="1200" dirty="0" err="1" smtClean="0">
                <a:solidFill>
                  <a:schemeClr val="tx1"/>
                </a:solidFill>
              </a:rPr>
              <a:t>Kingdom</a:t>
            </a:r>
            <a:r>
              <a:rPr lang="cs-CZ" sz="1200" dirty="0" smtClean="0">
                <a:solidFill>
                  <a:schemeClr val="tx1"/>
                </a:solidFill>
              </a:rPr>
              <a:t> na Gymnáziu a JŠ Svitavy; přibližně na jednu hodinu pro výklad i opakování – shrnutí učiva. Obsahuje jednak přehled faktografických údajů, tak i anglickou ustálenou terminologii, doplněné o interaktivní cvičení: videa a poslechy s porozuměním, kvíz. Je primárně zaměřen na dva poslední ročníky gymnázia, i přesto se dá využít i v nižších ročnících osmiletého i čtyřletého studia vcelku nebo jeho jednotlivé části. </a:t>
            </a:r>
          </a:p>
          <a:p>
            <a:pPr algn="just">
              <a:buFont typeface="Arial" charset="0"/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Pomůcky: interaktivní tabule</a:t>
            </a:r>
            <a:endParaRPr lang="en-GB" sz="2000" dirty="0" smtClean="0">
              <a:solidFill>
                <a:schemeClr val="tx1"/>
              </a:solidFill>
            </a:endParaRPr>
          </a:p>
          <a:p>
            <a:pPr algn="just">
              <a:buFont typeface="Arial" charset="0"/>
              <a:buNone/>
            </a:pPr>
            <a:endParaRPr lang="cs-CZ" sz="1700" dirty="0" smtClean="0"/>
          </a:p>
          <a:p>
            <a:pPr>
              <a:buFont typeface="Arial" charset="0"/>
              <a:buNone/>
            </a:pPr>
            <a:endParaRPr lang="cs-CZ" i="1" dirty="0" smtClean="0"/>
          </a:p>
          <a:p>
            <a:pPr>
              <a:buFont typeface="Arial" charset="0"/>
              <a:buNone/>
            </a:pPr>
            <a:endParaRPr lang="cs-CZ" i="1" dirty="0" smtClean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906812"/>
              </p:ext>
            </p:extLst>
          </p:nvPr>
        </p:nvGraphicFramePr>
        <p:xfrm>
          <a:off x="827088" y="2924175"/>
          <a:ext cx="7429501" cy="13541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688"/>
                <a:gridCol w="5357813"/>
              </a:tblGrid>
              <a:tr h="61245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 marL="91439" marR="91439"/>
                </a:tc>
              </a:tr>
              <a:tr h="37084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1200" baseline="0" dirty="0" smtClean="0"/>
                        <a:t>Anglický jazyk</a:t>
                      </a:r>
                      <a:endParaRPr lang="cs-CZ" sz="1200" dirty="0"/>
                    </a:p>
                  </a:txBody>
                  <a:tcPr marL="91439" marR="91439"/>
                </a:tc>
              </a:tr>
              <a:tr h="37084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1200" noProof="0" dirty="0" err="1" smtClean="0"/>
                        <a:t>The</a:t>
                      </a:r>
                      <a:r>
                        <a:rPr lang="cs-CZ" sz="1200" baseline="0" noProof="0" dirty="0" smtClean="0"/>
                        <a:t> United </a:t>
                      </a:r>
                      <a:r>
                        <a:rPr lang="cs-CZ" sz="1200" baseline="0" noProof="0" dirty="0" err="1" smtClean="0"/>
                        <a:t>Kingdom</a:t>
                      </a:r>
                      <a:endParaRPr lang="en-GB" sz="1200" noProof="0" dirty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996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BASIC FACTS</a:t>
            </a:r>
            <a:endParaRPr lang="cs-CZ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628800"/>
            <a:ext cx="8219256" cy="4392488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centre of administration (Parliament + Government offices)</a:t>
            </a:r>
          </a:p>
          <a:p>
            <a:pPr>
              <a:lnSpc>
                <a:spcPct val="8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built after the famous battle of Hastings</a:t>
            </a:r>
            <a:endParaRPr lang="cs-CZ" altLang="cs-CZ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>
              <a:lnSpc>
                <a:spcPct val="80000"/>
              </a:lnSpc>
              <a:buNone/>
            </a:pPr>
            <a:endParaRPr lang="en-GB" altLang="cs-CZ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>
              <a:lnSpc>
                <a:spcPct val="8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sights: the Houses of Parliament + Big Ben</a:t>
            </a:r>
            <a:endParaRPr lang="cs-CZ" altLang="cs-CZ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>
              <a:lnSpc>
                <a:spcPct val="80000"/>
              </a:lnSpc>
              <a:buNone/>
            </a:pPr>
            <a:r>
              <a:rPr lang="cs-CZ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               London </a:t>
            </a:r>
            <a:r>
              <a:rPr lang="cs-CZ" altLang="cs-CZ" dirty="0" err="1">
                <a:solidFill>
                  <a:schemeClr val="tx1"/>
                </a:solidFill>
                <a:latin typeface="Georgia" panose="02040502050405020303" pitchFamily="18" charset="0"/>
              </a:rPr>
              <a:t>Eye</a:t>
            </a:r>
            <a:endParaRPr lang="en-GB" altLang="cs-CZ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>
              <a:lnSpc>
                <a:spcPct val="80000"/>
              </a:lnSpc>
              <a:buNone/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               Westminster Abbey</a:t>
            </a:r>
          </a:p>
          <a:p>
            <a:pPr>
              <a:lnSpc>
                <a:spcPct val="80000"/>
              </a:lnSpc>
              <a:buNone/>
            </a:pPr>
            <a:r>
              <a:rPr lang="cs-CZ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               Buckingham Palace</a:t>
            </a:r>
          </a:p>
          <a:p>
            <a:pPr>
              <a:lnSpc>
                <a:spcPct val="80000"/>
              </a:lnSpc>
              <a:buNone/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		</a:t>
            </a:r>
            <a:r>
              <a:rPr lang="cs-CZ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   Queen Victoria Monument</a:t>
            </a:r>
          </a:p>
          <a:p>
            <a:pPr>
              <a:lnSpc>
                <a:spcPct val="80000"/>
              </a:lnSpc>
              <a:buNone/>
            </a:pPr>
            <a:r>
              <a:rPr lang="cs-CZ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 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              Trafalgar Square</a:t>
            </a:r>
            <a:endParaRPr lang="cs-CZ" altLang="cs-CZ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>
              <a:lnSpc>
                <a:spcPct val="80000"/>
              </a:lnSpc>
              <a:buNone/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		     National Gallery, St Martin in-the-fields</a:t>
            </a:r>
          </a:p>
          <a:p>
            <a:pPr>
              <a:lnSpc>
                <a:spcPct val="80000"/>
              </a:lnSpc>
              <a:buNone/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              </a:t>
            </a:r>
            <a:r>
              <a:rPr lang="cs-CZ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Royal Albert Hall</a:t>
            </a:r>
            <a:r>
              <a:rPr lang="cs-CZ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     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9030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s-CZ" b="1" dirty="0">
                <a:solidFill>
                  <a:schemeClr val="accent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Houses of Parliament</a:t>
            </a:r>
            <a:endParaRPr lang="cs-CZ" b="1" dirty="0">
              <a:solidFill>
                <a:schemeClr val="accent1"/>
              </a:solidFill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683568" y="2060848"/>
            <a:ext cx="7697113" cy="21926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1331640" y="472514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714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s-CZ" b="1" dirty="0">
                <a:solidFill>
                  <a:schemeClr val="accent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Houses of Parliament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547664" y="1484784"/>
            <a:ext cx="6336704" cy="439676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827584" y="630932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9311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s-CZ" b="1" dirty="0">
                <a:solidFill>
                  <a:schemeClr val="accent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Houses of Parliament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49309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the </a:t>
            </a:r>
            <a:r>
              <a:rPr lang="en-GB" altLang="cs-CZ" dirty="0">
                <a:solidFill>
                  <a:srgbClr val="FF0000"/>
                </a:solidFill>
                <a:latin typeface="Georgia" panose="02040502050405020303" pitchFamily="18" charset="0"/>
              </a:rPr>
              <a:t>royal home to the kings and queens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of England from 11th century </a:t>
            </a:r>
            <a:r>
              <a:rPr lang="en-GB" altLang="cs-CZ" dirty="0">
                <a:solidFill>
                  <a:srgbClr val="FF0000"/>
                </a:solidFill>
                <a:latin typeface="Georgia" panose="02040502050405020303" pitchFamily="18" charset="0"/>
              </a:rPr>
              <a:t>until 1512</a:t>
            </a: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since then the </a:t>
            </a:r>
            <a:r>
              <a:rPr lang="en-GB" altLang="cs-CZ" dirty="0">
                <a:solidFill>
                  <a:srgbClr val="FF0000"/>
                </a:solidFill>
                <a:latin typeface="Georgia" panose="02040502050405020303" pitchFamily="18" charset="0"/>
              </a:rPr>
              <a:t>home of British Parliament </a:t>
            </a: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officially called the Palace of Westminster</a:t>
            </a: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the </a:t>
            </a:r>
            <a:r>
              <a:rPr lang="en-GB" altLang="cs-CZ" dirty="0">
                <a:solidFill>
                  <a:srgbClr val="FF0000"/>
                </a:solidFill>
                <a:latin typeface="Georgia" panose="02040502050405020303" pitchFamily="18" charset="0"/>
              </a:rPr>
              <a:t>political centre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of the UK</a:t>
            </a: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rebuilt in </a:t>
            </a:r>
            <a:r>
              <a:rPr lang="en-GB" altLang="cs-CZ" dirty="0">
                <a:solidFill>
                  <a:srgbClr val="FF0000"/>
                </a:solidFill>
                <a:latin typeface="Georgia" panose="02040502050405020303" pitchFamily="18" charset="0"/>
              </a:rPr>
              <a:t>Neo-Gothic style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in 1840-60</a:t>
            </a: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rgbClr val="FF0000"/>
                </a:solidFill>
                <a:latin typeface="Georgia" panose="02040502050405020303" pitchFamily="18" charset="0"/>
              </a:rPr>
              <a:t>the house of Lords and the House of Commons</a:t>
            </a: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the House of Lords – a gothic hall with the throne of the Sovereign, the seat of the Lord Chancellor</a:t>
            </a: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the House of Commons – presided over by the Speaker</a:t>
            </a: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rgbClr val="FF0000"/>
                </a:solidFill>
                <a:latin typeface="Georgia" panose="02040502050405020303" pitchFamily="18" charset="0"/>
              </a:rPr>
              <a:t>Victoria tower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– with the Union Jack flying on its top when Parliament is sitting, the highest Gothic tower in the world</a:t>
            </a: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clock tower with a famous bell called „Big Ben“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739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700808"/>
            <a:ext cx="3394720" cy="839586"/>
          </a:xfrm>
        </p:spPr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BIG BEN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435442" y="1829256"/>
            <a:ext cx="5441473" cy="30243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8244408" y="609329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8226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BIG BEN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 smtClean="0">
                <a:solidFill>
                  <a:schemeClr val="tx1"/>
                </a:solidFill>
                <a:latin typeface="Times New Roman" pitchFamily="18" charset="0"/>
              </a:rPr>
              <a:t>t</a:t>
            </a:r>
            <a:r>
              <a:rPr lang="en-GB" altLang="cs-CZ" dirty="0" smtClean="0">
                <a:solidFill>
                  <a:schemeClr val="tx1"/>
                </a:solidFill>
                <a:latin typeface="Times New Roman" pitchFamily="18" charset="0"/>
              </a:rPr>
              <a:t>he </a:t>
            </a:r>
            <a:r>
              <a:rPr lang="en-GB" altLang="cs-CZ" dirty="0">
                <a:solidFill>
                  <a:srgbClr val="FF0000"/>
                </a:solidFill>
                <a:latin typeface="Times New Roman" pitchFamily="18" charset="0"/>
              </a:rPr>
              <a:t>bell</a:t>
            </a:r>
          </a:p>
          <a:p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106 metres tall</a:t>
            </a:r>
          </a:p>
          <a:p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weighs 14 tons</a:t>
            </a:r>
          </a:p>
          <a:p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the </a:t>
            </a:r>
            <a:r>
              <a:rPr lang="en-GB" altLang="cs-CZ" dirty="0">
                <a:solidFill>
                  <a:srgbClr val="FF0000"/>
                </a:solidFill>
                <a:latin typeface="Times New Roman" pitchFamily="18" charset="0"/>
              </a:rPr>
              <a:t>largest</a:t>
            </a:r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 in Britain</a:t>
            </a:r>
          </a:p>
          <a:p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dial: 7,5 metres in diameter</a:t>
            </a:r>
          </a:p>
          <a:p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the minute hand: 4,25 metres long</a:t>
            </a:r>
          </a:p>
          <a:p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its deep chimes are </a:t>
            </a:r>
            <a:r>
              <a:rPr lang="en-GB" altLang="cs-CZ" dirty="0">
                <a:solidFill>
                  <a:srgbClr val="FF0000"/>
                </a:solidFill>
                <a:latin typeface="Times New Roman" pitchFamily="18" charset="0"/>
              </a:rPr>
              <a:t>broadcast</a:t>
            </a:r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 daily on BBC Radio</a:t>
            </a:r>
            <a:endParaRPr lang="cs-CZ" altLang="cs-CZ" dirty="0">
              <a:solidFill>
                <a:schemeClr val="tx1"/>
              </a:solidFill>
              <a:latin typeface="Times New Roman" pitchFamily="18" charset="0"/>
            </a:endParaRPr>
          </a:p>
          <a:p>
            <a:r>
              <a:rPr lang="cs-CZ" altLang="cs-CZ" dirty="0">
                <a:solidFill>
                  <a:schemeClr val="tx1"/>
                </a:solidFill>
                <a:latin typeface="Times New Roman" pitchFamily="18" charset="0"/>
              </a:rPr>
              <a:t>t</a:t>
            </a:r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he name of the bell </a:t>
            </a:r>
            <a:r>
              <a:rPr lang="en-GB" altLang="cs-CZ" dirty="0">
                <a:solidFill>
                  <a:srgbClr val="FF0000"/>
                </a:solidFill>
                <a:latin typeface="Times New Roman" pitchFamily="18" charset="0"/>
              </a:rPr>
              <a:t>after Sir Benjamin Hall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3589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s-CZ" b="1" dirty="0">
                <a:solidFill>
                  <a:schemeClr val="accent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Westminster Abbey</a:t>
            </a:r>
            <a:endParaRPr lang="cs-CZ" dirty="0">
              <a:solidFill>
                <a:schemeClr val="accent1"/>
              </a:solidFill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187624" y="1268760"/>
            <a:ext cx="7056784" cy="484751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611560" y="616530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0393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s-CZ" b="1" dirty="0">
                <a:solidFill>
                  <a:schemeClr val="accent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Westminster Abbey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208" y="1600200"/>
            <a:ext cx="8219256" cy="4565103"/>
          </a:xfrm>
        </p:spPr>
        <p:txBody>
          <a:bodyPr>
            <a:normAutofit fontScale="92500" lnSpcReduction="20000"/>
          </a:bodyPr>
          <a:lstStyle/>
          <a:p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dates back to the </a:t>
            </a:r>
            <a:r>
              <a:rPr lang="en-GB" altLang="cs-CZ" dirty="0">
                <a:solidFill>
                  <a:srgbClr val="FF0000"/>
                </a:solidFill>
                <a:latin typeface="Times New Roman" pitchFamily="18" charset="0"/>
              </a:rPr>
              <a:t>11th century</a:t>
            </a:r>
          </a:p>
          <a:p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many parts added later</a:t>
            </a:r>
          </a:p>
          <a:p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almost </a:t>
            </a:r>
            <a:r>
              <a:rPr lang="en-GB" altLang="cs-CZ" dirty="0">
                <a:solidFill>
                  <a:srgbClr val="FF0000"/>
                </a:solidFill>
                <a:latin typeface="Times New Roman" pitchFamily="18" charset="0"/>
              </a:rPr>
              <a:t>all coronations since William the Conqueror</a:t>
            </a:r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 have been held there</a:t>
            </a:r>
          </a:p>
          <a:p>
            <a:r>
              <a:rPr lang="en-GB" altLang="cs-CZ" dirty="0">
                <a:solidFill>
                  <a:srgbClr val="FF0000"/>
                </a:solidFill>
                <a:latin typeface="Times New Roman" pitchFamily="18" charset="0"/>
              </a:rPr>
              <a:t>Coronation Chair</a:t>
            </a:r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 – containing the historic Stone of Scone, a symbol of Scottish Royalty</a:t>
            </a:r>
          </a:p>
          <a:p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many </a:t>
            </a:r>
            <a:r>
              <a:rPr lang="en-GB" altLang="cs-CZ" dirty="0">
                <a:solidFill>
                  <a:srgbClr val="FF0000"/>
                </a:solidFill>
                <a:latin typeface="Times New Roman" pitchFamily="18" charset="0"/>
              </a:rPr>
              <a:t>kings and queens buried</a:t>
            </a:r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 there (Elizabeth I, Scottish Queen Mary, Edward the Confessor – the founder of the cathedral)</a:t>
            </a:r>
          </a:p>
          <a:p>
            <a:r>
              <a:rPr lang="en-GB" altLang="cs-CZ" dirty="0">
                <a:solidFill>
                  <a:srgbClr val="FF0000"/>
                </a:solidFill>
                <a:latin typeface="Times New Roman" pitchFamily="18" charset="0"/>
              </a:rPr>
              <a:t>Poet's Corner</a:t>
            </a:r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 – tombstones and monuments to some famous poets (J. Milton, W. Scott, Lord Byron), but only a few of them are really buried there (G. Chaucer, Robert Browning)</a:t>
            </a:r>
            <a:r>
              <a:rPr lang="cs-CZ" altLang="cs-CZ" dirty="0">
                <a:solidFill>
                  <a:schemeClr val="tx1"/>
                </a:solidFill>
                <a:latin typeface="Times New Roman" pitchFamily="18" charset="0"/>
              </a:rPr>
              <a:t>, </a:t>
            </a:r>
            <a:r>
              <a:rPr lang="cs-CZ" altLang="cs-CZ" dirty="0" smtClean="0">
                <a:solidFill>
                  <a:schemeClr val="tx1"/>
                </a:solidFill>
                <a:latin typeface="Times New Roman" pitchFamily="18" charset="0"/>
              </a:rPr>
              <a:t>Prince William and Kate: </a:t>
            </a:r>
            <a:r>
              <a:rPr lang="cs-CZ" altLang="cs-CZ" dirty="0" err="1" smtClean="0">
                <a:solidFill>
                  <a:schemeClr val="tx1"/>
                </a:solidFill>
                <a:latin typeface="Times New Roman" pitchFamily="18" charset="0"/>
                <a:hlinkClick r:id="rId2"/>
              </a:rPr>
              <a:t>royal</a:t>
            </a:r>
            <a:r>
              <a:rPr lang="cs-CZ" altLang="cs-CZ" dirty="0" smtClean="0">
                <a:solidFill>
                  <a:schemeClr val="tx1"/>
                </a:solidFill>
                <a:latin typeface="Times New Roman" pitchFamily="18" charset="0"/>
                <a:hlinkClick r:id="rId2"/>
              </a:rPr>
              <a:t> </a:t>
            </a:r>
            <a:r>
              <a:rPr lang="cs-CZ" altLang="cs-CZ" dirty="0" err="1">
                <a:solidFill>
                  <a:schemeClr val="tx1"/>
                </a:solidFill>
                <a:latin typeface="Times New Roman" pitchFamily="18" charset="0"/>
                <a:hlinkClick r:id="rId2"/>
              </a:rPr>
              <a:t>wedding</a:t>
            </a:r>
            <a:endParaRPr lang="en-GB" altLang="cs-CZ" dirty="0">
              <a:solidFill>
                <a:schemeClr val="tx1"/>
              </a:solidFill>
              <a:latin typeface="Times New Roman" pitchFamily="18" charset="0"/>
            </a:endParaRPr>
          </a:p>
          <a:p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today's appearance – Gothic</a:t>
            </a:r>
          </a:p>
          <a:p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the original appearance - Romanesque</a:t>
            </a:r>
          </a:p>
        </p:txBody>
      </p:sp>
    </p:spTree>
    <p:extLst>
      <p:ext uri="{BB962C8B-B14F-4D97-AF65-F5344CB8AC3E}">
        <p14:creationId xmlns:p14="http://schemas.microsoft.com/office/powerpoint/2010/main" val="30311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2734" y="2649990"/>
            <a:ext cx="2530624" cy="839586"/>
          </a:xfrm>
        </p:spPr>
        <p:txBody>
          <a:bodyPr/>
          <a:lstStyle/>
          <a:p>
            <a:r>
              <a:rPr lang="en-GB" altLang="cs-CZ" b="1" dirty="0">
                <a:solidFill>
                  <a:schemeClr val="accent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London Eye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899660" y="1489533"/>
            <a:ext cx="5493511" cy="375582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8460432" y="609329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0009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s-CZ" b="1" dirty="0">
                <a:solidFill>
                  <a:schemeClr val="accent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London Eye</a:t>
            </a:r>
            <a:endParaRPr lang="cs-CZ" dirty="0">
              <a:solidFill>
                <a:schemeClr val="accent1"/>
              </a:solidFill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349079"/>
          </a:xfrm>
        </p:spPr>
        <p:txBody>
          <a:bodyPr>
            <a:normAutofit fontScale="92500"/>
          </a:bodyPr>
          <a:lstStyle/>
          <a:p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British Airways London Eye</a:t>
            </a:r>
          </a:p>
          <a:p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also known as the </a:t>
            </a:r>
            <a:r>
              <a:rPr lang="en-GB" altLang="cs-CZ" dirty="0">
                <a:solidFill>
                  <a:srgbClr val="FF0000"/>
                </a:solidFill>
                <a:latin typeface="Times New Roman" pitchFamily="18" charset="0"/>
              </a:rPr>
              <a:t>Millennium Wheel</a:t>
            </a:r>
          </a:p>
          <a:p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opened in March 1999</a:t>
            </a:r>
          </a:p>
          <a:p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135 m high</a:t>
            </a:r>
          </a:p>
          <a:p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took less than 16 months to build the Eye</a:t>
            </a:r>
          </a:p>
          <a:p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thirty-two </a:t>
            </a:r>
            <a:r>
              <a:rPr lang="en-GB" altLang="cs-CZ" dirty="0">
                <a:solidFill>
                  <a:srgbClr val="FF0000"/>
                </a:solidFill>
                <a:latin typeface="Times New Roman" pitchFamily="18" charset="0"/>
              </a:rPr>
              <a:t>glass egg-shaped capsules</a:t>
            </a:r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, each for 25 people</a:t>
            </a:r>
          </a:p>
          <a:p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a 30-minute </a:t>
            </a:r>
            <a:r>
              <a:rPr lang="en-GB" altLang="cs-CZ" dirty="0">
                <a:solidFill>
                  <a:srgbClr val="FF0000"/>
                </a:solidFill>
                <a:latin typeface="Times New Roman" pitchFamily="18" charset="0"/>
              </a:rPr>
              <a:t>round trip</a:t>
            </a:r>
          </a:p>
          <a:p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provides a wonderful 40-km </a:t>
            </a:r>
            <a:r>
              <a:rPr lang="en-GB" altLang="cs-CZ" dirty="0">
                <a:solidFill>
                  <a:srgbClr val="FF0000"/>
                </a:solidFill>
                <a:latin typeface="Times New Roman" pitchFamily="18" charset="0"/>
              </a:rPr>
              <a:t>view over the capital in all directions</a:t>
            </a:r>
          </a:p>
          <a:p>
            <a:r>
              <a:rPr lang="en-GB" altLang="cs-CZ" dirty="0">
                <a:solidFill>
                  <a:schemeClr val="tx1"/>
                </a:solidFill>
                <a:latin typeface="Times New Roman" pitchFamily="18" charset="0"/>
              </a:rPr>
              <a:t>five countries took part in this fascinating construction, including the Czech Republic (Skoda Steel made the spindle which weighs 350 tonnes)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6119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s-CZ" b="1" dirty="0">
                <a:solidFill>
                  <a:schemeClr val="accent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Buckingham Palace</a:t>
            </a:r>
            <a:endParaRPr lang="cs-CZ" dirty="0">
              <a:solidFill>
                <a:schemeClr val="accent1"/>
              </a:solidFill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340768"/>
            <a:ext cx="6480720" cy="486054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8316416" y="609329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6124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s-CZ" b="1" dirty="0">
                <a:solidFill>
                  <a:schemeClr val="accent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Buckingham Palace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19256" cy="4824536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both the </a:t>
            </a:r>
            <a:r>
              <a:rPr lang="en-GB" altLang="cs-CZ" dirty="0">
                <a:solidFill>
                  <a:srgbClr val="FF0000"/>
                </a:solidFill>
                <a:latin typeface="Georgia" panose="02040502050405020303" pitchFamily="18" charset="0"/>
              </a:rPr>
              <a:t>home and an office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to the </a:t>
            </a:r>
            <a:r>
              <a:rPr lang="en-GB" altLang="cs-CZ" dirty="0">
                <a:solidFill>
                  <a:srgbClr val="FF0000"/>
                </a:solidFill>
                <a:latin typeface="Georgia" panose="02040502050405020303" pitchFamily="18" charset="0"/>
              </a:rPr>
              <a:t>British </a:t>
            </a:r>
            <a:r>
              <a:rPr lang="en-GB" altLang="cs-CZ" dirty="0" smtClean="0">
                <a:solidFill>
                  <a:srgbClr val="FF0000"/>
                </a:solidFill>
                <a:latin typeface="Georgia" panose="02040502050405020303" pitchFamily="18" charset="0"/>
              </a:rPr>
              <a:t>monarch</a:t>
            </a:r>
            <a:endParaRPr lang="en-GB" altLang="cs-CZ" dirty="0">
              <a:solidFill>
                <a:srgbClr val="FF0000"/>
              </a:solidFill>
              <a:latin typeface="Georgia" panose="02040502050405020303" pitchFamily="18" charset="0"/>
            </a:endParaRP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rgbClr val="FF0000"/>
                </a:solidFill>
                <a:latin typeface="Georgia" panose="02040502050405020303" pitchFamily="18" charset="0"/>
              </a:rPr>
              <a:t>Queen Victoria – 1st monarch 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who lived there (monument)</a:t>
            </a: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now – the London residence of the Queen and her husband, the Duke of Edinburgh</a:t>
            </a: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about 400 </a:t>
            </a:r>
            <a:r>
              <a:rPr lang="en-GB" altLang="cs-CZ" dirty="0">
                <a:solidFill>
                  <a:srgbClr val="FF0000"/>
                </a:solidFill>
                <a:latin typeface="Georgia" panose="02040502050405020303" pitchFamily="18" charset="0"/>
              </a:rPr>
              <a:t>people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work there (domestic servants, chefs, footmen, cleaners, plumbers, gardeners, chauffeurs, …)</a:t>
            </a: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around 600 </a:t>
            </a:r>
            <a:r>
              <a:rPr lang="en-GB" altLang="cs-CZ" dirty="0">
                <a:solidFill>
                  <a:srgbClr val="FF0000"/>
                </a:solidFill>
                <a:latin typeface="Georgia" panose="02040502050405020303" pitchFamily="18" charset="0"/>
              </a:rPr>
              <a:t>rooms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(19 state rooms, 52 royal and guest bedrooms, 78 bathrooms, 92 offices, a cinema, a swimming pool, own post office and police station)</a:t>
            </a: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rgbClr val="FF0000"/>
                </a:solidFill>
                <a:latin typeface="Georgia" panose="02040502050405020303" pitchFamily="18" charset="0"/>
              </a:rPr>
              <a:t>royal flag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flying on top of Buckingham Palace = queen at home</a:t>
            </a: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5 regiments of </a:t>
            </a:r>
            <a:r>
              <a:rPr lang="en-GB" altLang="cs-CZ" dirty="0">
                <a:solidFill>
                  <a:srgbClr val="FF0000"/>
                </a:solidFill>
                <a:latin typeface="Georgia" panose="02040502050405020303" pitchFamily="18" charset="0"/>
              </a:rPr>
              <a:t>Foot Guards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guard the palace (red jackets and tall, furry hats)</a:t>
            </a:r>
          </a:p>
          <a:p>
            <a:pPr>
              <a:lnSpc>
                <a:spcPct val="90000"/>
              </a:lnSpc>
            </a:pPr>
            <a:r>
              <a:rPr lang="cs-CZ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t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he </a:t>
            </a:r>
            <a:r>
              <a:rPr lang="en-GB" altLang="cs-CZ" dirty="0">
                <a:solidFill>
                  <a:srgbClr val="FF0000"/>
                </a:solidFill>
                <a:latin typeface="Georgia" panose="02040502050405020303" pitchFamily="18" charset="0"/>
              </a:rPr>
              <a:t>Changing of the Guard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= when the guards come on duty, this ceremony is held every morning at </a:t>
            </a:r>
            <a:r>
              <a:rPr lang="en-GB" altLang="cs-CZ" dirty="0" smtClean="0">
                <a:solidFill>
                  <a:schemeClr val="tx1"/>
                </a:solidFill>
                <a:latin typeface="Georgia" panose="02040502050405020303" pitchFamily="18" charset="0"/>
              </a:rPr>
              <a:t>11:30</a:t>
            </a:r>
            <a:endParaRPr lang="en-GB" altLang="cs-CZ" dirty="0">
              <a:solidFill>
                <a:schemeClr val="tx1"/>
              </a:solidFill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2678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132856"/>
            <a:ext cx="3024336" cy="1656184"/>
          </a:xfrm>
        </p:spPr>
        <p:txBody>
          <a:bodyPr/>
          <a:lstStyle/>
          <a:p>
            <a:r>
              <a:rPr lang="en-GB" altLang="cs-CZ" b="1" dirty="0">
                <a:solidFill>
                  <a:schemeClr val="accent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Trafalgar Square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253687" y="1074905"/>
            <a:ext cx="5516946" cy="44644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7596336" y="634415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8605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988840"/>
            <a:ext cx="3106688" cy="1512168"/>
          </a:xfrm>
        </p:spPr>
        <p:txBody>
          <a:bodyPr/>
          <a:lstStyle/>
          <a:p>
            <a:r>
              <a:rPr lang="en-GB" altLang="cs-CZ" b="1" dirty="0">
                <a:solidFill>
                  <a:schemeClr val="accent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Trafalgar Square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838474" y="1965431"/>
            <a:ext cx="5670561" cy="283705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7596336" y="594928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4581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s-CZ" b="1" dirty="0">
                <a:solidFill>
                  <a:schemeClr val="accent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Trafalgar Square</a:t>
            </a:r>
            <a:endParaRPr lang="cs-CZ" dirty="0">
              <a:solidFill>
                <a:schemeClr val="accent1"/>
              </a:solidFill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82453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said to be the largest in London</a:t>
            </a: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a place of political demonstrations and busy traffic</a:t>
            </a: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originated in </a:t>
            </a:r>
            <a:r>
              <a:rPr lang="en-GB" altLang="cs-CZ" dirty="0">
                <a:solidFill>
                  <a:srgbClr val="FF0000"/>
                </a:solidFill>
                <a:latin typeface="Georgia" panose="02040502050405020303" pitchFamily="18" charset="0"/>
              </a:rPr>
              <a:t>the 19th century</a:t>
            </a: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its name </a:t>
            </a:r>
            <a:r>
              <a:rPr lang="en-GB" altLang="cs-CZ" dirty="0">
                <a:solidFill>
                  <a:srgbClr val="FF0000"/>
                </a:solidFill>
                <a:latin typeface="Georgia" panose="02040502050405020303" pitchFamily="18" charset="0"/>
              </a:rPr>
              <a:t>commemorates the naval victory of Admiral Nelson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over the French and Spanish fleet at Spanish Cape Trafalgar in 1805</a:t>
            </a: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in the middle of the square – </a:t>
            </a:r>
            <a:r>
              <a:rPr lang="en-GB" altLang="cs-CZ" dirty="0">
                <a:solidFill>
                  <a:srgbClr val="FF0000"/>
                </a:solidFill>
                <a:latin typeface="Georgia" panose="02040502050405020303" pitchFamily="18" charset="0"/>
              </a:rPr>
              <a:t>Nelson's Column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surrounded by </a:t>
            </a:r>
            <a:r>
              <a:rPr lang="en-GB" altLang="cs-CZ" dirty="0">
                <a:solidFill>
                  <a:srgbClr val="FF0000"/>
                </a:solidFill>
                <a:latin typeface="Georgia" panose="02040502050405020303" pitchFamily="18" charset="0"/>
              </a:rPr>
              <a:t>two fountains</a:t>
            </a: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18 foot-high statue of A. Nelson</a:t>
            </a: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151 foot-high column</a:t>
            </a:r>
          </a:p>
          <a:p>
            <a:pPr>
              <a:lnSpc>
                <a:spcPct val="90000"/>
              </a:lnSpc>
            </a:pPr>
            <a:r>
              <a:rPr lang="cs-CZ" altLang="cs-CZ" dirty="0" err="1" smtClean="0">
                <a:solidFill>
                  <a:srgbClr val="FF0000"/>
                </a:solidFill>
                <a:latin typeface="Georgia" panose="02040502050405020303" pitchFamily="18" charset="0"/>
              </a:rPr>
              <a:t>The</a:t>
            </a:r>
            <a:r>
              <a:rPr lang="cs-CZ" altLang="cs-CZ" dirty="0" smtClean="0">
                <a:solidFill>
                  <a:srgbClr val="FF0000"/>
                </a:solidFill>
                <a:latin typeface="Georgia" panose="02040502050405020303" pitchFamily="18" charset="0"/>
              </a:rPr>
              <a:t> </a:t>
            </a:r>
            <a:r>
              <a:rPr lang="en-GB" altLang="cs-CZ" dirty="0" smtClean="0">
                <a:solidFill>
                  <a:srgbClr val="FF0000"/>
                </a:solidFill>
                <a:latin typeface="Georgia" panose="02040502050405020303" pitchFamily="18" charset="0"/>
              </a:rPr>
              <a:t>National </a:t>
            </a:r>
            <a:r>
              <a:rPr lang="en-GB" altLang="cs-CZ" dirty="0">
                <a:solidFill>
                  <a:srgbClr val="FF0000"/>
                </a:solidFill>
                <a:latin typeface="Georgia" panose="02040502050405020303" pitchFamily="18" charset="0"/>
              </a:rPr>
              <a:t>Gallery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 forms one side of T. Square</a:t>
            </a: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houses one of the greatest collections of Western Paintings from the 13th to the  20th century</a:t>
            </a:r>
            <a:endParaRPr lang="cs-CZ" altLang="cs-CZ" dirty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>
              <a:lnSpc>
                <a:spcPct val="90000"/>
              </a:lnSpc>
            </a:pP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on the northeast corner – </a:t>
            </a:r>
            <a:r>
              <a:rPr lang="en-GB" altLang="cs-CZ" dirty="0">
                <a:solidFill>
                  <a:srgbClr val="FF0000"/>
                </a:solidFill>
                <a:latin typeface="Georgia" panose="02040502050405020303" pitchFamily="18" charset="0"/>
              </a:rPr>
              <a:t>Saint Martin in-the-Fields</a:t>
            </a:r>
            <a:r>
              <a:rPr lang="en-GB" altLang="cs-CZ" dirty="0">
                <a:solidFill>
                  <a:schemeClr val="tx1"/>
                </a:solidFill>
                <a:latin typeface="Georgia" panose="02040502050405020303" pitchFamily="18" charset="0"/>
              </a:rPr>
              <a:t>, the classical-style church designed by James Gibbs in the 1720s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7912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s-CZ" b="1" dirty="0">
                <a:solidFill>
                  <a:schemeClr val="accent1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Trafalgar Square</a:t>
            </a:r>
            <a:endParaRPr lang="en-GB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smtClean="0"/>
              <a:t>The National Gallery</a:t>
            </a:r>
            <a:endParaRPr lang="en-GB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1" dirty="0" smtClean="0"/>
              <a:t>St Martin in-the-Fields</a:t>
            </a:r>
            <a:endParaRPr lang="en-GB" b="1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971016" y="2060848"/>
            <a:ext cx="3011684" cy="388843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Zástupný symbol pro obsah 8"/>
          <p:cNvPicPr>
            <a:picLocks noGrp="1" noChangeAspect="1"/>
          </p:cNvPicPr>
          <p:nvPr>
            <p:ph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5364088" y="2020157"/>
            <a:ext cx="2808312" cy="3831713"/>
          </a:xfrm>
        </p:spPr>
      </p:pic>
      <p:sp>
        <p:nvSpPr>
          <p:cNvPr id="10" name="TextovéPole 9"/>
          <p:cNvSpPr txBox="1"/>
          <p:nvPr/>
        </p:nvSpPr>
        <p:spPr>
          <a:xfrm>
            <a:off x="395536" y="602128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en-GB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6195774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2689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Royal Albert Hall</a:t>
            </a:r>
            <a:endParaRPr lang="en-GB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latin typeface="Georgia" panose="02040502050405020303" pitchFamily="18" charset="0"/>
              </a:rPr>
              <a:t>Virtual </a:t>
            </a:r>
            <a:r>
              <a:rPr lang="en-GB" dirty="0" smtClean="0">
                <a:latin typeface="Georgia" panose="02040502050405020303" pitchFamily="18" charset="0"/>
                <a:hlinkClick r:id="rId3"/>
              </a:rPr>
              <a:t>Tour</a:t>
            </a:r>
            <a:endParaRPr lang="en-GB" dirty="0" smtClean="0">
              <a:latin typeface="Georgia" panose="02040502050405020303" pitchFamily="18" charset="0"/>
            </a:endParaRPr>
          </a:p>
          <a:p>
            <a:endParaRPr lang="cs-CZ" dirty="0" smtClean="0"/>
          </a:p>
          <a:p>
            <a:r>
              <a:rPr lang="cs-CZ" dirty="0" smtClean="0">
                <a:hlinkClick r:id="rId4"/>
              </a:rPr>
              <a:t>Video:</a:t>
            </a:r>
            <a:r>
              <a:rPr lang="cs-CZ" dirty="0" smtClean="0"/>
              <a:t> </a:t>
            </a:r>
            <a:r>
              <a:rPr lang="cs-CZ" dirty="0" err="1" smtClean="0"/>
              <a:t>Royal</a:t>
            </a:r>
            <a:r>
              <a:rPr lang="cs-CZ" dirty="0" smtClean="0"/>
              <a:t> Albert </a:t>
            </a:r>
            <a:r>
              <a:rPr lang="cs-CZ" dirty="0" err="1" smtClean="0"/>
              <a:t>Hall</a:t>
            </a:r>
            <a:r>
              <a:rPr lang="cs-CZ" dirty="0" smtClean="0"/>
              <a:t> and </a:t>
            </a:r>
            <a:r>
              <a:rPr lang="cs-CZ" dirty="0" err="1" smtClean="0"/>
              <a:t>education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en-GB" dirty="0" smtClean="0">
                <a:hlinkClick r:id="rId5"/>
              </a:rPr>
              <a:t>Video:</a:t>
            </a:r>
            <a:r>
              <a:rPr lang="en-GB" dirty="0" smtClean="0"/>
              <a:t> School Children at the Hall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r>
              <a:rPr lang="en-GB" dirty="0" err="1" smtClean="0">
                <a:hlinkClick r:id="rId6"/>
              </a:rPr>
              <a:t>Quiznet</a:t>
            </a:r>
            <a:endParaRPr lang="en-GB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opened by </a:t>
            </a:r>
            <a:r>
              <a:rPr lang="en-GB" dirty="0" smtClean="0">
                <a:solidFill>
                  <a:srgbClr val="FF0000"/>
                </a:solidFill>
                <a:latin typeface="Georgia" panose="02040502050405020303" pitchFamily="18" charset="0"/>
              </a:rPr>
              <a:t>Queen Victoria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 in 1871</a:t>
            </a:r>
            <a:endParaRPr lang="cs-CZ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pPr marL="0" indent="0">
              <a:buNone/>
            </a:pPr>
            <a:endParaRPr lang="en-GB" dirty="0" smtClean="0">
              <a:solidFill>
                <a:schemeClr val="tx1"/>
              </a:solidFill>
              <a:latin typeface="Georgia" panose="02040502050405020303" pitchFamily="18" charset="0"/>
            </a:endParaRPr>
          </a:p>
          <a:p>
            <a:r>
              <a:rPr lang="en-GB" dirty="0" smtClean="0">
                <a:solidFill>
                  <a:srgbClr val="FF0000"/>
                </a:solidFill>
                <a:latin typeface="Georgia" panose="02040502050405020303" pitchFamily="18" charset="0"/>
              </a:rPr>
              <a:t>multipurpose building</a:t>
            </a:r>
            <a:r>
              <a:rPr lang="en-GB" dirty="0" smtClean="0">
                <a:solidFill>
                  <a:schemeClr val="tx1"/>
                </a:solidFill>
                <a:latin typeface="Georgia" panose="02040502050405020303" pitchFamily="18" charset="0"/>
              </a:rPr>
              <a:t> to host concerts, exhibitions, public meetings, award ceremonies,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13843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219256" cy="53285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Knižní zdroje: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Palatino Linotype" panose="02040502050505030304" pitchFamily="18" charset="0"/>
              </a:rPr>
              <a:t>1. CHUDÝ</a:t>
            </a:r>
            <a:r>
              <a:rPr lang="cs-CZ" dirty="0">
                <a:solidFill>
                  <a:schemeClr val="tx1"/>
                </a:solidFill>
                <a:latin typeface="Palatino Linotype" panose="02040502050505030304" pitchFamily="18" charset="0"/>
              </a:rPr>
              <a:t>, Tomáš; CHUDÁ, Jana. </a:t>
            </a:r>
            <a:r>
              <a:rPr lang="cs-CZ" i="1" dirty="0" err="1">
                <a:solidFill>
                  <a:schemeClr val="tx1"/>
                </a:solidFill>
                <a:latin typeface="Palatino Linotype" panose="02040502050505030304" pitchFamily="18" charset="0"/>
              </a:rPr>
              <a:t>Some</a:t>
            </a:r>
            <a:r>
              <a:rPr lang="cs-CZ" i="1" dirty="0">
                <a:solidFill>
                  <a:schemeClr val="tx1"/>
                </a:solidFill>
                <a:latin typeface="Palatino Linotype" panose="02040502050505030304" pitchFamily="18" charset="0"/>
              </a:rPr>
              <a:t> Basic </a:t>
            </a:r>
            <a:r>
              <a:rPr lang="cs-CZ" i="1" dirty="0" err="1">
                <a:solidFill>
                  <a:schemeClr val="tx1"/>
                </a:solidFill>
                <a:latin typeface="Palatino Linotype" panose="02040502050505030304" pitchFamily="18" charset="0"/>
              </a:rPr>
              <a:t>Facts</a:t>
            </a:r>
            <a:r>
              <a:rPr lang="cs-CZ" i="1" dirty="0">
                <a:solidFill>
                  <a:schemeClr val="tx1"/>
                </a:solidFill>
                <a:latin typeface="Palatino Linotype" panose="02040502050505030304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Palatino Linotype" panose="02040502050505030304" pitchFamily="18" charset="0"/>
              </a:rPr>
              <a:t>about</a:t>
            </a:r>
            <a:r>
              <a:rPr lang="cs-CZ" i="1" dirty="0">
                <a:solidFill>
                  <a:schemeClr val="tx1"/>
                </a:solidFill>
                <a:latin typeface="Palatino Linotype" panose="02040502050505030304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Palatino Linotype" panose="02040502050505030304" pitchFamily="18" charset="0"/>
              </a:rPr>
              <a:t>the</a:t>
            </a:r>
            <a:r>
              <a:rPr lang="cs-CZ" i="1" dirty="0">
                <a:solidFill>
                  <a:schemeClr val="tx1"/>
                </a:solidFill>
                <a:latin typeface="Palatino Linotype" panose="02040502050505030304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Palatino Linotype" panose="02040502050505030304" pitchFamily="18" charset="0"/>
              </a:rPr>
              <a:t>English</a:t>
            </a:r>
            <a:r>
              <a:rPr lang="cs-CZ" i="1" dirty="0">
                <a:solidFill>
                  <a:schemeClr val="tx1"/>
                </a:solidFill>
                <a:latin typeface="Palatino Linotype" panose="02040502050505030304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Palatino Linotype" panose="02040502050505030304" pitchFamily="18" charset="0"/>
              </a:rPr>
              <a:t>Speaking</a:t>
            </a:r>
            <a:r>
              <a:rPr lang="cs-CZ" i="1" dirty="0">
                <a:solidFill>
                  <a:schemeClr val="tx1"/>
                </a:solidFill>
                <a:latin typeface="Palatino Linotype" panose="02040502050505030304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Palatino Linotype" panose="02040502050505030304" pitchFamily="18" charset="0"/>
              </a:rPr>
              <a:t>Countries</a:t>
            </a:r>
            <a:r>
              <a:rPr lang="cs-CZ" dirty="0">
                <a:solidFill>
                  <a:schemeClr val="tx1"/>
                </a:solidFill>
                <a:latin typeface="Palatino Linotype" panose="02040502050505030304" pitchFamily="18" charset="0"/>
              </a:rPr>
              <a:t>. Havlíčkův Brod: Fragment, 1997, ISBN 8072000853.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Palatino Linotype" panose="02040502050505030304" pitchFamily="18" charset="0"/>
                <a:cs typeface="Times New Roman" pitchFamily="18" charset="0"/>
              </a:rPr>
              <a:t>2</a:t>
            </a:r>
            <a:r>
              <a:rPr lang="cs-CZ" b="1" dirty="0" smtClean="0">
                <a:solidFill>
                  <a:schemeClr val="tx1"/>
                </a:solidFill>
                <a:latin typeface="Palatino Linotype" panose="02040502050505030304" pitchFamily="18" charset="0"/>
                <a:cs typeface="Times New Roman" pitchFamily="18" charset="0"/>
              </a:rPr>
              <a:t>. </a:t>
            </a:r>
            <a:r>
              <a:rPr lang="cs-CZ" dirty="0">
                <a:solidFill>
                  <a:schemeClr val="tx1"/>
                </a:solidFill>
                <a:latin typeface="Palatino Linotype" panose="02040502050505030304" pitchFamily="18" charset="0"/>
              </a:rPr>
              <a:t>EL-HMOUDOVÁ, Dagmar. </a:t>
            </a:r>
            <a:r>
              <a:rPr lang="cs-CZ" i="1" dirty="0">
                <a:solidFill>
                  <a:schemeClr val="tx1"/>
                </a:solidFill>
                <a:latin typeface="Palatino Linotype" panose="02040502050505030304" pitchFamily="18" charset="0"/>
              </a:rPr>
              <a:t>Angličtina - Maturitní témata</a:t>
            </a:r>
            <a:r>
              <a:rPr lang="cs-CZ" dirty="0">
                <a:solidFill>
                  <a:schemeClr val="tx1"/>
                </a:solidFill>
                <a:latin typeface="Palatino Linotype" panose="02040502050505030304" pitchFamily="18" charset="0"/>
              </a:rPr>
              <a:t>. Český Těšín: Petra </a:t>
            </a:r>
            <a:r>
              <a:rPr lang="cs-CZ" dirty="0" err="1">
                <a:solidFill>
                  <a:schemeClr val="tx1"/>
                </a:solidFill>
                <a:latin typeface="Palatino Linotype" panose="02040502050505030304" pitchFamily="18" charset="0"/>
              </a:rPr>
              <a:t>Velanová</a:t>
            </a:r>
            <a:r>
              <a:rPr lang="cs-CZ" dirty="0">
                <a:solidFill>
                  <a:schemeClr val="tx1"/>
                </a:solidFill>
                <a:latin typeface="Palatino Linotype" panose="02040502050505030304" pitchFamily="18" charset="0"/>
              </a:rPr>
              <a:t>, Třebíč, 2006, ISBN 9788086873046</a:t>
            </a:r>
            <a:r>
              <a:rPr lang="cs-CZ" dirty="0" smtClean="0">
                <a:solidFill>
                  <a:schemeClr val="tx1"/>
                </a:solidFill>
                <a:latin typeface="Palatino Linotype" panose="02040502050505030304" pitchFamily="18" charset="0"/>
              </a:rPr>
              <a:t>.</a:t>
            </a:r>
            <a:r>
              <a:rPr lang="cs-CZ" dirty="0">
                <a:solidFill>
                  <a:schemeClr val="tx1"/>
                </a:solidFill>
                <a:latin typeface="Palatino Linotype" panose="02040502050505030304" pitchFamily="18" charset="0"/>
              </a:rPr>
              <a:t> 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Palatino Linotype" panose="02040502050505030304" pitchFamily="18" charset="0"/>
              </a:rPr>
              <a:t>3. MANKO</a:t>
            </a:r>
            <a:r>
              <a:rPr lang="cs-CZ" dirty="0">
                <a:solidFill>
                  <a:schemeClr val="tx1"/>
                </a:solidFill>
                <a:latin typeface="Palatino Linotype" panose="02040502050505030304" pitchFamily="18" charset="0"/>
              </a:rPr>
              <a:t>, </a:t>
            </a:r>
            <a:r>
              <a:rPr lang="cs-CZ" dirty="0" err="1">
                <a:solidFill>
                  <a:schemeClr val="tx1"/>
                </a:solidFill>
                <a:latin typeface="Palatino Linotype" panose="02040502050505030304" pitchFamily="18" charset="0"/>
              </a:rPr>
              <a:t>Elzbieta</a:t>
            </a:r>
            <a:r>
              <a:rPr lang="cs-CZ" dirty="0">
                <a:solidFill>
                  <a:schemeClr val="tx1"/>
                </a:solidFill>
                <a:latin typeface="Palatino Linotype" panose="02040502050505030304" pitchFamily="18" charset="0"/>
              </a:rPr>
              <a:t>. </a:t>
            </a:r>
            <a:r>
              <a:rPr lang="cs-CZ" i="1" dirty="0">
                <a:solidFill>
                  <a:schemeClr val="tx1"/>
                </a:solidFill>
                <a:latin typeface="Palatino Linotype" panose="02040502050505030304" pitchFamily="18" charset="0"/>
              </a:rPr>
              <a:t>Angličtina - Maturitní příprava</a:t>
            </a:r>
            <a:r>
              <a:rPr lang="cs-CZ" dirty="0">
                <a:solidFill>
                  <a:schemeClr val="tx1"/>
                </a:solidFill>
                <a:latin typeface="Palatino Linotype" panose="02040502050505030304" pitchFamily="18" charset="0"/>
              </a:rPr>
              <a:t>. Dubicko: INFOA, 2007, ISBN 9788072405497</a:t>
            </a:r>
            <a:r>
              <a:rPr lang="cs-CZ" dirty="0" smtClean="0">
                <a:solidFill>
                  <a:schemeClr val="tx1"/>
                </a:solidFill>
                <a:latin typeface="Palatino Linotype" panose="02040502050505030304" pitchFamily="18" charset="0"/>
              </a:rPr>
              <a:t>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Fotogalerie: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6.  Použito </a:t>
            </a:r>
            <a:r>
              <a:rPr lang="cs-CZ" dirty="0" smtClean="0">
                <a:solidFill>
                  <a:schemeClr val="tx1"/>
                </a:solidFill>
              </a:rPr>
              <a:t>se souhlasem autora: Zdislava Šmídová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1.-5., 7.-10. </a:t>
            </a:r>
            <a:r>
              <a:rPr lang="cs-CZ" smtClean="0">
                <a:solidFill>
                  <a:schemeClr val="tx1"/>
                </a:solidFill>
              </a:rPr>
              <a:t>vlastní galerie autora</a:t>
            </a:r>
            <a:r>
              <a:rPr lang="cs-CZ" dirty="0" smtClean="0">
                <a:solidFill>
                  <a:schemeClr val="tx1"/>
                </a:solidFill>
              </a:rPr>
              <a:t>: Naďa </a:t>
            </a:r>
            <a:r>
              <a:rPr lang="cs-CZ" dirty="0" err="1" smtClean="0">
                <a:solidFill>
                  <a:schemeClr val="tx1"/>
                </a:solidFill>
              </a:rPr>
              <a:t>Bisová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  <a:p>
            <a:pPr marL="0" indent="0" algn="ctr">
              <a:buNone/>
            </a:pPr>
            <a:r>
              <a:rPr lang="cs-CZ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Veškeré </a:t>
            </a:r>
            <a:r>
              <a:rPr lang="cs-CZ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hypertextové odkazy jsou platné ke dni vytvoření díla.</a:t>
            </a:r>
            <a:endParaRPr lang="cs-CZ" dirty="0"/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7055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</Template>
  <TotalTime>311</TotalTime>
  <Words>832</Words>
  <Application>Microsoft Office PowerPoint</Application>
  <PresentationFormat>Předvádění na obrazovce (4:3)</PresentationFormat>
  <Paragraphs>144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projekt</vt:lpstr>
      <vt:lpstr>The CITY OF WESTMINSTER</vt:lpstr>
      <vt:lpstr>ANOTACE</vt:lpstr>
      <vt:lpstr>BASIC FACTS</vt:lpstr>
      <vt:lpstr>The Houses of Parliament</vt:lpstr>
      <vt:lpstr>The Houses of Parliament</vt:lpstr>
      <vt:lpstr>The Houses of Parliament</vt:lpstr>
      <vt:lpstr>BIG BEN</vt:lpstr>
      <vt:lpstr>BIG BEN</vt:lpstr>
      <vt:lpstr>Westminster Abbey</vt:lpstr>
      <vt:lpstr>Westminster Abbey</vt:lpstr>
      <vt:lpstr>London Eye</vt:lpstr>
      <vt:lpstr>London Eye</vt:lpstr>
      <vt:lpstr>Buckingham Palace</vt:lpstr>
      <vt:lpstr>Buckingham Palace</vt:lpstr>
      <vt:lpstr>Trafalgar Square</vt:lpstr>
      <vt:lpstr>Trafalgar Square</vt:lpstr>
      <vt:lpstr>Trafalgar Square</vt:lpstr>
      <vt:lpstr>Trafalgar Square</vt:lpstr>
      <vt:lpstr>Royal Albert Hall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Ditta Kukaňová</dc:creator>
  <cp:lastModifiedBy>bi</cp:lastModifiedBy>
  <cp:revision>74</cp:revision>
  <dcterms:created xsi:type="dcterms:W3CDTF">2012-06-20T16:12:09Z</dcterms:created>
  <dcterms:modified xsi:type="dcterms:W3CDTF">2013-11-29T11:24:24Z</dcterms:modified>
</cp:coreProperties>
</file>