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9"/>
  </p:notesMasterIdLst>
  <p:sldIdLst>
    <p:sldId id="292" r:id="rId2"/>
    <p:sldId id="293" r:id="rId3"/>
    <p:sldId id="304" r:id="rId4"/>
    <p:sldId id="309" r:id="rId5"/>
    <p:sldId id="310" r:id="rId6"/>
    <p:sldId id="311" r:id="rId7"/>
    <p:sldId id="313" r:id="rId8"/>
    <p:sldId id="315" r:id="rId9"/>
    <p:sldId id="314" r:id="rId10"/>
    <p:sldId id="316" r:id="rId11"/>
    <p:sldId id="312" r:id="rId12"/>
    <p:sldId id="303" r:id="rId13"/>
    <p:sldId id="305" r:id="rId14"/>
    <p:sldId id="306" r:id="rId15"/>
    <p:sldId id="307" r:id="rId16"/>
    <p:sldId id="308" r:id="rId17"/>
    <p:sldId id="294" r:id="rId18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4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3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Matematika pro 1. ročník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 Slovní úlohy na odčítání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Pavlína Hylmarová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 prosinec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22AE086E-919C-4873-83DB-C059048DD450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628EF981-D5B7-4A4D-9E18-421D94B0950B}" type="presOf" srcId="{A83A7CFB-B411-4357-9641-4A8443F73655}" destId="{F036299F-AF4D-4DAF-ABF5-87E8CC3FEF1B}" srcOrd="0" destOrd="0" presId="urn:microsoft.com/office/officeart/2008/layout/VerticalCurvedList"/>
    <dgm:cxn modelId="{6A1BD974-B0A0-47B3-A5D2-4E517E9B3A90}" type="presOf" srcId="{E392F34A-E55D-43D5-AEDD-49027298B816}" destId="{7DCEBD2C-792F-484E-9C96-926E03F540ED}" srcOrd="0" destOrd="0" presId="urn:microsoft.com/office/officeart/2008/layout/VerticalCurvedList"/>
    <dgm:cxn modelId="{4A64F894-07B7-482C-B5A4-19277590C189}" type="presOf" srcId="{A6F0E638-0CDE-4E1F-BB57-10C18463C623}" destId="{7DCEBD2C-792F-484E-9C96-926E03F540ED}" srcOrd="0" destOrd="1" presId="urn:microsoft.com/office/officeart/2008/layout/VerticalCurvedList"/>
    <dgm:cxn modelId="{7DEDBFC4-B9D4-449D-9446-991115360D3A}" type="presOf" srcId="{3061F91D-8548-4FCB-A021-DD835A272F0F}" destId="{88F378EC-C3F8-47CD-AEFF-49BA634320FB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43B64267-6CEF-4436-B554-F243B14F05A0}" type="presOf" srcId="{BA9EE107-A5FB-41C4-9EF1-1CC153B68B3F}" destId="{9C0CD981-713F-47B3-AE2F-2963F2684A6F}" srcOrd="0" destOrd="0" presId="urn:microsoft.com/office/officeart/2008/layout/VerticalCurvedList"/>
    <dgm:cxn modelId="{1C53A350-77EF-477B-A047-6A3EB9B4EEE7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9EAB95BA-99A5-479D-99CB-76493854ABB5}" type="presOf" srcId="{8D78E2D7-18A7-41DD-9962-57B3FE2BEBDD}" destId="{A1781B13-DE10-4169-ABDE-0384026A6B34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D02C94C0-EC7A-4610-B565-0C55CC992447}" type="presParOf" srcId="{9C0CD981-713F-47B3-AE2F-2963F2684A6F}" destId="{96773A7D-3367-4F53-A2D2-EA5770AFFDB3}" srcOrd="0" destOrd="0" presId="urn:microsoft.com/office/officeart/2008/layout/VerticalCurvedList"/>
    <dgm:cxn modelId="{96EF071F-2B3B-4586-826C-7DA6A7F07C3D}" type="presParOf" srcId="{96773A7D-3367-4F53-A2D2-EA5770AFFDB3}" destId="{F31B7103-6E88-4DB9-9888-CB9E0B3FEEF8}" srcOrd="0" destOrd="0" presId="urn:microsoft.com/office/officeart/2008/layout/VerticalCurvedList"/>
    <dgm:cxn modelId="{D2D129DA-4B1C-4027-A09B-6827AC5C2301}" type="presParOf" srcId="{F31B7103-6E88-4DB9-9888-CB9E0B3FEEF8}" destId="{F7A92DE4-3445-4B9B-AF3D-F2DA6F69C25D}" srcOrd="0" destOrd="0" presId="urn:microsoft.com/office/officeart/2008/layout/VerticalCurvedList"/>
    <dgm:cxn modelId="{B1FA5B5C-6CAE-427C-908B-8B43E7F2A48F}" type="presParOf" srcId="{F31B7103-6E88-4DB9-9888-CB9E0B3FEEF8}" destId="{EF104B90-7E69-4918-A202-E6F91FC6E413}" srcOrd="1" destOrd="0" presId="urn:microsoft.com/office/officeart/2008/layout/VerticalCurvedList"/>
    <dgm:cxn modelId="{3ADD42E4-ACD2-4B79-816E-CCC12B27014F}" type="presParOf" srcId="{F31B7103-6E88-4DB9-9888-CB9E0B3FEEF8}" destId="{F5A5022A-2B1C-4F3B-B289-BC099E9CE92F}" srcOrd="2" destOrd="0" presId="urn:microsoft.com/office/officeart/2008/layout/VerticalCurvedList"/>
    <dgm:cxn modelId="{7F0E2261-DBFF-4E9D-8C17-B1561A6418EA}" type="presParOf" srcId="{F31B7103-6E88-4DB9-9888-CB9E0B3FEEF8}" destId="{F16BA6F4-95DE-4E28-BF94-6459A70C4A6D}" srcOrd="3" destOrd="0" presId="urn:microsoft.com/office/officeart/2008/layout/VerticalCurvedList"/>
    <dgm:cxn modelId="{C1BFF28E-DAC1-4412-9695-BCCD52DFD728}" type="presParOf" srcId="{96773A7D-3367-4F53-A2D2-EA5770AFFDB3}" destId="{F036299F-AF4D-4DAF-ABF5-87E8CC3FEF1B}" srcOrd="1" destOrd="0" presId="urn:microsoft.com/office/officeart/2008/layout/VerticalCurvedList"/>
    <dgm:cxn modelId="{CC9F07F9-970E-4CBE-8416-6A5B9C8D2919}" type="presParOf" srcId="{96773A7D-3367-4F53-A2D2-EA5770AFFDB3}" destId="{40B95986-31F6-48A6-A8D8-D04AC3BEDA92}" srcOrd="2" destOrd="0" presId="urn:microsoft.com/office/officeart/2008/layout/VerticalCurvedList"/>
    <dgm:cxn modelId="{EB439B6D-A656-40C5-BE2A-F4CDC161AB38}" type="presParOf" srcId="{40B95986-31F6-48A6-A8D8-D04AC3BEDA92}" destId="{112F553D-60C2-4CC4-948D-0369F51C4DB0}" srcOrd="0" destOrd="0" presId="urn:microsoft.com/office/officeart/2008/layout/VerticalCurvedList"/>
    <dgm:cxn modelId="{29FC9C49-E4CA-48AA-A323-F926BB198A1C}" type="presParOf" srcId="{96773A7D-3367-4F53-A2D2-EA5770AFFDB3}" destId="{A1781B13-DE10-4169-ABDE-0384026A6B34}" srcOrd="3" destOrd="0" presId="urn:microsoft.com/office/officeart/2008/layout/VerticalCurvedList"/>
    <dgm:cxn modelId="{53B5EF5B-D5B0-4228-A4B0-5750ABC82E1C}" type="presParOf" srcId="{96773A7D-3367-4F53-A2D2-EA5770AFFDB3}" destId="{65CD74A9-3E7B-49D7-95DD-EB8B72D6CA84}" srcOrd="4" destOrd="0" presId="urn:microsoft.com/office/officeart/2008/layout/VerticalCurvedList"/>
    <dgm:cxn modelId="{BB7A052C-8457-4500-9453-9E8AFB7FDE26}" type="presParOf" srcId="{65CD74A9-3E7B-49D7-95DD-EB8B72D6CA84}" destId="{2741B69B-255D-4143-BECE-5BD9035A4FC6}" srcOrd="0" destOrd="0" presId="urn:microsoft.com/office/officeart/2008/layout/VerticalCurvedList"/>
    <dgm:cxn modelId="{1202636C-6EA9-450A-AA89-BBF8981761C9}" type="presParOf" srcId="{96773A7D-3367-4F53-A2D2-EA5770AFFDB3}" destId="{7DCEBD2C-792F-484E-9C96-926E03F540ED}" srcOrd="5" destOrd="0" presId="urn:microsoft.com/office/officeart/2008/layout/VerticalCurvedList"/>
    <dgm:cxn modelId="{0E47018F-0530-4761-9EDF-C04A8E1D4709}" type="presParOf" srcId="{96773A7D-3367-4F53-A2D2-EA5770AFFDB3}" destId="{8E391AE5-35EA-4A7F-ACFF-6E662A0BD046}" srcOrd="6" destOrd="0" presId="urn:microsoft.com/office/officeart/2008/layout/VerticalCurvedList"/>
    <dgm:cxn modelId="{709821F3-CEE2-4461-91D0-C3D2311A67F4}" type="presParOf" srcId="{8E391AE5-35EA-4A7F-ACFF-6E662A0BD046}" destId="{EB133F34-59A3-4639-B813-3EF5396EC28B}" srcOrd="0" destOrd="0" presId="urn:microsoft.com/office/officeart/2008/layout/VerticalCurvedList"/>
    <dgm:cxn modelId="{3916EDC7-99F2-4111-9F40-3AF290AA2A5E}" type="presParOf" srcId="{96773A7D-3367-4F53-A2D2-EA5770AFFDB3}" destId="{88F378EC-C3F8-47CD-AEFF-49BA634320FB}" srcOrd="7" destOrd="0" presId="urn:microsoft.com/office/officeart/2008/layout/VerticalCurvedList"/>
    <dgm:cxn modelId="{8F3EFF36-79DC-471B-A4DB-CC6727A042AB}" type="presParOf" srcId="{96773A7D-3367-4F53-A2D2-EA5770AFFDB3}" destId="{0C1D6B2A-9239-4220-B9D4-EF24FF044C0E}" srcOrd="8" destOrd="0" presId="urn:microsoft.com/office/officeart/2008/layout/VerticalCurvedList"/>
    <dgm:cxn modelId="{E411D862-FAFF-4740-BBB8-C8B8886491A7}" type="presParOf" srcId="{0C1D6B2A-9239-4220-B9D4-EF24FF044C0E}" destId="{A6FEC19F-0F90-4EC7-BB21-E0ADFEFFA617}" srcOrd="0" destOrd="0" presId="urn:microsoft.com/office/officeart/2008/layout/VerticalCurvedList"/>
    <dgm:cxn modelId="{5ED7F71B-E628-424C-8D20-B767B5CC3D81}" type="presParOf" srcId="{96773A7D-3367-4F53-A2D2-EA5770AFFDB3}" destId="{CAE44C5F-81A1-4D30-8D3F-2E663ECAC700}" srcOrd="9" destOrd="0" presId="urn:microsoft.com/office/officeart/2008/layout/VerticalCurvedList"/>
    <dgm:cxn modelId="{C832F532-B38B-4AC7-A5E2-E83B1166A8B0}" type="presParOf" srcId="{96773A7D-3367-4F53-A2D2-EA5770AFFDB3}" destId="{053E2699-E7D5-4B6C-A824-2ED732C32228}" srcOrd="10" destOrd="0" presId="urn:microsoft.com/office/officeart/2008/layout/VerticalCurvedList"/>
    <dgm:cxn modelId="{D7FB1420-A516-4D89-A58A-5AB120EB6975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Pavlína Hylmarová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 prosinec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Matematika pro 1. ročník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 Slovní úlohy na odčítání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202"/>
            <a:ext cx="548640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2343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5.1.2014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5.1.2014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5.1.2014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microsoft.com/office/2007/relationships/hdphoto" Target="../media/hdphoto1.wdp"/><Relationship Id="rId7" Type="http://schemas.openxmlformats.org/officeDocument/2006/relationships/image" Target="../media/image13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12.png"/><Relationship Id="rId10" Type="http://schemas.microsoft.com/office/2007/relationships/hdphoto" Target="../media/hdphoto3.wdp"/><Relationship Id="rId4" Type="http://schemas.openxmlformats.org/officeDocument/2006/relationships/image" Target="../media/image11.wmf"/><Relationship Id="rId9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19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microsoft.com/office/2007/relationships/hdphoto" Target="../media/hdphoto5.wdp"/><Relationship Id="rId5" Type="http://schemas.openxmlformats.org/officeDocument/2006/relationships/image" Target="../media/image18.png"/><Relationship Id="rId4" Type="http://schemas.microsoft.com/office/2007/relationships/hdphoto" Target="../media/hdphoto4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27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m-FHPnGZ2do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7.xml"/><Relationship Id="rId4" Type="http://schemas.openxmlformats.org/officeDocument/2006/relationships/slide" Target="slide1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7.xml"/><Relationship Id="rId4" Type="http://schemas.openxmlformats.org/officeDocument/2006/relationships/slide" Target="slide1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7.xml"/><Relationship Id="rId5" Type="http://schemas.openxmlformats.org/officeDocument/2006/relationships/slide" Target="slide15.xml"/><Relationship Id="rId4" Type="http://schemas.openxmlformats.org/officeDocument/2006/relationships/slide" Target="slide1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hyperlink" Target="http://www.youtube.com/watch?v=9bwHdBKbhb0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63851232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816969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1124744"/>
            <a:ext cx="7488832" cy="56166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Předmět </a:t>
            </a:r>
            <a:r>
              <a:rPr lang="cs-CZ" sz="1600" dirty="0"/>
              <a:t>- </a:t>
            </a:r>
            <a:r>
              <a:rPr lang="cs-CZ" sz="1600" dirty="0" smtClean="0"/>
              <a:t>Matematika</a:t>
            </a: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Věková skupina - </a:t>
            </a:r>
            <a:r>
              <a:rPr lang="cs-CZ" sz="1600" dirty="0" smtClean="0"/>
              <a:t>1. </a:t>
            </a:r>
            <a:r>
              <a:rPr lang="cs-CZ" sz="1600" dirty="0"/>
              <a:t>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Časový fond – </a:t>
            </a:r>
            <a:r>
              <a:rPr lang="cs-CZ" sz="1600" dirty="0" smtClean="0"/>
              <a:t>45 </a:t>
            </a:r>
            <a:r>
              <a:rPr lang="cs-CZ" sz="1600" dirty="0"/>
              <a:t>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Popis – </a:t>
            </a:r>
            <a:r>
              <a:rPr lang="cs-CZ" sz="1600" dirty="0" smtClean="0"/>
              <a:t>Materiál </a:t>
            </a:r>
            <a:r>
              <a:rPr lang="cs-CZ" sz="1600" dirty="0"/>
              <a:t>slouží </a:t>
            </a:r>
            <a:r>
              <a:rPr lang="cs-CZ" sz="1600" dirty="0" smtClean="0"/>
              <a:t>k vysvětlení a procvičení </a:t>
            </a:r>
            <a:r>
              <a:rPr lang="cs-CZ" sz="1600" dirty="0"/>
              <a:t>učiva </a:t>
            </a:r>
            <a:r>
              <a:rPr lang="cs-CZ" sz="1600" dirty="0" smtClean="0"/>
              <a:t>Matematiky 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Snímek č. 3, 4 – výkladová část s využitím mezipředmětových vztahů </a:t>
            </a:r>
            <a:r>
              <a:rPr lang="cs-CZ" sz="1600" dirty="0"/>
              <a:t>PRV 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       Snímek </a:t>
            </a:r>
            <a:r>
              <a:rPr lang="cs-CZ" sz="1600" dirty="0"/>
              <a:t>č. 5</a:t>
            </a:r>
            <a:r>
              <a:rPr lang="cs-CZ" sz="1600" dirty="0" smtClean="0"/>
              <a:t> – příklady na rychlost a postřeh, po kliknutí  na vánoční kuličku z obou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stromečků tvoříme příklady </a:t>
            </a:r>
            <a:r>
              <a:rPr lang="cs-CZ" sz="1600" dirty="0" smtClean="0"/>
              <a:t>     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</a:t>
            </a:r>
            <a:r>
              <a:rPr lang="cs-CZ" sz="1600" dirty="0" smtClean="0"/>
              <a:t>Snímek </a:t>
            </a:r>
            <a:r>
              <a:rPr lang="cs-CZ" sz="1600" dirty="0" smtClean="0"/>
              <a:t>č. 6, 7 - slovní úlohy 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Snímek  č. 8 – výkladová část s využitím mezipředmětových vztahů PRV- pečeme</a:t>
            </a:r>
          </a:p>
          <a:p>
            <a:pPr marL="0" indent="0">
              <a:buNone/>
            </a:pPr>
            <a:r>
              <a:rPr lang="cs-CZ" sz="1600"/>
              <a:t> </a:t>
            </a:r>
            <a:r>
              <a:rPr lang="cs-CZ" sz="1600" smtClean="0"/>
              <a:t>      </a:t>
            </a:r>
            <a:r>
              <a:rPr lang="cs-CZ" sz="1600" smtClean="0"/>
              <a:t>cukroví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Snímek č. 9 – po kliknutí na obrázek odkryjeme příklad, žáci př. opíší do sešitu a 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vypočítají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Snímek č. 10 – kontrola samostatné práce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Snímek č. 11 -  po kliknutí na příklad se špatným výsledkem </a:t>
            </a:r>
            <a:r>
              <a:rPr lang="cs-CZ" sz="1600" dirty="0"/>
              <a:t>zmizí </a:t>
            </a:r>
            <a:r>
              <a:rPr lang="cs-CZ" sz="1600" dirty="0" smtClean="0"/>
              <a:t>hvězdička, po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odkrytí </a:t>
            </a:r>
            <a:r>
              <a:rPr lang="cs-CZ" sz="1600" dirty="0"/>
              <a:t>j</a:t>
            </a:r>
            <a:r>
              <a:rPr lang="nl-NL" sz="1600" dirty="0"/>
              <a:t>e zde vložen</a:t>
            </a:r>
            <a:r>
              <a:rPr lang="cs-CZ" sz="1600" dirty="0"/>
              <a:t> </a:t>
            </a:r>
            <a:r>
              <a:rPr lang="nl-NL" sz="1600" dirty="0"/>
              <a:t>hypertextový odkaz</a:t>
            </a:r>
            <a:r>
              <a:rPr lang="cs-CZ" sz="1600" dirty="0"/>
              <a:t> na </a:t>
            </a:r>
            <a:r>
              <a:rPr lang="cs-CZ" sz="1600" dirty="0" smtClean="0"/>
              <a:t>„ babiččino cukroví „</a:t>
            </a:r>
          </a:p>
          <a:p>
            <a:pPr marL="301943" lvl="1" indent="0">
              <a:buNone/>
            </a:pPr>
            <a:r>
              <a:rPr lang="cs-CZ" sz="1600" dirty="0" smtClean="0"/>
              <a:t>Snímek č. 12, 13, 14, 15, 16  – hra, po kliknutí na příklad se správným výsledkem se žáci posunují o krok dál</a:t>
            </a:r>
          </a:p>
          <a:p>
            <a:pPr marL="301943" lvl="1" indent="0">
              <a:buNone/>
            </a:pPr>
            <a:r>
              <a:rPr lang="cs-CZ" sz="1600" dirty="0" smtClean="0"/>
              <a:t>Materiál </a:t>
            </a:r>
            <a:r>
              <a:rPr lang="cs-CZ" sz="1600" dirty="0"/>
              <a:t>obsahuje </a:t>
            </a:r>
            <a:r>
              <a:rPr lang="cs-CZ" sz="1600" dirty="0" smtClean="0"/>
              <a:t>17 </a:t>
            </a:r>
            <a:r>
              <a:rPr lang="cs-CZ" sz="1600" dirty="0"/>
              <a:t>stránek a</a:t>
            </a:r>
            <a:r>
              <a:rPr lang="cs-CZ" sz="1600" b="1" dirty="0"/>
              <a:t> </a:t>
            </a:r>
            <a:r>
              <a:rPr lang="cs-CZ" sz="1600" dirty="0"/>
              <a:t>je určen k interaktivní výuce.</a:t>
            </a:r>
          </a:p>
          <a:p>
            <a:endParaRPr lang="cs-CZ" sz="1600" dirty="0"/>
          </a:p>
          <a:p>
            <a:endParaRPr lang="cs-CZ" sz="1600" dirty="0"/>
          </a:p>
          <a:p>
            <a:pPr marL="0" indent="0">
              <a:buNone/>
            </a:pPr>
            <a:endParaRPr lang="cs-CZ" sz="1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5212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6815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ADVENT</a:t>
            </a:r>
            <a:endParaRPr lang="cs-CZ" sz="5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pic>
        <p:nvPicPr>
          <p:cNvPr id="1027" name="Picture 3" descr="C:\Users\hyp\AppData\Local\Microsoft\Windows\Temporary Internet Files\Content.IE5\GDZGI21V\MP9004022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8747" y="5013176"/>
            <a:ext cx="2094736" cy="1675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yp\AppData\Local\Microsoft\Windows\Temporary Internet Files\Content.IE5\RDUALIWV\MP90038788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459" y="2575450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yp\AppData\Local\Microsoft\Windows\Temporary Internet Files\Content.IE5\OZO6F6RO\MP9003995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7798" y="1700808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yp\AppData\Local\Microsoft\Windows\Temporary Internet Files\Content.IE5\RDUALIWV\MP90038292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22394"/>
            <a:ext cx="2699792" cy="1928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yp\AppData\Local\Microsoft\Windows\Temporary Internet Files\Content.IE5\RB250VLA\MP900216154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069" y="222394"/>
            <a:ext cx="24384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yp\AppData\Local\Microsoft\Windows\Temporary Internet Files\Content.IE5\GDZGI21V\MP90040017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236710"/>
            <a:ext cx="1314113" cy="1314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hyp\AppData\Local\Microsoft\Windows\Temporary Internet Files\Content.IE5\GDZGI21V\MP90038292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553" y="4060720"/>
            <a:ext cx="1981200" cy="2773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5305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Vánoční zvyky</a:t>
            </a:r>
            <a:endParaRPr lang="cs-CZ" sz="7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pic>
        <p:nvPicPr>
          <p:cNvPr id="1026" name="Picture 2" descr="C:\Users\hyp\AppData\Local\Microsoft\Windows\Temporary Internet Files\Content.IE5\OZO6F6RO\MP9004402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400" b="96800" l="10000" r="9293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200" y="2699792"/>
            <a:ext cx="2772139" cy="4158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yp\AppData\Local\Microsoft\Windows\Temporary Internet Files\Content.IE5\OZO6F6RO\MC9004354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347106"/>
            <a:ext cx="1827886" cy="1321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yp\AppData\Local\Microsoft\Windows\Temporary Internet Files\Content.IE5\GDZGI21V\MP90040289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7292" b="89974" l="4883" r="8994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653136"/>
            <a:ext cx="3491880" cy="2618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yp\AppData\Local\Microsoft\Windows\Temporary Internet Files\Content.IE5\OZO6F6RO\MC9004354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632440"/>
            <a:ext cx="1691640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hyp\AppData\Local\Microsoft\Windows\Temporary Internet Files\Content.IE5\RDUALIWV\MP90040503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5743" y="4344365"/>
            <a:ext cx="2041091" cy="1365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hyp\AppData\Local\Microsoft\Windows\Temporary Internet Files\Content.IE5\RDUALIWV\MP90043094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6497" y="1190333"/>
            <a:ext cx="1872330" cy="2120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6275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pic>
        <p:nvPicPr>
          <p:cNvPr id="1028" name="Picture 4" descr="C:\Users\hyp\AppData\Local\Microsoft\Windows\Temporary Internet Files\Content.IE5\Z2UY2XIZ\MC90043976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7470" y="-107825"/>
            <a:ext cx="5619234" cy="5619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hyp\AppData\Local\Microsoft\Windows\Temporary Internet Files\Content.IE5\Z2UY2XIZ\MC90043976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96552" y="57130"/>
            <a:ext cx="5619234" cy="5619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2588263" y="2260261"/>
            <a:ext cx="1636434" cy="2453453"/>
            <a:chOff x="2948779" y="4313082"/>
            <a:chExt cx="1636434" cy="2453453"/>
          </a:xfrm>
        </p:grpSpPr>
        <p:pic>
          <p:nvPicPr>
            <p:cNvPr id="1030" name="Picture 6" descr="C:\Users\hyp\AppData\Local\Microsoft\Windows\Temporary Internet Files\Content.IE5\JVADSESB\MP900409535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3125" b="89941" l="9956" r="8989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48779" y="4313082"/>
              <a:ext cx="1636434" cy="24534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3562533" y="4870588"/>
              <a:ext cx="60515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 smtClean="0">
                  <a:solidFill>
                    <a:schemeClr val="accent5">
                      <a:lumMod val="20000"/>
                      <a:lumOff val="80000"/>
                    </a:schemeClr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7200" b="1" dirty="0">
                <a:solidFill>
                  <a:schemeClr val="accent5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7258608" y="3570689"/>
            <a:ext cx="1484784" cy="1484784"/>
            <a:chOff x="6516216" y="5373216"/>
            <a:chExt cx="1484784" cy="1484784"/>
          </a:xfrm>
        </p:grpSpPr>
        <p:pic>
          <p:nvPicPr>
            <p:cNvPr id="1029" name="Picture 5" descr="C:\Users\hyp\AppData\Local\Microsoft\Windows\Temporary Internet Files\Content.IE5\JVADSESB\MP900427712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465" b="89941" l="9961" r="8994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6216" y="5373216"/>
              <a:ext cx="1484784" cy="14847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6935442" y="5515443"/>
              <a:ext cx="64633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>
                  <a:solidFill>
                    <a:schemeClr val="accent5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2845224" y="3828746"/>
            <a:ext cx="1636434" cy="2453453"/>
            <a:chOff x="3203848" y="4581128"/>
            <a:chExt cx="1636434" cy="2453453"/>
          </a:xfrm>
        </p:grpSpPr>
        <p:pic>
          <p:nvPicPr>
            <p:cNvPr id="19" name="Picture 6" descr="C:\Users\hyp\AppData\Local\Microsoft\Windows\Temporary Internet Files\Content.IE5\JVADSESB\MP900409535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3125" b="89941" l="9956" r="8989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03848" y="4581128"/>
              <a:ext cx="1636434" cy="24534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3779912" y="5207689"/>
              <a:ext cx="60515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>
                  <a:solidFill>
                    <a:schemeClr val="accent5">
                      <a:lumMod val="20000"/>
                      <a:lumOff val="80000"/>
                    </a:schemeClr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79983" y="3086356"/>
            <a:ext cx="1636434" cy="2453453"/>
            <a:chOff x="3203848" y="4581128"/>
            <a:chExt cx="1636434" cy="2453453"/>
          </a:xfrm>
        </p:grpSpPr>
        <p:pic>
          <p:nvPicPr>
            <p:cNvPr id="22" name="Picture 6" descr="C:\Users\hyp\AppData\Local\Microsoft\Windows\Temporary Internet Files\Content.IE5\JVADSESB\MP900409535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3125" b="89941" l="9956" r="8989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03848" y="4581128"/>
              <a:ext cx="1636434" cy="24534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3779912" y="5207689"/>
              <a:ext cx="60515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 smtClean="0">
                  <a:solidFill>
                    <a:schemeClr val="accent5">
                      <a:lumMod val="20000"/>
                      <a:lumOff val="80000"/>
                    </a:schemeClr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7200" b="1" dirty="0">
                <a:solidFill>
                  <a:schemeClr val="accent5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1547664" y="3585464"/>
            <a:ext cx="1636434" cy="2453453"/>
            <a:chOff x="3203848" y="4581128"/>
            <a:chExt cx="1636434" cy="2453453"/>
          </a:xfrm>
        </p:grpSpPr>
        <p:pic>
          <p:nvPicPr>
            <p:cNvPr id="25" name="Picture 6" descr="C:\Users\hyp\AppData\Local\Microsoft\Windows\Temporary Internet Files\Content.IE5\JVADSESB\MP900409535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3125" b="89941" l="9956" r="8989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03848" y="4581128"/>
              <a:ext cx="1636434" cy="24534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3779912" y="5207689"/>
              <a:ext cx="60515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 smtClean="0">
                  <a:solidFill>
                    <a:schemeClr val="accent5">
                      <a:lumMod val="20000"/>
                      <a:lumOff val="80000"/>
                    </a:schemeClr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7200" b="1" dirty="0">
                <a:solidFill>
                  <a:schemeClr val="accent5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868158" y="1199436"/>
            <a:ext cx="1636434" cy="2453453"/>
            <a:chOff x="3203848" y="4581128"/>
            <a:chExt cx="1636434" cy="2453453"/>
          </a:xfrm>
        </p:grpSpPr>
        <p:pic>
          <p:nvPicPr>
            <p:cNvPr id="28" name="Picture 6" descr="C:\Users\hyp\AppData\Local\Microsoft\Windows\Temporary Internet Files\Content.IE5\JVADSESB\MP900409535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3125" b="89941" l="9956" r="8989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03848" y="4581128"/>
              <a:ext cx="1636434" cy="24534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>
              <a:off x="3779912" y="5207689"/>
              <a:ext cx="60515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>
                  <a:solidFill>
                    <a:schemeClr val="accent5">
                      <a:lumMod val="20000"/>
                      <a:lumOff val="80000"/>
                    </a:schemeClr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1140260" y="2537858"/>
            <a:ext cx="1636434" cy="2453453"/>
            <a:chOff x="3203848" y="4581128"/>
            <a:chExt cx="1636434" cy="2453453"/>
          </a:xfrm>
        </p:grpSpPr>
        <p:pic>
          <p:nvPicPr>
            <p:cNvPr id="31" name="Picture 6" descr="C:\Users\hyp\AppData\Local\Microsoft\Windows\Temporary Internet Files\Content.IE5\JVADSESB\MP900409535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3125" b="89941" l="9956" r="8989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03848" y="4581128"/>
              <a:ext cx="1636434" cy="24534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>
              <a:off x="3779912" y="5207689"/>
              <a:ext cx="60515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>
                  <a:solidFill>
                    <a:schemeClr val="accent5">
                      <a:lumMod val="20000"/>
                      <a:lumOff val="80000"/>
                    </a:schemeClr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1014465" y="1033536"/>
            <a:ext cx="1636434" cy="2453453"/>
            <a:chOff x="3203848" y="4581128"/>
            <a:chExt cx="1636434" cy="2453453"/>
          </a:xfrm>
        </p:grpSpPr>
        <p:pic>
          <p:nvPicPr>
            <p:cNvPr id="34" name="Picture 6" descr="C:\Users\hyp\AppData\Local\Microsoft\Windows\Temporary Internet Files\Content.IE5\JVADSESB\MP900409535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3125" b="89941" l="9956" r="8989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03848" y="4581128"/>
              <a:ext cx="1636434" cy="24534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TextovéPole 34"/>
            <p:cNvSpPr txBox="1"/>
            <p:nvPr/>
          </p:nvSpPr>
          <p:spPr>
            <a:xfrm>
              <a:off x="3779912" y="5207689"/>
              <a:ext cx="60515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>
                  <a:solidFill>
                    <a:schemeClr val="accent5">
                      <a:lumMod val="20000"/>
                      <a:lumOff val="80000"/>
                    </a:schemeClr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</a:p>
          </p:txBody>
        </p:sp>
      </p:grp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1989" y="962743"/>
            <a:ext cx="1560512" cy="192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0" name="Skupina 39"/>
          <p:cNvGrpSpPr/>
          <p:nvPr/>
        </p:nvGrpSpPr>
        <p:grpSpPr>
          <a:xfrm>
            <a:off x="5229597" y="3174663"/>
            <a:ext cx="1484784" cy="1484784"/>
            <a:chOff x="6516216" y="5373216"/>
            <a:chExt cx="1484784" cy="1484784"/>
          </a:xfrm>
        </p:grpSpPr>
        <p:pic>
          <p:nvPicPr>
            <p:cNvPr id="41" name="Picture 5" descr="C:\Users\hyp\AppData\Local\Microsoft\Windows\Temporary Internet Files\Content.IE5\JVADSESB\MP900427712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465" b="89941" l="9961" r="8994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6216" y="5373216"/>
              <a:ext cx="1484784" cy="14847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2" name="TextovéPole 41"/>
            <p:cNvSpPr txBox="1"/>
            <p:nvPr/>
          </p:nvSpPr>
          <p:spPr>
            <a:xfrm>
              <a:off x="6935442" y="5515443"/>
              <a:ext cx="64633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>
                  <a:solidFill>
                    <a:schemeClr val="accent5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5603058" y="1936957"/>
            <a:ext cx="1484784" cy="1484784"/>
            <a:chOff x="6516216" y="5373216"/>
            <a:chExt cx="1484784" cy="1484784"/>
          </a:xfrm>
        </p:grpSpPr>
        <p:pic>
          <p:nvPicPr>
            <p:cNvPr id="44" name="Picture 5" descr="C:\Users\hyp\AppData\Local\Microsoft\Windows\Temporary Internet Files\Content.IE5\JVADSESB\MP900427712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465" b="89941" l="9961" r="8994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6216" y="5373216"/>
              <a:ext cx="1484784" cy="14847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5" name="TextovéPole 44"/>
            <p:cNvSpPr txBox="1"/>
            <p:nvPr/>
          </p:nvSpPr>
          <p:spPr>
            <a:xfrm>
              <a:off x="6935442" y="5515443"/>
              <a:ext cx="64633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>
                  <a:solidFill>
                    <a:schemeClr val="accent5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6477861" y="2628560"/>
            <a:ext cx="1484784" cy="1484784"/>
            <a:chOff x="6516216" y="5373216"/>
            <a:chExt cx="1484784" cy="1484784"/>
          </a:xfrm>
        </p:grpSpPr>
        <p:pic>
          <p:nvPicPr>
            <p:cNvPr id="47" name="Picture 5" descr="C:\Users\hyp\AppData\Local\Microsoft\Windows\Temporary Internet Files\Content.IE5\JVADSESB\MP900427712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465" b="89941" l="9961" r="8994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6216" y="5373216"/>
              <a:ext cx="1484784" cy="14847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8" name="TextovéPole 47"/>
            <p:cNvSpPr txBox="1"/>
            <p:nvPr/>
          </p:nvSpPr>
          <p:spPr>
            <a:xfrm>
              <a:off x="6935442" y="5515443"/>
              <a:ext cx="64633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>
                  <a:solidFill>
                    <a:schemeClr val="accent5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7200" b="1" dirty="0">
                <a:solidFill>
                  <a:schemeClr val="accent5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6982196" y="1513221"/>
            <a:ext cx="1484784" cy="1484784"/>
            <a:chOff x="6516216" y="5373216"/>
            <a:chExt cx="1484784" cy="1484784"/>
          </a:xfrm>
        </p:grpSpPr>
        <p:pic>
          <p:nvPicPr>
            <p:cNvPr id="50" name="Picture 5" descr="C:\Users\hyp\AppData\Local\Microsoft\Windows\Temporary Internet Files\Content.IE5\JVADSESB\MP900427712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465" b="89941" l="9961" r="8994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6216" y="5373216"/>
              <a:ext cx="1484784" cy="14847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1" name="TextovéPole 50"/>
            <p:cNvSpPr txBox="1"/>
            <p:nvPr/>
          </p:nvSpPr>
          <p:spPr>
            <a:xfrm>
              <a:off x="6935442" y="5515443"/>
              <a:ext cx="64633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>
                  <a:solidFill>
                    <a:schemeClr val="accent5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6239804" y="3999656"/>
            <a:ext cx="1484784" cy="1484784"/>
            <a:chOff x="6516216" y="5373216"/>
            <a:chExt cx="1484784" cy="1484784"/>
          </a:xfrm>
        </p:grpSpPr>
        <p:pic>
          <p:nvPicPr>
            <p:cNvPr id="53" name="Picture 5" descr="C:\Users\hyp\AppData\Local\Microsoft\Windows\Temporary Internet Files\Content.IE5\JVADSESB\MP900427712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465" b="89941" l="9961" r="8994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6216" y="5373216"/>
              <a:ext cx="1484784" cy="14847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4" name="TextovéPole 53"/>
            <p:cNvSpPr txBox="1"/>
            <p:nvPr/>
          </p:nvSpPr>
          <p:spPr>
            <a:xfrm>
              <a:off x="6935442" y="5515443"/>
              <a:ext cx="64633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>
                  <a:solidFill>
                    <a:schemeClr val="accent5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4098473" y="-567694"/>
            <a:ext cx="1249060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6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_</a:t>
            </a:r>
          </a:p>
        </p:txBody>
      </p:sp>
    </p:spTree>
    <p:extLst>
      <p:ext uri="{BB962C8B-B14F-4D97-AF65-F5344CB8AC3E}">
        <p14:creationId xmlns:p14="http://schemas.microsoft.com/office/powerpoint/2010/main" val="1082264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59 -4.87512E-6 C 0.01771 0.00301 0.02795 0.00902 0.02327 0.01342 C 0.0217 0.01712 0.00122 0.01342 -0.00104 0.01573 C -0.00416 0.02267 0.0099 0.04418 0.01459 0.05366 C 0.02084 0.07424 0.02795 0.08997 0.03976 0.11055 C 0.04445 0.15079 0.03507 0.19566 0.09479 0.23197 C 0.10261 0.24422 0.11684 0.25394 0.12778 0.26504 C 0.13559 0.27221 0.15139 0.28724 0.15139 0.2877 C 0.16163 0.31129 0.16545 0.33395 0.1757 0.35708 C 0.17882 0.36494 0.1915 0.37975 0.1915 0.38136 " pathEditMode="relative" rAng="0" ptsTypes="fffffffffA">
                                      <p:cBhvr>
                                        <p:cTn id="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99" y="19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3.3765E-6 C 0.00382 0.00232 0.01649 0.00717 0.01076 0.01087 C 0.00885 0.01388 -0.01632 0.01087 -0.0191 0.01272 C -0.02292 0.0185 -0.00573 0.03608 -2.77778E-7 0.04371 C 0.00781 0.0606 0.01649 0.07332 0.03108 0.0902 C 0.03681 0.12304 0.02517 0.15981 0.09861 0.18941 C 0.10833 0.19959 0.12587 0.20745 0.13924 0.21647 C 0.14896 0.22248 0.16823 0.23474 0.16823 0.23497 C 0.1809 0.2544 0.18559 0.2729 0.19826 0.29186 C 0.20208 0.29811 0.21771 0.31036 0.21771 0.31175 " pathEditMode="relative" rAng="0" ptsTypes="fffffffffA">
                                      <p:cBhvr>
                                        <p:cTn id="2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740" y="155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128 -1.32285E-6 C -0.00937 0.00162 -0.00295 0.00532 -0.0059 0.00833 C -0.00677 0.01064 -0.01962 0.00833 -0.02101 0.00971 C -0.02292 0.01411 -0.01424 0.02752 -0.01128 0.0333 C -0.00729 0.04625 -0.00295 0.0562 0.00451 0.06915 C 0.00747 0.09436 0.00156 0.12257 0.03889 0.14524 C 0.04392 0.15287 0.05278 0.15911 0.05955 0.16582 C 0.06458 0.17045 0.07431 0.17993 0.07431 0.18016 C 0.0809 0.19496 0.08316 0.2093 0.08958 0.22387 C 0.09167 0.22849 0.09965 0.23798 0.09965 0.23913 " pathEditMode="relative" rAng="0" ptsTypes="fffffffffA">
                                      <p:cBhvr>
                                        <p:cTn id="3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965" y="119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65 -4.69935E-6 C 0.00816 0.0044 0.02292 0.01388 0.01615 0.02128 C 0.01389 0.02706 -0.01528 0.02128 -0.01858 0.02475 C -0.02292 0.03608 -0.00295 0.07054 0.00365 0.08557 C 0.01267 0.11864 0.02292 0.14362 0.03976 0.17669 C 0.04653 0.24099 0.03299 0.31291 0.1184 0.37096 C 0.12969 0.39085 0.15017 0.40634 0.16562 0.42392 C 0.17708 0.43571 0.19948 0.45976 0.19948 0.46023 C 0.21424 0.49839 0.21962 0.53446 0.23437 0.5717 C 0.23889 0.58395 0.25712 0.60801 0.25712 0.61078 " pathEditMode="relative" rAng="0" ptsTypes="fffffffffA">
                                      <p:cBhvr>
                                        <p:cTn id="4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337" y="305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49676E-6 C 0.00156 0.00393 0.00711 0.01295 0.00451 0.01989 C 0.00382 0.02544 -0.00695 0.01989 -0.00816 0.02312 C -0.00973 0.03399 -0.00243 0.06637 4.44444E-6 0.08071 C 0.00329 0.11193 0.00711 0.13529 0.01319 0.16651 C 0.01579 0.22733 0.01076 0.29509 0.04218 0.3499 C 0.04635 0.36864 0.05399 0.38321 0.05954 0.39986 C 0.06388 0.41096 0.07204 0.43362 0.07204 0.43409 C 0.0776 0.47016 0.07951 0.50416 0.08489 0.53931 C 0.08663 0.55088 0.0934 0.57354 0.0934 0.57631 " pathEditMode="relative" rAng="0" ptsTypes="fffffffffA">
                                      <p:cBhvr>
                                        <p:cTn id="6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84" y="288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868 -3.08973E-6 C -0.00851 0.00278 -0.00799 0.00902 -0.00834 0.01411 C -0.00834 0.01804 -0.00955 0.01411 -0.00973 0.01642 C -0.00973 0.02405 -0.00903 0.04718 -0.00868 0.05759 C -0.00834 0.07979 -0.00799 0.09644 -0.0073 0.11864 C -0.00695 0.16212 -0.00764 0.21046 -0.00417 0.24954 C -0.00365 0.26295 -0.00278 0.27336 -0.00226 0.28516 C -0.00174 0.29302 -0.00087 0.30921 -0.00087 0.30967 C -0.00018 0.33534 4.16667E-6 0.35962 0.00052 0.3846 C 0.00069 0.39293 0.00156 0.40912 0.00156 0.4112 " pathEditMode="relative" rAng="0" ptsTypes="fffffffffA">
                                      <p:cBhvr>
                                        <p:cTn id="7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1" y="205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89 -0.21578 C 0.01406 -0.213 0.01458 -0.20676 0.01424 -0.20167 C 0.01424 -0.19774 0.01302 -0.20167 0.01285 -0.19936 C 0.01285 -0.19173 0.01354 -0.1686 0.01389 -0.15819 C 0.01424 -0.13599 0.01458 -0.11934 0.01528 -0.09714 C 0.01563 -0.05366 0.01493 -0.00532 0.0184 0.03376 C 0.01892 0.04717 0.01979 0.05758 0.02031 0.06938 C 0.02083 0.07724 0.0217 0.09343 0.0217 0.09389 C 0.0224 0.11956 0.02257 0.14384 0.02309 0.16882 C 0.02326 0.17715 0.02413 0.19333 0.02413 0.19542 " pathEditMode="relative" rAng="0" ptsTypes="fffffffffA">
                                      <p:cBhvr>
                                        <p:cTn id="9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1" y="205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000"/>
                            </p:stCondLst>
                            <p:childTnLst>
                              <p:par>
                                <p:cTn id="93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01 0.17715 C 0.0151 0.18039 0.00851 0.18779 0.01146 0.19334 C 0.01232 0.19796 0.02569 0.19334 0.02726 0.19611 C 0.02934 0.2049 0.02014 0.2315 0.01701 0.24306 C 0.01302 0.26873 0.00851 0.28793 0.00087 0.3136 C -0.00226 0.36309 0.00399 0.41882 -0.03455 0.46369 C -0.03959 0.47918 -0.04879 0.49098 -0.0559 0.50485 C -0.06094 0.51387 -0.07101 0.53237 -0.07101 0.53261 C -0.07743 0.56221 -0.08021 0.59019 -0.08663 0.61887 C -0.08872 0.62835 -0.0967 0.64685 -0.0967 0.64916 " pathEditMode="relative" rAng="0" ptsTypes="fffffffffA">
                                      <p:cBhvr>
                                        <p:cTn id="105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69" y="235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2000"/>
                            </p:stCondLst>
                            <p:childTnLst>
                              <p:par>
                                <p:cTn id="107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2000"/>
                            </p:stCondLst>
                            <p:childTnLst>
                              <p:par>
                                <p:cTn id="110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4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04 4.58834E-6 C -0.00243 0.00416 -0.00677 0.01364 -0.00486 0.02081 C -0.00434 0.02682 0.00468 0.02081 0.00573 0.02451 C 0.00711 0.03584 0.00086 0.07007 -0.00104 0.08487 C -0.00382 0.11794 -0.00677 0.14269 -0.01198 0.17553 C -0.01389 0.23959 -0.00973 0.31105 -0.03559 0.36887 C -0.03889 0.38876 -0.04514 0.40402 -0.04983 0.42183 C -0.05313 0.43339 -0.0599 0.45721 -0.0599 0.45767 C -0.06424 0.4956 -0.06615 0.53168 -0.07049 0.56845 C -0.07188 0.58071 -0.07709 0.60453 -0.07709 0.60753 " pathEditMode="relative" rAng="0" ptsTypes="fffffffffA">
                                      <p:cBhvr>
                                        <p:cTn id="120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03" y="303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000"/>
                            </p:stCondLst>
                            <p:childTnLst>
                              <p:par>
                                <p:cTn id="125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9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045E-16 1.9889E-6 C -0.00122 0.00347 -0.00521 0.01202 -0.00347 0.01827 C -0.00295 0.02382 0.00503 0.01827 0.0059 0.02174 C 0.00729 0.03168 0.00156 0.06221 2.22045E-16 0.07516 C -0.0026 0.10453 -0.00521 0.1265 -0.00972 0.15587 C -0.01146 0.21276 -0.00781 0.27613 -0.0309 0.32747 C -0.03385 0.34505 -0.03941 0.35869 -0.04358 0.37442 C -0.04653 0.38483 -0.05243 0.40587 -0.05243 0.40633 C -0.05642 0.4401 -0.05799 0.47201 -0.06198 0.50462 C -0.06319 0.51549 -0.06771 0.53677 -0.06771 0.53954 " pathEditMode="relative" rAng="0" ptsTypes="fffffffffA">
                                      <p:cBhvr>
                                        <p:cTn id="135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21" y="269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2000"/>
                            </p:stCondLst>
                            <p:childTnLst>
                              <p:par>
                                <p:cTn id="137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2000"/>
                            </p:stCondLst>
                            <p:childTnLst>
                              <p:par>
                                <p:cTn id="140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24 -0.21184 C -0.01145 -0.20721 -0.01527 -0.19704 -0.01354 -0.18941 C -0.01302 -0.18316 -0.0052 -0.18941 -0.00434 -0.18548 C -0.00312 -0.17345 -0.0085 -0.13691 -0.01024 -0.12095 C -0.01267 -0.0858 -0.01527 -0.0592 -0.01979 -0.02405 C -0.02152 0.04417 -0.01788 0.12072 -0.04045 0.18247 C -0.0434 0.20375 -0.04878 0.21994 -0.05295 0.2389 C -0.0559 0.25139 -0.0618 0.27683 -0.0618 0.27729 C -0.06562 0.31776 -0.06718 0.35638 -0.071 0.3957 C -0.07222 0.40888 -0.07691 0.43432 -0.07691 0.43733 " pathEditMode="relative" rAng="0" ptsTypes="fffffffffA">
                                      <p:cBhvr>
                                        <p:cTn id="150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86" y="324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2000"/>
                            </p:stCondLst>
                            <p:childTnLst>
                              <p:par>
                                <p:cTn id="15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5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6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9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87 3.45976E-6 C -0.00034 0.00231 -0.00416 0.00786 -0.0026 0.01225 C -0.00208 0.01572 0.00591 0.01225 0.00678 0.01434 C 0.00816 0.02104 0.00261 0.04116 0.00087 0.04995 C -0.00157 0.06961 -0.00416 0.08418 -0.00885 0.1036 C -0.0106 0.14153 -0.00677 0.18362 -0.02987 0.21785 C -0.03264 0.22965 -0.0382 0.23866 -0.04237 0.24907 C -0.04532 0.25601 -0.05138 0.27012 -0.05138 0.27035 C -0.0552 0.29278 -0.05695 0.31406 -0.06077 0.3358 C -0.06198 0.34297 -0.0665 0.3573 -0.0665 0.35915 " pathEditMode="relative" rAng="0" ptsTypes="fffffffffA">
                                      <p:cBhvr>
                                        <p:cTn id="16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3" y="179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2000"/>
                            </p:stCondLst>
                            <p:childTnLst>
                              <p:par>
                                <p:cTn id="167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2000"/>
                            </p:stCondLst>
                            <p:childTnLst>
                              <p:par>
                                <p:cTn id="170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1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4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2.83996E-6 C -0.00104 0.00185 -0.00451 0.00671 -0.00312 0.01064 C -0.0026 0.01365 0.00452 0.01064 0.00521 0.01249 C 0.0066 0.01827 0.00157 0.03585 -3.61111E-6 0.04371 C -0.00225 0.06083 -0.00451 0.07355 -0.00868 0.09066 C -0.01024 0.12373 -0.00677 0.16073 -0.0276 0.19057 C -0.03003 0.20097 -0.03507 0.20884 -0.03871 0.21809 C -0.04132 0.2241 -0.04687 0.23636 -0.04687 0.23659 C -0.05017 0.25625 -0.05173 0.27498 -0.0552 0.29394 C -0.05625 0.30019 -0.06024 0.31268 -0.06024 0.31453 " pathEditMode="relative" rAng="0" ptsTypes="fffffffffA">
                                      <p:cBhvr>
                                        <p:cTn id="18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1" y="157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1" fill="hold">
                            <p:stCondLst>
                              <p:cond delay="2000"/>
                            </p:stCondLst>
                            <p:childTnLst>
                              <p:par>
                                <p:cTn id="18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2000"/>
                            </p:stCondLst>
                            <p:childTnLst>
                              <p:par>
                                <p:cTn id="185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12 4.44033E-6 C -0.00451 0.00138 -0.00955 0.00508 -0.00764 0.00786 C -0.00677 0.01017 0.00347 0.00786 0.00452 0.00948 C 0.0066 0.01387 -0.00087 0.02705 -0.00312 0.03307 C -0.00625 0.04602 -0.00955 0.05573 -0.01562 0.06868 C -0.01788 0.09389 -0.01285 0.12187 -0.04305 0.14454 C -0.04653 0.15263 -0.05382 0.15841 -0.0592 0.16558 C -0.06302 0.17021 -0.07101 0.17946 -0.07101 0.17969 C -0.07569 0.19449 -0.07795 0.20883 -0.08298 0.22317 C -0.08455 0.22779 -0.09028 0.23728 -0.09028 0.23889 " pathEditMode="relative" rAng="0" ptsTypes="fffffffffA">
                                      <p:cBhvr>
                                        <p:cTn id="195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72" y="119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2000"/>
                            </p:stCondLst>
                            <p:childTnLst>
                              <p:par>
                                <p:cTn id="197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0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1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196752"/>
            <a:ext cx="42759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ELA  MÁ NA MÍSE 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:\Users\hyp\AppData\Local\Microsoft\Windows\Temporary Internet Files\Content.IE5\XAKKTU8Z\MC90043976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3516" y="1004972"/>
            <a:ext cx="952128" cy="9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460432" y="1025986"/>
            <a:ext cx="3016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07976" y="2276872"/>
            <a:ext cx="16766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PEPA   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" name="Picture 2" descr="C:\Users\hyp\AppData\Local\Microsoft\Windows\Temporary Internet Files\Content.IE5\XAKKTU8Z\MC90043976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9006" y="1004972"/>
            <a:ext cx="952128" cy="9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hyp\AppData\Local\Microsoft\Windows\Temporary Internet Files\Content.IE5\XAKKTU8Z\MC90043976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496" y="1004972"/>
            <a:ext cx="952128" cy="9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hyp\AppData\Local\Microsoft\Windows\Temporary Internet Files\Content.IE5\XAKKTU8Z\MC90043976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986" y="1004972"/>
            <a:ext cx="952128" cy="9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hyp\AppData\Local\Microsoft\Windows\Temporary Internet Files\Content.IE5\XAKKTU8Z\MC90043976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5478" y="1004972"/>
            <a:ext cx="952128" cy="9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hyp\AppData\Local\Microsoft\Windows\Temporary Internet Files\Content.IE5\XAKKTU8Z\MC90043976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045106"/>
            <a:ext cx="952128" cy="9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hyp\AppData\Local\Microsoft\Windows\Temporary Internet Files\Content.IE5\XAKKTU8Z\MC90043976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0194" y="2045106"/>
            <a:ext cx="952128" cy="9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9" name="Přímá spojnice 18"/>
          <p:cNvCxnSpPr/>
          <p:nvPr/>
        </p:nvCxnSpPr>
        <p:spPr>
          <a:xfrm flipV="1">
            <a:off x="2411760" y="2045106"/>
            <a:ext cx="936104" cy="87809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3323283" y="2045106"/>
            <a:ext cx="936104" cy="87809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5197300" y="3265901"/>
            <a:ext cx="265649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 – 2 = 3</a:t>
            </a:r>
            <a:endParaRPr lang="cs-CZ" sz="5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7027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pic>
        <p:nvPicPr>
          <p:cNvPr id="2050" name="Picture 2" descr="C:\Users\hyp\AppData\Local\Microsoft\Windows\Temporary Internet Files\Content.IE5\OZO6F6RO\MC900435488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1490" y="859263"/>
            <a:ext cx="1827886" cy="1321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1196752"/>
            <a:ext cx="42759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ELA  MÁ NA MÍSE 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62031" y="2276532"/>
            <a:ext cx="16766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PEPA   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2" descr="C:\Users\hyp\AppData\Local\Microsoft\Windows\Temporary Internet Files\Content.IE5\OZO6F6RO\MC900435488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939043"/>
            <a:ext cx="1827886" cy="1321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 flipV="1">
            <a:off x="2267744" y="2060848"/>
            <a:ext cx="1827886" cy="108012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197300" y="3265901"/>
            <a:ext cx="265649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– 4 = 0</a:t>
            </a:r>
            <a:endParaRPr lang="cs-CZ" sz="5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31682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pic>
        <p:nvPicPr>
          <p:cNvPr id="3" name="Picture 7" descr="C:\Users\hyp\AppData\Local\Microsoft\Windows\Temporary Internet Files\Content.IE5\OZO6F6RO\MP90044856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098" y="1450227"/>
            <a:ext cx="3546677" cy="5320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hyp\AppData\Local\Microsoft\Windows\Temporary Internet Files\Content.IE5\GDZGI21V\MP90044856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7812" y="1450227"/>
            <a:ext cx="3532409" cy="5298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1205" y="772607"/>
            <a:ext cx="89691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JAK  POMÁHÁM  MAMINCE S PEČENÍM CUKROVÍ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50357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583888" y="1829559"/>
            <a:ext cx="172354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– 4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525504" y="5422460"/>
            <a:ext cx="172354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– 2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4" descr="C:\Users\hyp\AppData\Local\Microsoft\Windows\Temporary Internet Files\Content.IE5\GDZGI21V\MP90021615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060471"/>
            <a:ext cx="2609465" cy="1739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7191216" y="2585447"/>
            <a:ext cx="159530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2 - 2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hyp\AppData\Local\Microsoft\Windows\Temporary Internet Files\Content.IE5\OZO6F6RO\dglxasset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4488" y="1629157"/>
            <a:ext cx="2019147" cy="3036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3108317" y="5175004"/>
            <a:ext cx="159530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4 - </a:t>
            </a:r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pic>
        <p:nvPicPr>
          <p:cNvPr id="3" name="Picture 21" descr="C:\Users\hyp\AppData\Local\Microsoft\Windows\Temporary Internet Files\Content.IE5\RDUALIWV\MP9004001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844584"/>
            <a:ext cx="1676504" cy="167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687376" y="2305345"/>
            <a:ext cx="172354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– 1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73681" y="4552639"/>
            <a:ext cx="172354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4 – 1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pic>
        <p:nvPicPr>
          <p:cNvPr id="5" name="Picture 5" descr="C:\Users\hyp\AppData\Local\Microsoft\Windows\Temporary Internet Files\Content.IE5\RB250VLA\MP9004484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204476"/>
            <a:ext cx="1826510" cy="2739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hyp\AppData\Local\Microsoft\Windows\Temporary Internet Files\Content.IE5\OZO6F6RO\MC90043548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681" y="4399817"/>
            <a:ext cx="1827886" cy="1321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hyp\AppData\Local\Microsoft\Windows\Temporary Internet Files\Content.IE5\RDUALIWV\dglxasset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04476"/>
            <a:ext cx="1812222" cy="2265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7690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583888" y="1829559"/>
            <a:ext cx="293221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– 4 = 1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32317" y="5661248"/>
            <a:ext cx="293221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– 2 = 3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305892" y="3321008"/>
            <a:ext cx="273985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2 – 2= 0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117068" y="4950962"/>
            <a:ext cx="293221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4 – 3 = 1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687376" y="2564904"/>
            <a:ext cx="273985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– 1= 2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65918" y="4217253"/>
            <a:ext cx="293221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4 – 1 = 3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3112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PEČEME CUKROVÍ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4" name="Veselý obličej 3">
            <a:hlinkClick r:id="rId2"/>
          </p:cNvPr>
          <p:cNvSpPr/>
          <p:nvPr/>
        </p:nvSpPr>
        <p:spPr>
          <a:xfrm>
            <a:off x="4130009" y="3501008"/>
            <a:ext cx="695776" cy="73630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899936" y="1484784"/>
            <a:ext cx="2656496" cy="92333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5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5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5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5012" y="2780928"/>
            <a:ext cx="2656496" cy="92333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5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– 4 = 0</a:t>
            </a:r>
            <a:endParaRPr lang="cs-CZ" sz="5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72200" y="4126287"/>
            <a:ext cx="2656496" cy="92333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5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5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5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197300" y="5733256"/>
            <a:ext cx="2656496" cy="92333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5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– 2 = 0</a:t>
            </a:r>
            <a:endParaRPr lang="cs-CZ" sz="5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044" y="4126287"/>
            <a:ext cx="2656496" cy="92333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5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5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= 3</a:t>
            </a:r>
            <a:endParaRPr lang="cs-CZ" sz="5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47664" y="5733256"/>
            <a:ext cx="2656496" cy="92333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5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– 4 = 2</a:t>
            </a:r>
            <a:endParaRPr lang="cs-CZ" sz="5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1484784"/>
            <a:ext cx="2656496" cy="92333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5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– 4 = 1</a:t>
            </a:r>
            <a:endParaRPr lang="cs-CZ" sz="5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372200" y="2780928"/>
            <a:ext cx="2656496" cy="92333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5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– 3 = </a:t>
            </a:r>
            <a:r>
              <a:rPr lang="cs-CZ" sz="5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3" name="Pěticípá hvězda 12"/>
          <p:cNvSpPr/>
          <p:nvPr/>
        </p:nvSpPr>
        <p:spPr>
          <a:xfrm rot="20413221">
            <a:off x="2774366" y="2278869"/>
            <a:ext cx="1986720" cy="1981746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 rot="1157400">
            <a:off x="4267750" y="2257259"/>
            <a:ext cx="1986720" cy="198174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 rot="1256885">
            <a:off x="3374721" y="2878286"/>
            <a:ext cx="1986720" cy="1981746"/>
          </a:xfrm>
          <a:prstGeom prst="star5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 rot="20670116">
            <a:off x="2788034" y="3499145"/>
            <a:ext cx="1986720" cy="1981746"/>
          </a:xfrm>
          <a:prstGeom prst="star5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ěticípá hvězda 16"/>
          <p:cNvSpPr/>
          <p:nvPr/>
        </p:nvSpPr>
        <p:spPr>
          <a:xfrm rot="984413">
            <a:off x="4094230" y="3396831"/>
            <a:ext cx="1986720" cy="1981746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3433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pic>
        <p:nvPicPr>
          <p:cNvPr id="2050" name="Picture 2" descr="C:\Users\hyp\AppData\Local\Microsoft\Windows\Temporary Internet Files\Content.IE5\RB250VLA\MC9003464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86328"/>
            <a:ext cx="2426125" cy="2244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yp\AppData\Local\Microsoft\Windows\Temporary Internet Files\Content.IE5\RDUALIWV\MC9003464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677856"/>
            <a:ext cx="2520280" cy="2153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6" name="Skupina 25"/>
          <p:cNvGrpSpPr/>
          <p:nvPr/>
        </p:nvGrpSpPr>
        <p:grpSpPr>
          <a:xfrm>
            <a:off x="6372295" y="4842415"/>
            <a:ext cx="2282109" cy="914400"/>
            <a:chOff x="2987824" y="4149080"/>
            <a:chExt cx="2282109" cy="914400"/>
          </a:xfrm>
        </p:grpSpPr>
        <p:sp>
          <p:nvSpPr>
            <p:cNvPr id="27" name="Obdélník 26"/>
            <p:cNvSpPr/>
            <p:nvPr/>
          </p:nvSpPr>
          <p:spPr>
            <a:xfrm>
              <a:off x="2987824" y="4149080"/>
              <a:ext cx="2282109" cy="914400"/>
            </a:xfrm>
            <a:prstGeom prst="rect">
              <a:avLst/>
            </a:prstGeom>
            <a:solidFill>
              <a:srgbClr val="FFFF00"/>
            </a:solidFill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TextovéPole 27">
              <a:hlinkClick r:id="rId4" action="ppaction://hlinksldjump"/>
            </p:cNvPr>
            <p:cNvSpPr txBox="1"/>
            <p:nvPr/>
          </p:nvSpPr>
          <p:spPr>
            <a:xfrm>
              <a:off x="3029057" y="4221559"/>
              <a:ext cx="2199641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latin typeface="Times New Roman" pitchFamily="18" charset="0"/>
                  <a:cs typeface="Times New Roman" pitchFamily="18" charset="0"/>
                </a:rPr>
                <a:t>4 – 1 = 2</a:t>
              </a:r>
              <a:endParaRPr lang="cs-CZ" sz="44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611655" y="4842415"/>
            <a:ext cx="2282109" cy="914400"/>
            <a:chOff x="2987824" y="4149080"/>
            <a:chExt cx="2282109" cy="914400"/>
          </a:xfrm>
        </p:grpSpPr>
        <p:sp>
          <p:nvSpPr>
            <p:cNvPr id="30" name="Obdélník 29"/>
            <p:cNvSpPr/>
            <p:nvPr/>
          </p:nvSpPr>
          <p:spPr>
            <a:xfrm>
              <a:off x="2987824" y="4149080"/>
              <a:ext cx="2282109" cy="914400"/>
            </a:xfrm>
            <a:prstGeom prst="rect">
              <a:avLst/>
            </a:prstGeom>
            <a:solidFill>
              <a:srgbClr val="FFFF00"/>
            </a:solidFill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TextovéPole 30">
              <a:hlinkClick r:id="rId4" action="ppaction://hlinksldjump"/>
            </p:cNvPr>
            <p:cNvSpPr txBox="1"/>
            <p:nvPr/>
          </p:nvSpPr>
          <p:spPr>
            <a:xfrm>
              <a:off x="3029057" y="4221559"/>
              <a:ext cx="2199641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latin typeface="Times New Roman" pitchFamily="18" charset="0"/>
                  <a:cs typeface="Times New Roman" pitchFamily="18" charset="0"/>
                </a:rPr>
                <a:t>4 – 1 = 3</a:t>
              </a:r>
              <a:endParaRPr lang="cs-CZ" sz="44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3491975" y="4842415"/>
            <a:ext cx="2282109" cy="914400"/>
            <a:chOff x="2987824" y="4149080"/>
            <a:chExt cx="2282109" cy="914400"/>
          </a:xfrm>
        </p:grpSpPr>
        <p:sp>
          <p:nvSpPr>
            <p:cNvPr id="33" name="Obdélník 32"/>
            <p:cNvSpPr/>
            <p:nvPr/>
          </p:nvSpPr>
          <p:spPr>
            <a:xfrm>
              <a:off x="2987824" y="4149080"/>
              <a:ext cx="2282109" cy="914400"/>
            </a:xfrm>
            <a:prstGeom prst="rect">
              <a:avLst/>
            </a:prstGeom>
            <a:solidFill>
              <a:srgbClr val="FFFF00"/>
            </a:solidFill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TextovéPole 33">
              <a:hlinkClick r:id="" action="ppaction://hlinkshowjump?jump=nextslide"/>
            </p:cNvPr>
            <p:cNvSpPr txBox="1"/>
            <p:nvPr/>
          </p:nvSpPr>
          <p:spPr>
            <a:xfrm>
              <a:off x="3029057" y="4221559"/>
              <a:ext cx="2199641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latin typeface="Times New Roman" pitchFamily="18" charset="0"/>
                  <a:cs typeface="Times New Roman" pitchFamily="18" charset="0"/>
                </a:rPr>
                <a:t>4 – 2 = 2</a:t>
              </a:r>
              <a:endParaRPr lang="cs-CZ" sz="44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94042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pic>
        <p:nvPicPr>
          <p:cNvPr id="3074" name="Picture 2" descr="C:\Users\hyp\AppData\Local\Microsoft\Windows\Temporary Internet Files\Content.IE5\OZO6F6RO\MC9003464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644309"/>
            <a:ext cx="2462907" cy="2277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yp\AppData\Local\Microsoft\Windows\Temporary Internet Files\Content.IE5\RB250VLA\MC9003464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3632" y="644537"/>
            <a:ext cx="2519791" cy="2330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6372295" y="4842415"/>
            <a:ext cx="2282109" cy="914400"/>
            <a:chOff x="2987824" y="4149080"/>
            <a:chExt cx="2282109" cy="914400"/>
          </a:xfrm>
        </p:grpSpPr>
        <p:sp>
          <p:nvSpPr>
            <p:cNvPr id="7" name="Obdélník 6"/>
            <p:cNvSpPr/>
            <p:nvPr/>
          </p:nvSpPr>
          <p:spPr>
            <a:xfrm>
              <a:off x="2987824" y="4149080"/>
              <a:ext cx="2282109" cy="914400"/>
            </a:xfrm>
            <a:prstGeom prst="rect">
              <a:avLst/>
            </a:prstGeom>
            <a:solidFill>
              <a:srgbClr val="FFFF00"/>
            </a:solidFill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>
              <a:hlinkClick r:id="rId4" action="ppaction://hlinksldjump"/>
            </p:cNvPr>
            <p:cNvSpPr txBox="1"/>
            <p:nvPr/>
          </p:nvSpPr>
          <p:spPr>
            <a:xfrm>
              <a:off x="3029057" y="4221559"/>
              <a:ext cx="2199641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latin typeface="Times New Roman" pitchFamily="18" charset="0"/>
                  <a:cs typeface="Times New Roman" pitchFamily="18" charset="0"/>
                </a:rPr>
                <a:t>4 – 1 = 2</a:t>
              </a:r>
              <a:endParaRPr lang="cs-CZ" sz="44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611655" y="4842415"/>
            <a:ext cx="2282109" cy="914400"/>
            <a:chOff x="2987824" y="4149080"/>
            <a:chExt cx="2282109" cy="914400"/>
          </a:xfrm>
        </p:grpSpPr>
        <p:sp>
          <p:nvSpPr>
            <p:cNvPr id="10" name="Obdélník 9"/>
            <p:cNvSpPr/>
            <p:nvPr/>
          </p:nvSpPr>
          <p:spPr>
            <a:xfrm>
              <a:off x="2987824" y="4149080"/>
              <a:ext cx="2282109" cy="914400"/>
            </a:xfrm>
            <a:prstGeom prst="rect">
              <a:avLst/>
            </a:prstGeom>
            <a:solidFill>
              <a:srgbClr val="FFFF00"/>
            </a:solidFill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>
              <a:hlinkClick r:id="rId4" action="ppaction://hlinksldjump"/>
            </p:cNvPr>
            <p:cNvSpPr txBox="1"/>
            <p:nvPr/>
          </p:nvSpPr>
          <p:spPr>
            <a:xfrm>
              <a:off x="3029057" y="4221559"/>
              <a:ext cx="2199641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latin typeface="Times New Roman" pitchFamily="18" charset="0"/>
                  <a:cs typeface="Times New Roman" pitchFamily="18" charset="0"/>
                </a:rPr>
                <a:t>4 – 1 = 3</a:t>
              </a:r>
              <a:endParaRPr lang="cs-CZ" sz="44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491975" y="4842415"/>
            <a:ext cx="2282109" cy="914400"/>
            <a:chOff x="2987824" y="4149080"/>
            <a:chExt cx="2282109" cy="914400"/>
          </a:xfrm>
        </p:grpSpPr>
        <p:sp>
          <p:nvSpPr>
            <p:cNvPr id="13" name="Obdélník 12"/>
            <p:cNvSpPr/>
            <p:nvPr/>
          </p:nvSpPr>
          <p:spPr>
            <a:xfrm>
              <a:off x="2987824" y="4149080"/>
              <a:ext cx="2282109" cy="914400"/>
            </a:xfrm>
            <a:prstGeom prst="rect">
              <a:avLst/>
            </a:prstGeom>
            <a:solidFill>
              <a:srgbClr val="FFFF00"/>
            </a:solidFill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>
              <a:hlinkClick r:id="" action="ppaction://hlinkshowjump?jump=nextslide"/>
            </p:cNvPr>
            <p:cNvSpPr txBox="1"/>
            <p:nvPr/>
          </p:nvSpPr>
          <p:spPr>
            <a:xfrm>
              <a:off x="3029057" y="4221559"/>
              <a:ext cx="2199641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latin typeface="Times New Roman" pitchFamily="18" charset="0"/>
                  <a:cs typeface="Times New Roman" pitchFamily="18" charset="0"/>
                </a:rPr>
                <a:t>4 – 0 = 4</a:t>
              </a:r>
              <a:endParaRPr lang="cs-CZ" sz="44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38556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pic>
        <p:nvPicPr>
          <p:cNvPr id="4098" name="Picture 2" descr="C:\Users\hyp\AppData\Local\Microsoft\Windows\Temporary Internet Files\Content.IE5\RB250VLA\MC9003464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4374" y="908721"/>
            <a:ext cx="2233351" cy="2066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yp\AppData\Local\Microsoft\Windows\Temporary Internet Files\Content.IE5\GDZGI21V\MC9003464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263577"/>
            <a:ext cx="2314143" cy="1747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6372295" y="4842415"/>
            <a:ext cx="2282109" cy="914400"/>
            <a:chOff x="2987824" y="4149080"/>
            <a:chExt cx="2282109" cy="914400"/>
          </a:xfrm>
        </p:grpSpPr>
        <p:sp>
          <p:nvSpPr>
            <p:cNvPr id="9" name="Obdélník 8"/>
            <p:cNvSpPr/>
            <p:nvPr/>
          </p:nvSpPr>
          <p:spPr>
            <a:xfrm>
              <a:off x="2987824" y="4149080"/>
              <a:ext cx="2282109" cy="914400"/>
            </a:xfrm>
            <a:prstGeom prst="rect">
              <a:avLst/>
            </a:prstGeom>
            <a:solidFill>
              <a:srgbClr val="FFFF00"/>
            </a:solidFill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>
              <a:hlinkClick r:id="rId4" action="ppaction://hlinksldjump"/>
            </p:cNvPr>
            <p:cNvSpPr txBox="1"/>
            <p:nvPr/>
          </p:nvSpPr>
          <p:spPr>
            <a:xfrm>
              <a:off x="3029057" y="4221559"/>
              <a:ext cx="2199641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latin typeface="Times New Roman" pitchFamily="18" charset="0"/>
                  <a:cs typeface="Times New Roman" pitchFamily="18" charset="0"/>
                </a:rPr>
                <a:t>4 – 1 = 2</a:t>
              </a:r>
              <a:endParaRPr lang="cs-CZ" sz="44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611655" y="4842415"/>
            <a:ext cx="2282109" cy="914400"/>
            <a:chOff x="2987824" y="4149080"/>
            <a:chExt cx="2282109" cy="914400"/>
          </a:xfrm>
        </p:grpSpPr>
        <p:sp>
          <p:nvSpPr>
            <p:cNvPr id="12" name="Obdélník 11"/>
            <p:cNvSpPr/>
            <p:nvPr/>
          </p:nvSpPr>
          <p:spPr>
            <a:xfrm>
              <a:off x="2987824" y="4149080"/>
              <a:ext cx="2282109" cy="914400"/>
            </a:xfrm>
            <a:prstGeom prst="rect">
              <a:avLst/>
            </a:prstGeom>
            <a:solidFill>
              <a:srgbClr val="FFFF00"/>
            </a:solidFill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>
              <a:hlinkClick r:id="rId5" action="ppaction://hlinksldjump"/>
            </p:cNvPr>
            <p:cNvSpPr txBox="1"/>
            <p:nvPr/>
          </p:nvSpPr>
          <p:spPr>
            <a:xfrm>
              <a:off x="3029057" y="4221559"/>
              <a:ext cx="2199641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latin typeface="Times New Roman" pitchFamily="18" charset="0"/>
                  <a:cs typeface="Times New Roman" pitchFamily="18" charset="0"/>
                </a:rPr>
                <a:t>4 – 3 = 1</a:t>
              </a:r>
              <a:endParaRPr lang="cs-CZ" sz="44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3491975" y="4842415"/>
            <a:ext cx="2282109" cy="914400"/>
            <a:chOff x="2987824" y="4149080"/>
            <a:chExt cx="2282109" cy="914400"/>
          </a:xfrm>
        </p:grpSpPr>
        <p:sp>
          <p:nvSpPr>
            <p:cNvPr id="15" name="Obdélník 14"/>
            <p:cNvSpPr/>
            <p:nvPr/>
          </p:nvSpPr>
          <p:spPr>
            <a:xfrm>
              <a:off x="2987824" y="4149080"/>
              <a:ext cx="2282109" cy="914400"/>
            </a:xfrm>
            <a:prstGeom prst="rect">
              <a:avLst/>
            </a:prstGeom>
            <a:solidFill>
              <a:srgbClr val="FFFF00"/>
            </a:solidFill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>
              <a:hlinkClick r:id="rId4" action="ppaction://hlinksldjump"/>
            </p:cNvPr>
            <p:cNvSpPr txBox="1"/>
            <p:nvPr/>
          </p:nvSpPr>
          <p:spPr>
            <a:xfrm>
              <a:off x="3029057" y="4221559"/>
              <a:ext cx="2199641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latin typeface="Times New Roman" pitchFamily="18" charset="0"/>
                  <a:cs typeface="Times New Roman" pitchFamily="18" charset="0"/>
                </a:rPr>
                <a:t>4 – 2 = 2</a:t>
              </a:r>
              <a:endParaRPr lang="cs-CZ" sz="44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86603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460735" y="3146333"/>
            <a:ext cx="160973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KLIKNI 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ZDE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3" name="Picture 3" descr="C:\Users\hyp\AppData\Local\Microsoft\Windows\Temporary Internet Files\Content.IE5\RDUALIWV\MC900439845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988840"/>
            <a:ext cx="3343817" cy="2663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9543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3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pic>
        <p:nvPicPr>
          <p:cNvPr id="6147" name="Picture 3" descr="C:\Users\hyp\AppData\Local\Microsoft\Windows\Temporary Internet Files\Content.IE5\OZO6F6RO\MC90043440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492896"/>
            <a:ext cx="3130202" cy="2935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Zpět nebo Předchozí 4">
            <a:hlinkClick r:id="" action="ppaction://hlinkshowjump?jump=lastslideviewed" highlightClick="1"/>
          </p:cNvPr>
          <p:cNvSpPr/>
          <p:nvPr/>
        </p:nvSpPr>
        <p:spPr>
          <a:xfrm>
            <a:off x="7884368" y="5661248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46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i="1" u="sng" dirty="0" smtClean="0"/>
              <a:t>Použitá literatura:  </a:t>
            </a:r>
          </a:p>
          <a:p>
            <a:r>
              <a:rPr lang="cs-CZ" sz="2000" dirty="0" smtClean="0"/>
              <a:t>MGR</a:t>
            </a:r>
            <a:r>
              <a:rPr lang="cs-CZ" sz="2000" dirty="0"/>
              <a:t>. MILOŠ NOVOTNÝ. </a:t>
            </a:r>
            <a:r>
              <a:rPr lang="cs-CZ" sz="2000" i="1" dirty="0"/>
              <a:t>Matýskova matematika 1. díl</a:t>
            </a:r>
            <a:r>
              <a:rPr lang="cs-CZ" sz="2000" dirty="0"/>
              <a:t>. Brno: Nová škola, s.r.o., 2013, ISBN : </a:t>
            </a:r>
            <a:r>
              <a:rPr lang="cs-CZ" sz="2000" dirty="0" smtClean="0"/>
              <a:t>978-80-7289-475-8</a:t>
            </a:r>
          </a:p>
          <a:p>
            <a:r>
              <a:rPr lang="cs-CZ" sz="2000" dirty="0" smtClean="0"/>
              <a:t>MGR. MILOŠ NOVOTNÝ. </a:t>
            </a:r>
            <a:r>
              <a:rPr lang="cs-CZ" sz="2000" i="1" dirty="0" smtClean="0"/>
              <a:t>Procvičujeme s Matýskem 1</a:t>
            </a:r>
            <a:r>
              <a:rPr lang="cs-CZ" sz="2000" dirty="0" smtClean="0"/>
              <a:t>. </a:t>
            </a:r>
            <a:r>
              <a:rPr lang="cs-CZ" sz="2000" i="1" dirty="0" smtClean="0"/>
              <a:t>díl. </a:t>
            </a:r>
            <a:r>
              <a:rPr lang="cs-CZ" sz="2000" dirty="0" smtClean="0"/>
              <a:t>Brno: Nová škola, s.r.o., 2012, ISBN SBN: 978-80-7289-407-9.</a:t>
            </a:r>
            <a:endParaRPr lang="cs-CZ" sz="2000" i="1" u="sng" dirty="0" smtClean="0"/>
          </a:p>
          <a:p>
            <a:pPr marL="0" indent="0">
              <a:buNone/>
            </a:pPr>
            <a:endParaRPr lang="cs-CZ" sz="1800" i="1" u="sng" dirty="0"/>
          </a:p>
          <a:p>
            <a:pPr lvl="0">
              <a:buClr>
                <a:srgbClr val="31B6FD"/>
              </a:buClr>
            </a:pPr>
            <a:r>
              <a:rPr lang="cs-CZ" sz="2000" i="1" u="sng" dirty="0">
                <a:solidFill>
                  <a:srgbClr val="073E87"/>
                </a:solidFill>
              </a:rPr>
              <a:t>Jiné zdroje</a:t>
            </a:r>
            <a:r>
              <a:rPr lang="cs-CZ" sz="2000" i="1" u="sng" dirty="0" smtClean="0">
                <a:solidFill>
                  <a:srgbClr val="073E87"/>
                </a:solidFill>
              </a:rPr>
              <a:t>: </a:t>
            </a:r>
            <a:r>
              <a:rPr lang="cs-CZ" sz="2000" i="1" dirty="0">
                <a:solidFill>
                  <a:srgbClr val="073E87"/>
                </a:solidFill>
              </a:rPr>
              <a:t> Galerie www.microsoft.office.com</a:t>
            </a:r>
            <a:endParaRPr lang="cs-CZ" sz="2000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640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2064</TotalTime>
  <Words>490</Words>
  <Application>Microsoft Office PowerPoint</Application>
  <PresentationFormat>Předvádění na obrazovce (4:3)</PresentationFormat>
  <Paragraphs>105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Vlnění</vt:lpstr>
      <vt:lpstr>Základní škola a Mateřská škola Bílá Třemešná, okres Trutnov</vt:lpstr>
      <vt:lpstr>Anotace</vt:lpstr>
      <vt:lpstr>ADVENT</vt:lpstr>
      <vt:lpstr>Vánoční zvyky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PEČEME CUKROVÍ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Pavlína Hylmarová</cp:lastModifiedBy>
  <cp:revision>190</cp:revision>
  <cp:lastPrinted>2013-11-24T19:41:37Z</cp:lastPrinted>
  <dcterms:created xsi:type="dcterms:W3CDTF">2013-05-10T12:01:16Z</dcterms:created>
  <dcterms:modified xsi:type="dcterms:W3CDTF">2014-01-05T17:36:02Z</dcterms:modified>
</cp:coreProperties>
</file>