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7"/>
  </p:notesMasterIdLst>
  <p:sldIdLst>
    <p:sldId id="292" r:id="rId2"/>
    <p:sldId id="293" r:id="rId3"/>
    <p:sldId id="316" r:id="rId4"/>
    <p:sldId id="311" r:id="rId5"/>
    <p:sldId id="317" r:id="rId6"/>
    <p:sldId id="318" r:id="rId7"/>
    <p:sldId id="321" r:id="rId8"/>
    <p:sldId id="326" r:id="rId9"/>
    <p:sldId id="324" r:id="rId10"/>
    <p:sldId id="322" r:id="rId11"/>
    <p:sldId id="323" r:id="rId12"/>
    <p:sldId id="319" r:id="rId13"/>
    <p:sldId id="320" r:id="rId14"/>
    <p:sldId id="307" r:id="rId15"/>
    <p:sldId id="294" r:id="rId16"/>
  </p:sldIdLst>
  <p:sldSz cx="9144000" cy="6858000" type="screen4x3"/>
  <p:notesSz cx="6858000" cy="994568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4" autoAdjust="0"/>
    <p:restoredTop sz="94622" autoAdjust="0"/>
  </p:normalViewPr>
  <p:slideViewPr>
    <p:cSldViewPr>
      <p:cViewPr>
        <p:scale>
          <a:sx n="66" d="100"/>
          <a:sy n="66" d="100"/>
        </p:scale>
        <p:origin x="-630" y="8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Matematika pro 1. ročník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 Slovní úlohy na sčítání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Pavlína Hylmarová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 custLinFactNeighborX="1121" custLinFactNeighborY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1C53A350-77EF-477B-A047-6A3EB9B4EEE7}" type="presOf" srcId="{F3C4A836-23AC-4E41-B6D6-51221E7E6743}" destId="{EF104B90-7E69-4918-A202-E6F91FC6E413}" srcOrd="0" destOrd="0" presId="urn:microsoft.com/office/officeart/2008/layout/VerticalCurvedList"/>
    <dgm:cxn modelId="{7DEDBFC4-B9D4-449D-9446-991115360D3A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22AE086E-919C-4873-83DB-C059048DD450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628EF981-D5B7-4A4D-9E18-421D94B0950B}" type="presOf" srcId="{A83A7CFB-B411-4357-9641-4A8443F73655}" destId="{F036299F-AF4D-4DAF-ABF5-87E8CC3FEF1B}" srcOrd="0" destOrd="0" presId="urn:microsoft.com/office/officeart/2008/layout/VerticalCurvedList"/>
    <dgm:cxn modelId="{9EAB95BA-99A5-479D-99CB-76493854ABB5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43B64267-6CEF-4436-B554-F243B14F05A0}" type="presOf" srcId="{BA9EE107-A5FB-41C4-9EF1-1CC153B68B3F}" destId="{9C0CD981-713F-47B3-AE2F-2963F2684A6F}" srcOrd="0" destOrd="0" presId="urn:microsoft.com/office/officeart/2008/layout/VerticalCurvedList"/>
    <dgm:cxn modelId="{4A64F894-07B7-482C-B5A4-19277590C189}" type="presOf" srcId="{A6F0E638-0CDE-4E1F-BB57-10C18463C623}" destId="{7DCEBD2C-792F-484E-9C96-926E03F540ED}" srcOrd="0" destOrd="1" presId="urn:microsoft.com/office/officeart/2008/layout/VerticalCurvedList"/>
    <dgm:cxn modelId="{6A1BD974-B0A0-47B3-A5D2-4E517E9B3A90}" type="presOf" srcId="{E392F34A-E55D-43D5-AEDD-49027298B816}" destId="{7DCEBD2C-792F-484E-9C96-926E03F540ED}" srcOrd="0" destOrd="0" presId="urn:microsoft.com/office/officeart/2008/layout/VerticalCurvedList"/>
    <dgm:cxn modelId="{D02C94C0-EC7A-4610-B565-0C55CC992447}" type="presParOf" srcId="{9C0CD981-713F-47B3-AE2F-2963F2684A6F}" destId="{96773A7D-3367-4F53-A2D2-EA5770AFFDB3}" srcOrd="0" destOrd="0" presId="urn:microsoft.com/office/officeart/2008/layout/VerticalCurvedList"/>
    <dgm:cxn modelId="{96EF071F-2B3B-4586-826C-7DA6A7F07C3D}" type="presParOf" srcId="{96773A7D-3367-4F53-A2D2-EA5770AFFDB3}" destId="{F31B7103-6E88-4DB9-9888-CB9E0B3FEEF8}" srcOrd="0" destOrd="0" presId="urn:microsoft.com/office/officeart/2008/layout/VerticalCurvedList"/>
    <dgm:cxn modelId="{D2D129DA-4B1C-4027-A09B-6827AC5C2301}" type="presParOf" srcId="{F31B7103-6E88-4DB9-9888-CB9E0B3FEEF8}" destId="{F7A92DE4-3445-4B9B-AF3D-F2DA6F69C25D}" srcOrd="0" destOrd="0" presId="urn:microsoft.com/office/officeart/2008/layout/VerticalCurvedList"/>
    <dgm:cxn modelId="{B1FA5B5C-6CAE-427C-908B-8B43E7F2A48F}" type="presParOf" srcId="{F31B7103-6E88-4DB9-9888-CB9E0B3FEEF8}" destId="{EF104B90-7E69-4918-A202-E6F91FC6E413}" srcOrd="1" destOrd="0" presId="urn:microsoft.com/office/officeart/2008/layout/VerticalCurvedList"/>
    <dgm:cxn modelId="{3ADD42E4-ACD2-4B79-816E-CCC12B27014F}" type="presParOf" srcId="{F31B7103-6E88-4DB9-9888-CB9E0B3FEEF8}" destId="{F5A5022A-2B1C-4F3B-B289-BC099E9CE92F}" srcOrd="2" destOrd="0" presId="urn:microsoft.com/office/officeart/2008/layout/VerticalCurvedList"/>
    <dgm:cxn modelId="{7F0E2261-DBFF-4E9D-8C17-B1561A6418EA}" type="presParOf" srcId="{F31B7103-6E88-4DB9-9888-CB9E0B3FEEF8}" destId="{F16BA6F4-95DE-4E28-BF94-6459A70C4A6D}" srcOrd="3" destOrd="0" presId="urn:microsoft.com/office/officeart/2008/layout/VerticalCurvedList"/>
    <dgm:cxn modelId="{C1BFF28E-DAC1-4412-9695-BCCD52DFD728}" type="presParOf" srcId="{96773A7D-3367-4F53-A2D2-EA5770AFFDB3}" destId="{F036299F-AF4D-4DAF-ABF5-87E8CC3FEF1B}" srcOrd="1" destOrd="0" presId="urn:microsoft.com/office/officeart/2008/layout/VerticalCurvedList"/>
    <dgm:cxn modelId="{CC9F07F9-970E-4CBE-8416-6A5B9C8D2919}" type="presParOf" srcId="{96773A7D-3367-4F53-A2D2-EA5770AFFDB3}" destId="{40B95986-31F6-48A6-A8D8-D04AC3BEDA92}" srcOrd="2" destOrd="0" presId="urn:microsoft.com/office/officeart/2008/layout/VerticalCurvedList"/>
    <dgm:cxn modelId="{EB439B6D-A656-40C5-BE2A-F4CDC161AB38}" type="presParOf" srcId="{40B95986-31F6-48A6-A8D8-D04AC3BEDA92}" destId="{112F553D-60C2-4CC4-948D-0369F51C4DB0}" srcOrd="0" destOrd="0" presId="urn:microsoft.com/office/officeart/2008/layout/VerticalCurvedList"/>
    <dgm:cxn modelId="{29FC9C49-E4CA-48AA-A323-F926BB198A1C}" type="presParOf" srcId="{96773A7D-3367-4F53-A2D2-EA5770AFFDB3}" destId="{A1781B13-DE10-4169-ABDE-0384026A6B34}" srcOrd="3" destOrd="0" presId="urn:microsoft.com/office/officeart/2008/layout/VerticalCurvedList"/>
    <dgm:cxn modelId="{53B5EF5B-D5B0-4228-A4B0-5750ABC82E1C}" type="presParOf" srcId="{96773A7D-3367-4F53-A2D2-EA5770AFFDB3}" destId="{65CD74A9-3E7B-49D7-95DD-EB8B72D6CA84}" srcOrd="4" destOrd="0" presId="urn:microsoft.com/office/officeart/2008/layout/VerticalCurvedList"/>
    <dgm:cxn modelId="{BB7A052C-8457-4500-9453-9E8AFB7FDE26}" type="presParOf" srcId="{65CD74A9-3E7B-49D7-95DD-EB8B72D6CA84}" destId="{2741B69B-255D-4143-BECE-5BD9035A4FC6}" srcOrd="0" destOrd="0" presId="urn:microsoft.com/office/officeart/2008/layout/VerticalCurvedList"/>
    <dgm:cxn modelId="{1202636C-6EA9-450A-AA89-BBF8981761C9}" type="presParOf" srcId="{96773A7D-3367-4F53-A2D2-EA5770AFFDB3}" destId="{7DCEBD2C-792F-484E-9C96-926E03F540ED}" srcOrd="5" destOrd="0" presId="urn:microsoft.com/office/officeart/2008/layout/VerticalCurvedList"/>
    <dgm:cxn modelId="{0E47018F-0530-4761-9EDF-C04A8E1D4709}" type="presParOf" srcId="{96773A7D-3367-4F53-A2D2-EA5770AFFDB3}" destId="{8E391AE5-35EA-4A7F-ACFF-6E662A0BD046}" srcOrd="6" destOrd="0" presId="urn:microsoft.com/office/officeart/2008/layout/VerticalCurvedList"/>
    <dgm:cxn modelId="{709821F3-CEE2-4461-91D0-C3D2311A67F4}" type="presParOf" srcId="{8E391AE5-35EA-4A7F-ACFF-6E662A0BD046}" destId="{EB133F34-59A3-4639-B813-3EF5396EC28B}" srcOrd="0" destOrd="0" presId="urn:microsoft.com/office/officeart/2008/layout/VerticalCurvedList"/>
    <dgm:cxn modelId="{3916EDC7-99F2-4111-9F40-3AF290AA2A5E}" type="presParOf" srcId="{96773A7D-3367-4F53-A2D2-EA5770AFFDB3}" destId="{88F378EC-C3F8-47CD-AEFF-49BA634320FB}" srcOrd="7" destOrd="0" presId="urn:microsoft.com/office/officeart/2008/layout/VerticalCurvedList"/>
    <dgm:cxn modelId="{8F3EFF36-79DC-471B-A4DB-CC6727A042AB}" type="presParOf" srcId="{96773A7D-3367-4F53-A2D2-EA5770AFFDB3}" destId="{0C1D6B2A-9239-4220-B9D4-EF24FF044C0E}" srcOrd="8" destOrd="0" presId="urn:microsoft.com/office/officeart/2008/layout/VerticalCurvedList"/>
    <dgm:cxn modelId="{E411D862-FAFF-4740-BBB8-C8B8886491A7}" type="presParOf" srcId="{0C1D6B2A-9239-4220-B9D4-EF24FF044C0E}" destId="{A6FEC19F-0F90-4EC7-BB21-E0ADFEFFA617}" srcOrd="0" destOrd="0" presId="urn:microsoft.com/office/officeart/2008/layout/VerticalCurvedList"/>
    <dgm:cxn modelId="{5ED7F71B-E628-424C-8D20-B767B5CC3D81}" type="presParOf" srcId="{96773A7D-3367-4F53-A2D2-EA5770AFFDB3}" destId="{CAE44C5F-81A1-4D30-8D3F-2E663ECAC700}" srcOrd="9" destOrd="0" presId="urn:microsoft.com/office/officeart/2008/layout/VerticalCurvedList"/>
    <dgm:cxn modelId="{C832F532-B38B-4AC7-A5E2-E83B1166A8B0}" type="presParOf" srcId="{96773A7D-3367-4F53-A2D2-EA5770AFFDB3}" destId="{053E2699-E7D5-4B6C-A824-2ED732C32228}" srcOrd="10" destOrd="0" presId="urn:microsoft.com/office/officeart/2008/layout/VerticalCurvedList"/>
    <dgm:cxn modelId="{D7FB1420-A516-4D89-A58A-5AB120EB6975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421F2DF-CCE1-4BB1-A193-BB9B47828D11}" type="datetimeFigureOut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400"/>
            <a:ext cx="5486400" cy="44751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7213"/>
            <a:ext cx="29718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7213"/>
            <a:ext cx="29718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07DB7D2-3240-410C-865F-7D6F089E44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5BE7A95-BFEA-4399-8807-D606E5DCA47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F8E5C-025B-432B-8675-DA3F3D61DF03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8758D-FFAC-4DCE-8877-D976DB50D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7CE6A-BF40-44E1-A921-DE8DAC99420E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B126AF-CE4D-4D73-9D30-54F0742648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 advAuto="0"/>
      <p:bldP spid="7" grpId="0" autoUpdateAnimBg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D2C93-7E91-4534-8C8F-263AF217C158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A648A6-FD7E-4C9A-BE94-273780B853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2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3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4A164-01CE-4BC8-8E2E-740E3DDC3876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00F6A-4797-4E8E-9E20-6BFDBFC2AD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9" grpId="0" build="p" autoUpdateAnimBg="0" advAuto="0"/>
      <p:bldP spid="11" grpId="0" build="p" autoUpdateAnimBg="0" advAuto="0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C2516F-0F1F-4D95-9C74-6649EA7BFD27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F2F595-77F6-40EE-900F-93A0946540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4563C-B97E-4623-AB23-97C982573B43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712BD-375F-4EEF-8369-9A55A4FCF1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DBBC9-0307-43A5-B59A-F4BF4A6EF03E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A702D-C0B7-49AF-B49C-D0BAAD209F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0BD2A-D501-4A54-8D97-396DB20ED783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D6B65-83F8-4E09-9ADD-ECA47EA775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 advAuto="0"/>
      <p:bldP spid="22" grpId="0" autoUpdateAnimBg="0"/>
      <p:bldP spid="3" grpId="0" build="p" autoUpdateAnimBg="0" advAuto="0"/>
    </p:bld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948338-8703-44C9-A83A-8D4C96D376B0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DB578-CE26-433B-AADD-CC1FFC4C88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build="p" autoUpdateAnimBg="0" advAuto="0"/>
      <p:bldP spid="3" grpId="0" build="p" autoUpdateAnimBg="0" advAuto="0"/>
    </p:bld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C04161-63A5-48C5-95C7-167515161CBF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10C11B-CDBB-4B60-93A4-E27596F27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00F887-04EF-43B4-A297-EA14A2F6D1C6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4E1000-24C6-4AAD-B757-942B32DDFA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2C458EF-D598-4499-8B5B-290A019AFDE0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E351501-5A0C-4144-B1E6-444A731F40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79" r:id="rId5"/>
    <p:sldLayoutId id="2147483778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XY3Qpx4rpg" TargetMode="External"/><Relationship Id="rId7" Type="http://schemas.openxmlformats.org/officeDocument/2006/relationships/image" Target="../media/image18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hyperlink" Target="http://www.youtube.com/watch?v=9bwHdBKbhb0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650" y="1125538"/>
            <a:ext cx="7488238" cy="5616575"/>
          </a:xfrm>
        </p:spPr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/>
              <a:t> </a:t>
            </a:r>
            <a:r>
              <a:rPr lang="cs-CZ" sz="1600" dirty="0" smtClean="0"/>
              <a:t>      Předmět </a:t>
            </a:r>
            <a:r>
              <a:rPr lang="cs-CZ" sz="1600" dirty="0"/>
              <a:t>- </a:t>
            </a:r>
            <a:r>
              <a:rPr lang="cs-CZ" sz="1600" dirty="0" smtClean="0"/>
              <a:t>Matematika</a:t>
            </a:r>
            <a:endParaRPr lang="cs-CZ" sz="1600" dirty="0"/>
          </a:p>
          <a:p>
            <a:pPr marL="342900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/>
              <a:t>Věková skupina - </a:t>
            </a:r>
            <a:r>
              <a:rPr lang="cs-CZ" sz="1600" dirty="0" smtClean="0"/>
              <a:t>1. </a:t>
            </a:r>
            <a:r>
              <a:rPr lang="cs-CZ" sz="1600" dirty="0"/>
              <a:t>ročník </a:t>
            </a:r>
          </a:p>
          <a:p>
            <a:pPr marL="342900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/>
              <a:t>Časový fond – </a:t>
            </a:r>
            <a:r>
              <a:rPr lang="cs-CZ" sz="1600" dirty="0" smtClean="0"/>
              <a:t>45 </a:t>
            </a:r>
            <a:r>
              <a:rPr lang="cs-CZ" sz="1600" dirty="0"/>
              <a:t>minut</a:t>
            </a:r>
          </a:p>
          <a:p>
            <a:pPr marL="342900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/>
              <a:t>Popis – </a:t>
            </a:r>
            <a:r>
              <a:rPr lang="cs-CZ" sz="1600" dirty="0" smtClean="0"/>
              <a:t>Materiál </a:t>
            </a:r>
            <a:r>
              <a:rPr lang="cs-CZ" sz="1600" dirty="0"/>
              <a:t>slouží </a:t>
            </a:r>
            <a:r>
              <a:rPr lang="cs-CZ" sz="1600" dirty="0" smtClean="0"/>
              <a:t>k vysvětlení a procvičení </a:t>
            </a:r>
            <a:r>
              <a:rPr lang="cs-CZ" sz="1600" dirty="0"/>
              <a:t>učiva </a:t>
            </a:r>
            <a:r>
              <a:rPr lang="cs-CZ" sz="1600" dirty="0" smtClean="0"/>
              <a:t>Matematiky </a:t>
            </a:r>
          </a:p>
          <a:p>
            <a:pPr marL="342900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/>
              <a:t>Snímek č. 3</a:t>
            </a:r>
            <a:r>
              <a:rPr lang="cs-CZ" sz="1600" dirty="0"/>
              <a:t> </a:t>
            </a:r>
            <a:r>
              <a:rPr lang="cs-CZ" sz="1600" dirty="0" smtClean="0"/>
              <a:t>– příklady na postřeh a rychlost, po kliknutí  se žáci trefují sněhovou koulí </a:t>
            </a:r>
            <a:r>
              <a:rPr lang="cs-CZ" sz="1600" dirty="0"/>
              <a:t>,</a:t>
            </a:r>
            <a:r>
              <a:rPr lang="cs-CZ" sz="1600" dirty="0" smtClean="0"/>
              <a:t> tvoří a zároveň počítají příklady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       Snímek </a:t>
            </a:r>
            <a:r>
              <a:rPr lang="cs-CZ" sz="1600" dirty="0"/>
              <a:t>č. </a:t>
            </a:r>
            <a:r>
              <a:rPr lang="cs-CZ" sz="1600" dirty="0" smtClean="0"/>
              <a:t>4 5, 6 – slovní úlohy se zimní tématikou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       Snímek č. 7 -     po kliknutí žáků na příklad se správným výsledkem  postupně 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/>
              <a:t> </a:t>
            </a:r>
            <a:r>
              <a:rPr lang="cs-CZ" sz="1600" dirty="0" smtClean="0"/>
              <a:t>      tají sněhuláci  a odkrývá se obrázek s hypertextovým odkazem na pohybové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/>
              <a:t> </a:t>
            </a:r>
            <a:r>
              <a:rPr lang="cs-CZ" sz="1600" dirty="0" smtClean="0"/>
              <a:t>      protažení žáků</a:t>
            </a:r>
          </a:p>
          <a:p>
            <a:pPr marL="301943" lvl="1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Snímek č. 8, 9, 10, 11 – žáci vymýšlí správný příklad k danému obrázku, po kliknutí</a:t>
            </a:r>
          </a:p>
          <a:p>
            <a:pPr marL="301943" lvl="1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zpětná kontrola příkladu</a:t>
            </a:r>
          </a:p>
          <a:p>
            <a:pPr marL="301943" lvl="1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Snímek č. 12 – pracovní list</a:t>
            </a:r>
          </a:p>
          <a:p>
            <a:pPr marL="301943" lvl="1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Snímek č. 13 – zpětná kontrola samostatné práce</a:t>
            </a:r>
          </a:p>
          <a:p>
            <a:pPr marL="301943" lvl="1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Snímek č. 14-  pochvala za všechny správně vyřešené příklady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/>
              <a:t> </a:t>
            </a:r>
            <a:r>
              <a:rPr lang="cs-CZ" sz="1600" dirty="0"/>
              <a:t>Materiál obsahuje </a:t>
            </a:r>
            <a:r>
              <a:rPr lang="cs-CZ" sz="1600" dirty="0" smtClean="0"/>
              <a:t>15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cs-CZ" sz="1600" dirty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1600" dirty="0"/>
          </a:p>
        </p:txBody>
      </p:sp>
      <p:sp>
        <p:nvSpPr>
          <p:cNvPr id="1638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4ED0040-7B8D-422B-A8F4-3B95D6BE1AE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6387" name="Nadpis 3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1152525"/>
          </a:xfrm>
        </p:spPr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3" descr="C:\Users\hyp\AppData\Local\Microsoft\Windows\Temporary Internet Files\Content.IE5\OZO6F6RO\MC9002321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97425"/>
            <a:ext cx="1828800" cy="186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DBAAC26-3A85-4FD6-8995-61B0A331C91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pic>
        <p:nvPicPr>
          <p:cNvPr id="17411" name="Picture 2" descr="C:\Users\hyp\AppData\Local\Microsoft\Windows\Temporary Internet Files\Content.IE5\RDUALIWV\MC90023210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35825" y="549275"/>
            <a:ext cx="1447800" cy="204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5110163" y="1908175"/>
            <a:ext cx="601662" cy="830263"/>
            <a:chOff x="3995936" y="3350849"/>
            <a:chExt cx="601216" cy="830997"/>
          </a:xfrm>
        </p:grpSpPr>
        <p:sp>
          <p:nvSpPr>
            <p:cNvPr id="3" name="Vývojový diagram: spojnice 2"/>
            <p:cNvSpPr/>
            <p:nvPr/>
          </p:nvSpPr>
          <p:spPr>
            <a:xfrm>
              <a:off x="3995936" y="3501795"/>
              <a:ext cx="601216" cy="600606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/>
                <a:t>211</a:t>
              </a:r>
              <a:endParaRPr lang="cs-CZ" dirty="0"/>
            </a:p>
          </p:txBody>
        </p:sp>
        <p:sp>
          <p:nvSpPr>
            <p:cNvPr id="17439" name="TextovéPole 3"/>
            <p:cNvSpPr txBox="1">
              <a:spLocks noChangeArrowheads="1"/>
            </p:cNvSpPr>
            <p:nvPr/>
          </p:nvSpPr>
          <p:spPr bwMode="auto">
            <a:xfrm>
              <a:off x="4101619" y="3350849"/>
              <a:ext cx="389850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latin typeface="Candara" pitchFamily="34" charset="0"/>
                </a:rPr>
                <a:t>1</a:t>
              </a:r>
            </a:p>
          </p:txBody>
        </p:sp>
      </p:grpSp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5076825" y="785813"/>
            <a:ext cx="600075" cy="831850"/>
            <a:chOff x="3995936" y="3350849"/>
            <a:chExt cx="601216" cy="830997"/>
          </a:xfrm>
        </p:grpSpPr>
        <p:sp>
          <p:nvSpPr>
            <p:cNvPr id="9" name="Vývojový diagram: spojnice 8"/>
            <p:cNvSpPr/>
            <p:nvPr/>
          </p:nvSpPr>
          <p:spPr>
            <a:xfrm>
              <a:off x="3995936" y="3501506"/>
              <a:ext cx="601216" cy="601046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/>
                <a:t>211</a:t>
              </a:r>
              <a:endParaRPr lang="cs-CZ" dirty="0"/>
            </a:p>
          </p:txBody>
        </p:sp>
        <p:sp>
          <p:nvSpPr>
            <p:cNvPr id="17437" name="TextovéPole 9"/>
            <p:cNvSpPr txBox="1">
              <a:spLocks noChangeArrowheads="1"/>
            </p:cNvSpPr>
            <p:nvPr/>
          </p:nvSpPr>
          <p:spPr bwMode="auto">
            <a:xfrm>
              <a:off x="4101619" y="3350849"/>
              <a:ext cx="492443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latin typeface="Times New Roman" pitchFamily="18" charset="0"/>
                  <a:cs typeface="Times New Roman" pitchFamily="18" charset="0"/>
                </a:rPr>
                <a:t>2</a:t>
              </a:r>
            </a:p>
          </p:txBody>
        </p:sp>
      </p:grpSp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6665913" y="254000"/>
            <a:ext cx="600075" cy="830263"/>
            <a:chOff x="3995936" y="3350849"/>
            <a:chExt cx="601216" cy="830997"/>
          </a:xfrm>
        </p:grpSpPr>
        <p:sp>
          <p:nvSpPr>
            <p:cNvPr id="12" name="Vývojový diagram: spojnice 11"/>
            <p:cNvSpPr/>
            <p:nvPr/>
          </p:nvSpPr>
          <p:spPr>
            <a:xfrm>
              <a:off x="3995936" y="3501795"/>
              <a:ext cx="601216" cy="600606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/>
                <a:t>211</a:t>
              </a:r>
              <a:endParaRPr lang="cs-CZ" dirty="0"/>
            </a:p>
          </p:txBody>
        </p:sp>
        <p:sp>
          <p:nvSpPr>
            <p:cNvPr id="17435" name="TextovéPole 12"/>
            <p:cNvSpPr txBox="1">
              <a:spLocks noChangeArrowheads="1"/>
            </p:cNvSpPr>
            <p:nvPr/>
          </p:nvSpPr>
          <p:spPr bwMode="auto">
            <a:xfrm>
              <a:off x="4101619" y="3350849"/>
              <a:ext cx="492443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latin typeface="Times New Roman" pitchFamily="18" charset="0"/>
                  <a:cs typeface="Times New Roman" pitchFamily="18" charset="0"/>
                </a:rPr>
                <a:t>3</a:t>
              </a:r>
            </a:p>
          </p:txBody>
        </p:sp>
      </p:grp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8382000" y="2087563"/>
            <a:ext cx="601663" cy="831850"/>
            <a:chOff x="3995936" y="3350849"/>
            <a:chExt cx="601216" cy="830997"/>
          </a:xfrm>
        </p:grpSpPr>
        <p:sp>
          <p:nvSpPr>
            <p:cNvPr id="15" name="Vývojový diagram: spojnice 14"/>
            <p:cNvSpPr/>
            <p:nvPr/>
          </p:nvSpPr>
          <p:spPr>
            <a:xfrm>
              <a:off x="3995936" y="3501506"/>
              <a:ext cx="601216" cy="601046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>
                  <a:latin typeface="Times New Roman" pitchFamily="18" charset="0"/>
                  <a:cs typeface="Times New Roman" pitchFamily="18" charset="0"/>
                </a:rPr>
                <a:t>211</a:t>
              </a:r>
              <a:endParaRPr lang="cs-CZ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7433" name="TextovéPole 15"/>
            <p:cNvSpPr txBox="1">
              <a:spLocks noChangeArrowheads="1"/>
            </p:cNvSpPr>
            <p:nvPr/>
          </p:nvSpPr>
          <p:spPr bwMode="auto">
            <a:xfrm>
              <a:off x="4101619" y="3350849"/>
              <a:ext cx="492443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latin typeface="Times New Roman" pitchFamily="18" charset="0"/>
                  <a:cs typeface="Times New Roman" pitchFamily="18" charset="0"/>
                </a:rPr>
                <a:t>3</a:t>
              </a:r>
            </a:p>
          </p:txBody>
        </p:sp>
      </p:grp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6207125" y="2173288"/>
            <a:ext cx="601663" cy="831850"/>
            <a:chOff x="3995936" y="3350849"/>
            <a:chExt cx="601216" cy="830997"/>
          </a:xfrm>
        </p:grpSpPr>
        <p:sp>
          <p:nvSpPr>
            <p:cNvPr id="18" name="Vývojový diagram: spojnice 17"/>
            <p:cNvSpPr/>
            <p:nvPr/>
          </p:nvSpPr>
          <p:spPr>
            <a:xfrm>
              <a:off x="3995936" y="3501506"/>
              <a:ext cx="601216" cy="601046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/>
                <a:t>211</a:t>
              </a:r>
              <a:endParaRPr lang="cs-CZ" dirty="0"/>
            </a:p>
          </p:txBody>
        </p:sp>
        <p:sp>
          <p:nvSpPr>
            <p:cNvPr id="17431" name="TextovéPole 18"/>
            <p:cNvSpPr txBox="1">
              <a:spLocks noChangeArrowheads="1"/>
            </p:cNvSpPr>
            <p:nvPr/>
          </p:nvSpPr>
          <p:spPr bwMode="auto">
            <a:xfrm>
              <a:off x="4101619" y="3350849"/>
              <a:ext cx="492443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latin typeface="Times New Roman" pitchFamily="18" charset="0"/>
                  <a:cs typeface="Times New Roman" pitchFamily="18" charset="0"/>
                </a:rPr>
                <a:t>2</a:t>
              </a:r>
            </a:p>
          </p:txBody>
        </p:sp>
      </p:grpSp>
      <p:grpSp>
        <p:nvGrpSpPr>
          <p:cNvPr id="20" name="Skupina 19"/>
          <p:cNvGrpSpPr>
            <a:grpSpLocks/>
          </p:cNvGrpSpPr>
          <p:nvPr/>
        </p:nvGrpSpPr>
        <p:grpSpPr bwMode="auto">
          <a:xfrm>
            <a:off x="7099300" y="2179638"/>
            <a:ext cx="601663" cy="830262"/>
            <a:chOff x="3995936" y="3350849"/>
            <a:chExt cx="601216" cy="830997"/>
          </a:xfrm>
        </p:grpSpPr>
        <p:sp>
          <p:nvSpPr>
            <p:cNvPr id="21" name="Vývojový diagram: spojnice 20"/>
            <p:cNvSpPr/>
            <p:nvPr/>
          </p:nvSpPr>
          <p:spPr>
            <a:xfrm>
              <a:off x="3995936" y="3501795"/>
              <a:ext cx="601216" cy="600606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/>
                <a:t>211</a:t>
              </a:r>
              <a:endParaRPr lang="cs-CZ" dirty="0"/>
            </a:p>
          </p:txBody>
        </p:sp>
        <p:sp>
          <p:nvSpPr>
            <p:cNvPr id="17429" name="TextovéPole 21"/>
            <p:cNvSpPr txBox="1">
              <a:spLocks noChangeArrowheads="1"/>
            </p:cNvSpPr>
            <p:nvPr/>
          </p:nvSpPr>
          <p:spPr bwMode="auto">
            <a:xfrm>
              <a:off x="4101619" y="3350849"/>
              <a:ext cx="389850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latin typeface="Candara" pitchFamily="34" charset="0"/>
                </a:rPr>
                <a:t>1</a:t>
              </a:r>
            </a:p>
          </p:txBody>
        </p:sp>
      </p:grpSp>
      <p:grpSp>
        <p:nvGrpSpPr>
          <p:cNvPr id="23" name="Skupina 22"/>
          <p:cNvGrpSpPr>
            <a:grpSpLocks/>
          </p:cNvGrpSpPr>
          <p:nvPr/>
        </p:nvGrpSpPr>
        <p:grpSpPr bwMode="auto">
          <a:xfrm>
            <a:off x="5816600" y="1376363"/>
            <a:ext cx="601663" cy="830262"/>
            <a:chOff x="3995936" y="3350849"/>
            <a:chExt cx="601216" cy="830997"/>
          </a:xfrm>
        </p:grpSpPr>
        <p:sp>
          <p:nvSpPr>
            <p:cNvPr id="24" name="Vývojový diagram: spojnice 23"/>
            <p:cNvSpPr/>
            <p:nvPr/>
          </p:nvSpPr>
          <p:spPr>
            <a:xfrm>
              <a:off x="3995936" y="3501795"/>
              <a:ext cx="601216" cy="600606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/>
                <a:t>211</a:t>
              </a:r>
              <a:endParaRPr lang="cs-CZ" dirty="0"/>
            </a:p>
          </p:txBody>
        </p:sp>
        <p:sp>
          <p:nvSpPr>
            <p:cNvPr id="17427" name="TextovéPole 24"/>
            <p:cNvSpPr txBox="1">
              <a:spLocks noChangeArrowheads="1"/>
            </p:cNvSpPr>
            <p:nvPr/>
          </p:nvSpPr>
          <p:spPr bwMode="auto">
            <a:xfrm>
              <a:off x="4101619" y="3350849"/>
              <a:ext cx="492443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latin typeface="Times New Roman" pitchFamily="18" charset="0"/>
                  <a:cs typeface="Times New Roman" pitchFamily="18" charset="0"/>
                </a:rPr>
                <a:t>2</a:t>
              </a:r>
            </a:p>
          </p:txBody>
        </p:sp>
      </p:grpSp>
      <p:grpSp>
        <p:nvGrpSpPr>
          <p:cNvPr id="26" name="Skupina 25"/>
          <p:cNvGrpSpPr>
            <a:grpSpLocks/>
          </p:cNvGrpSpPr>
          <p:nvPr/>
        </p:nvGrpSpPr>
        <p:grpSpPr bwMode="auto">
          <a:xfrm>
            <a:off x="6613525" y="1300163"/>
            <a:ext cx="601663" cy="830262"/>
            <a:chOff x="3995936" y="3350849"/>
            <a:chExt cx="601216" cy="830997"/>
          </a:xfrm>
        </p:grpSpPr>
        <p:sp>
          <p:nvSpPr>
            <p:cNvPr id="27" name="Vývojový diagram: spojnice 26"/>
            <p:cNvSpPr/>
            <p:nvPr/>
          </p:nvSpPr>
          <p:spPr>
            <a:xfrm>
              <a:off x="3995936" y="3501795"/>
              <a:ext cx="601216" cy="600606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/>
                <a:t>211</a:t>
              </a:r>
              <a:endParaRPr lang="cs-CZ" dirty="0"/>
            </a:p>
          </p:txBody>
        </p:sp>
        <p:sp>
          <p:nvSpPr>
            <p:cNvPr id="17425" name="TextovéPole 27"/>
            <p:cNvSpPr txBox="1">
              <a:spLocks noChangeArrowheads="1"/>
            </p:cNvSpPr>
            <p:nvPr/>
          </p:nvSpPr>
          <p:spPr bwMode="auto">
            <a:xfrm>
              <a:off x="4101619" y="3350849"/>
              <a:ext cx="492443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latin typeface="Times New Roman" pitchFamily="18" charset="0"/>
                  <a:cs typeface="Times New Roman" pitchFamily="18" charset="0"/>
                </a:rPr>
                <a:t>3</a:t>
              </a:r>
            </a:p>
          </p:txBody>
        </p:sp>
      </p:grpSp>
      <p:grpSp>
        <p:nvGrpSpPr>
          <p:cNvPr id="29" name="Skupina 28"/>
          <p:cNvGrpSpPr>
            <a:grpSpLocks/>
          </p:cNvGrpSpPr>
          <p:nvPr/>
        </p:nvGrpSpPr>
        <p:grpSpPr bwMode="auto">
          <a:xfrm>
            <a:off x="6011863" y="519113"/>
            <a:ext cx="601662" cy="830262"/>
            <a:chOff x="3995936" y="3350849"/>
            <a:chExt cx="601216" cy="830997"/>
          </a:xfrm>
        </p:grpSpPr>
        <p:sp>
          <p:nvSpPr>
            <p:cNvPr id="30" name="Vývojový diagram: spojnice 29"/>
            <p:cNvSpPr/>
            <p:nvPr/>
          </p:nvSpPr>
          <p:spPr>
            <a:xfrm>
              <a:off x="3995936" y="3501795"/>
              <a:ext cx="601216" cy="600606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/>
                <a:t>211</a:t>
              </a:r>
              <a:endParaRPr lang="cs-CZ" dirty="0"/>
            </a:p>
          </p:txBody>
        </p:sp>
        <p:sp>
          <p:nvSpPr>
            <p:cNvPr id="17423" name="TextovéPole 30"/>
            <p:cNvSpPr txBox="1">
              <a:spLocks noChangeArrowheads="1"/>
            </p:cNvSpPr>
            <p:nvPr/>
          </p:nvSpPr>
          <p:spPr bwMode="auto">
            <a:xfrm>
              <a:off x="4101619" y="3350849"/>
              <a:ext cx="389850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4800" b="1">
                  <a:latin typeface="Candara" pitchFamily="34" charset="0"/>
                </a:rPr>
                <a:t>1</a:t>
              </a:r>
            </a:p>
          </p:txBody>
        </p:sp>
      </p:grpSp>
      <p:sp>
        <p:nvSpPr>
          <p:cNvPr id="6" name="Vývojový diagram: spojnice 5"/>
          <p:cNvSpPr/>
          <p:nvPr/>
        </p:nvSpPr>
        <p:spPr>
          <a:xfrm>
            <a:off x="1928813" y="5516563"/>
            <a:ext cx="746125" cy="749300"/>
          </a:xfrm>
          <a:prstGeom prst="flowChartConnector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6.19796E-7 L -0.47396 0.544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98" y="2724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12581E-6 L -0.47761 0.4024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89" y="2012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9704E-6 L -0.57223 0.3566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611" y="1783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8.41813E-7 L -0.60851 0.3839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434" y="1919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39685E-6 L -0.81181 0.37604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590" y="1880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26735E-6 L -0.64202 0.47017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01" y="2349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55227E-6 L -0.60035 0.66443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17" y="3321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55227E-6 L -0.60035 0.66443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17" y="3321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000"/>
                            </p:stCondLst>
                            <p:childTnLst>
                              <p:par>
                                <p:cTn id="92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34783E-7 L -0.57048 0.43802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24" y="2190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2000"/>
                            </p:stCondLst>
                            <p:childTnLst>
                              <p:par>
                                <p:cTn id="104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hyp\AppData\Local\Microsoft\Windows\Temporary Internet Files\Content.IE5\RB250VLA\MC90018306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84563" y="488950"/>
            <a:ext cx="1795462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6BE65E4-6C26-4F0D-950C-92F56ACC9C2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73100" y="1196975"/>
            <a:ext cx="31130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ELA  A PEPA  </a:t>
            </a:r>
          </a:p>
        </p:txBody>
      </p:sp>
      <p:pic>
        <p:nvPicPr>
          <p:cNvPr id="1030" name="Picture 6" descr="C:\Users\hyp\AppData\Local\Microsoft\Windows\Temporary Internet Files\Content.IE5\OZO6F6RO\MM900283987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51363" y="2147888"/>
            <a:ext cx="7620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73100" y="2400300"/>
            <a:ext cx="38227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ELA POSTAVILA</a:t>
            </a:r>
          </a:p>
        </p:txBody>
      </p:sp>
      <p:pic>
        <p:nvPicPr>
          <p:cNvPr id="24" name="Picture 6" descr="C:\Users\hyp\AppData\Local\Microsoft\Windows\Temporary Internet Files\Content.IE5\OZO6F6RO\MM900283987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05463" y="3148013"/>
            <a:ext cx="76358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6" descr="C:\Users\hyp\AppData\Local\Microsoft\Windows\Temporary Internet Files\Content.IE5\OZO6F6RO\MM900283987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97438" y="3151188"/>
            <a:ext cx="76358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673100" y="3405188"/>
            <a:ext cx="41354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A PEPA POSTAVIL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2138363" y="4808538"/>
            <a:ext cx="2986087" cy="101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+ 1 = 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69861E6-5F31-4541-A25D-32B69D3AA2A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pic>
        <p:nvPicPr>
          <p:cNvPr id="3077" name="Picture 5" descr="C:\Users\hyp\AppData\Local\Microsoft\Windows\Temporary Internet Files\Content.IE5\RB250VLA\MC9003965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27488" y="1574800"/>
            <a:ext cx="1687512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 descr="C:\Users\hyp\AppData\Local\Microsoft\Windows\Temporary Internet Files\Content.IE5\RDUALIWV\MC90039661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30863" y="431800"/>
            <a:ext cx="1814512" cy="163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 descr="C:\Users\hyp\AppData\Local\Microsoft\Windows\Temporary Internet Files\Content.IE5\RDUALIWV\MC90023213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69175" y="404813"/>
            <a:ext cx="1773238" cy="230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50825" y="741363"/>
            <a:ext cx="5810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NA KOPCI SÁŇKUJÍ DĚTI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50825" y="2032000"/>
            <a:ext cx="38322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A PŘIŠEL I PEPA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50825" y="3378200"/>
            <a:ext cx="63801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KOLIK DĚTÍ JE NA KOPCI ?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39750" y="4724400"/>
            <a:ext cx="339248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+ 3 + 1 = 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BDAE327-CA0C-4166-A8BE-31B8EABFFB7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pic>
        <p:nvPicPr>
          <p:cNvPr id="3" name="Picture 3" descr="C:\Users\hyp\AppData\Local\Microsoft\Windows\Temporary Internet Files\Content.IE5\OZO6F6RO\MC90030487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674218">
            <a:off x="611188" y="996950"/>
            <a:ext cx="5386387" cy="233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 descr="C:\Users\hyp\AppData\Local\Microsoft\Windows\Temporary Internet Files\Content.IE5\GDZGI21V\MC90039861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32588" y="1484313"/>
            <a:ext cx="1874837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Picture 9" descr="C:\Users\hyp\AppData\Local\Microsoft\Windows\Temporary Internet Files\Content.IE5\RB250VLA\MC90039860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22938" y="3502025"/>
            <a:ext cx="1568450" cy="182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10" descr="C:\Users\hyp\AppData\Local\Microsoft\Windows\Temporary Internet Files\Content.IE5\GDZGI21V\MC90030545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27313" y="3573463"/>
            <a:ext cx="1770062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-30163" y="344488"/>
            <a:ext cx="919956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Times New Roman" pitchFamily="18" charset="0"/>
                <a:cs typeface="Times New Roman" pitchFamily="18" charset="0"/>
              </a:rPr>
              <a:t>KOLIK BALÍČKŮ POZTRÁCEL DĚDA  MRÁZ ?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27063" y="5445125"/>
            <a:ext cx="37814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+ 2 + 1 = 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10" descr="C:\Users\hyp\AppData\Local\Microsoft\Windows\Temporary Internet Files\Content.IE5\OZO6F6RO\MC90034682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6600" y="2347913"/>
            <a:ext cx="2366963" cy="229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Veselý obličej 4">
            <a:hlinkClick r:id="rId3"/>
          </p:cNvPr>
          <p:cNvSpPr/>
          <p:nvPr/>
        </p:nvSpPr>
        <p:spPr>
          <a:xfrm>
            <a:off x="3276600" y="2495550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33" name="Picture 9" descr="C:\Users\hyp\AppData\Local\Microsoft\Windows\Temporary Internet Files\Content.IE5\RB250VLA\MC90044043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57438" y="1357313"/>
            <a:ext cx="2346325" cy="267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B3AC14A-08A6-407D-8AEF-E7222532AF9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1013" y="2136775"/>
            <a:ext cx="1139825" cy="646113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4 + 1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5613" y="4083050"/>
            <a:ext cx="1139825" cy="6477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0 + 5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32175" y="5983288"/>
            <a:ext cx="1139825" cy="64611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+ 4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1638" y="476250"/>
            <a:ext cx="1139825" cy="646113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+ 1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67613" y="2630488"/>
            <a:ext cx="1139825" cy="64611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+ 4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14400" y="5732463"/>
            <a:ext cx="1139825" cy="6477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 + 3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58975" y="854075"/>
            <a:ext cx="1139825" cy="646113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+ 1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59563" y="800100"/>
            <a:ext cx="1141412" cy="646113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+ 0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32475" y="5476875"/>
            <a:ext cx="1139825" cy="646113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 + 2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2" name="Picture 8" descr="C:\Users\hyp\AppData\Local\Microsoft\Windows\Temporary Internet Files\Content.IE5\GDZGI21V\MC900439772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1030338">
            <a:off x="3362325" y="1406525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9" descr="C:\Users\hyp\AppData\Local\Microsoft\Windows\Temporary Internet Files\Content.IE5\RB250VLA\MC90044043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4323822">
            <a:off x="5235575" y="2619376"/>
            <a:ext cx="2346325" cy="267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6" descr="C:\Users\hyp\AppData\Local\Microsoft\Windows\Temporary Internet Files\Content.IE5\RDUALIWV\MC90043638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-3448990">
            <a:off x="1363662" y="2873376"/>
            <a:ext cx="1793875" cy="195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C:\Users\hyp\AppData\Local\Microsoft\Windows\Temporary Internet Files\Content.IE5\RB250VLA\MC900436383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 rot="-887488">
            <a:off x="2357438" y="3308350"/>
            <a:ext cx="2419350" cy="237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hyp\AppData\Local\Microsoft\Windows\Temporary Internet Files\Content.IE5\RDUALIWV\MC90043638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1406862">
            <a:off x="4300538" y="3692525"/>
            <a:ext cx="1792287" cy="195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7667625" y="4619625"/>
            <a:ext cx="1141413" cy="646113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+ 2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8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>
                <a:latin typeface="Times New Roman" pitchFamily="18" charset="0"/>
                <a:cs typeface="Times New Roman" pitchFamily="18" charset="0"/>
              </a:rPr>
              <a:t>VYTVOŘ PŘÍKLADY</a:t>
            </a:r>
          </a:p>
        </p:txBody>
      </p:sp>
      <p:sp>
        <p:nvSpPr>
          <p:cNvPr id="2253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8FAD0A5-52E5-4555-BC06-93E3F43A893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pic>
        <p:nvPicPr>
          <p:cNvPr id="4" name="Picture 2" descr="C:\Users\hyp\AppData\Local\Microsoft\Windows\Temporary Internet Files\Content.IE5\RDUALIWV\MC90039650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62300" y="2349500"/>
            <a:ext cx="1697038" cy="181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hyp\AppData\Local\Microsoft\Windows\Temporary Internet Files\Content.IE5\OZO6F6RO\MC90039650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54688" y="2355850"/>
            <a:ext cx="1550987" cy="180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C:\Users\hyp\AppData\Local\Microsoft\Windows\Temporary Internet Files\Content.IE5\RDUALIWV\MC90039650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9413" y="2349500"/>
            <a:ext cx="1698625" cy="181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800350" y="5157788"/>
            <a:ext cx="3543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+ 1 = 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53C6BFB-95E2-4FBF-9C8F-BD40A1643F8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pic>
        <p:nvPicPr>
          <p:cNvPr id="4" name="Picture 2" descr="C:\Users\hyp\AppData\Local\Microsoft\Windows\Temporary Internet Files\Content.IE5\RDUALIWV\MC90039650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98725" y="2066925"/>
            <a:ext cx="1698625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hyp\AppData\Local\Microsoft\Windows\Temporary Internet Files\Content.IE5\OZO6F6RO\MC90039650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27763" y="2066925"/>
            <a:ext cx="1550987" cy="180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C:\Users\hyp\AppData\Local\Microsoft\Windows\Temporary Internet Files\Content.IE5\RDUALIWV\MC90039650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87425" y="2066925"/>
            <a:ext cx="1697038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hyp\AppData\Local\Microsoft\Windows\Temporary Internet Files\Content.IE5\OZO6F6RO\MC90039650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9338" y="2066925"/>
            <a:ext cx="1550987" cy="180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800350" y="5157788"/>
            <a:ext cx="3543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+ 2 = 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142DC9E-A58C-49E1-846F-D0FC0C55205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pic>
        <p:nvPicPr>
          <p:cNvPr id="5" name="Picture 3" descr="C:\Users\hyp\AppData\Local\Microsoft\Windows\Temporary Internet Files\Content.IE5\OZO6F6RO\MC90039650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2066925"/>
            <a:ext cx="1550988" cy="180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hyp\AppData\Local\Microsoft\Windows\Temporary Internet Files\Content.IE5\OZO6F6RO\MC90039650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2197100"/>
            <a:ext cx="1549400" cy="180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hyp\AppData\Local\Microsoft\Windows\Temporary Internet Files\Content.IE5\OZO6F6RO\MC90039650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94238" y="2216150"/>
            <a:ext cx="1550987" cy="180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C:\Users\hyp\AppData\Local\Microsoft\Windows\Temporary Internet Files\Content.IE5\RDUALIWV\MC9003965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4075" y="2184400"/>
            <a:ext cx="1697038" cy="181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 descr="C:\Users\hyp\AppData\Local\Microsoft\Windows\Temporary Internet Files\Content.IE5\RDUALIWV\MC9003965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2184400"/>
            <a:ext cx="1698625" cy="181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800350" y="5157788"/>
            <a:ext cx="3543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+ 3 = 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C5A3054-6DA5-4332-B2F9-FCB1F9AF524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pic>
        <p:nvPicPr>
          <p:cNvPr id="4" name="Picture 3" descr="C:\Users\hyp\AppData\Local\Microsoft\Windows\Temporary Internet Files\Content.IE5\OZO6F6RO\MC90039650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2066925"/>
            <a:ext cx="1550988" cy="180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hyp\AppData\Local\Microsoft\Windows\Temporary Internet Files\Content.IE5\OZO6F6RO\MC90039650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2197100"/>
            <a:ext cx="1549400" cy="180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hyp\AppData\Local\Microsoft\Windows\Temporary Internet Files\Content.IE5\OZO6F6RO\MC90039650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94238" y="2216150"/>
            <a:ext cx="1550987" cy="180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C:\Users\hyp\AppData\Local\Microsoft\Windows\Temporary Internet Files\Content.IE5\RDUALIWV\MC9003965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1913" y="2147888"/>
            <a:ext cx="1697037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800350" y="5157788"/>
            <a:ext cx="3543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+ 3 = 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49963" y="1247775"/>
            <a:ext cx="1760537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6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98838" y="1247775"/>
            <a:ext cx="1760537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1268413"/>
            <a:ext cx="1760538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8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359E6DC-6B21-4A44-A94A-7ACEFD86F17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401885" y="1847850"/>
            <a:ext cx="104715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6630" name="TextovéPole 7"/>
          <p:cNvSpPr txBox="1">
            <a:spLocks noChangeArrowheads="1"/>
          </p:cNvSpPr>
          <p:nvPr/>
        </p:nvSpPr>
        <p:spPr bwMode="auto">
          <a:xfrm>
            <a:off x="1187450" y="1054100"/>
            <a:ext cx="56991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26631" name="TextovéPole 10"/>
          <p:cNvSpPr txBox="1">
            <a:spLocks noChangeArrowheads="1"/>
          </p:cNvSpPr>
          <p:nvPr/>
        </p:nvSpPr>
        <p:spPr bwMode="auto">
          <a:xfrm>
            <a:off x="2401888" y="1073150"/>
            <a:ext cx="1008062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+2</a:t>
            </a:r>
          </a:p>
        </p:txBody>
      </p:sp>
      <p:pic>
        <p:nvPicPr>
          <p:cNvPr id="26632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97563" y="3006725"/>
            <a:ext cx="1760537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3" name="TextovéPole 13"/>
          <p:cNvSpPr txBox="1">
            <a:spLocks noChangeArrowheads="1"/>
          </p:cNvSpPr>
          <p:nvPr/>
        </p:nvSpPr>
        <p:spPr bwMode="auto">
          <a:xfrm>
            <a:off x="5148263" y="1073150"/>
            <a:ext cx="1008062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+1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5242186" y="1944688"/>
            <a:ext cx="83162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3576638" y="1090613"/>
            <a:ext cx="703262" cy="64928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156325" y="1090613"/>
            <a:ext cx="703263" cy="64928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6637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36938" y="3030538"/>
            <a:ext cx="1760537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8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3750" y="3067050"/>
            <a:ext cx="1760538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9" name="TextovéPole 21"/>
          <p:cNvSpPr txBox="1">
            <a:spLocks noChangeArrowheads="1"/>
          </p:cNvSpPr>
          <p:nvPr/>
        </p:nvSpPr>
        <p:spPr bwMode="auto">
          <a:xfrm>
            <a:off x="1225550" y="2835275"/>
            <a:ext cx="568325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26640" name="TextovéPole 22"/>
          <p:cNvSpPr txBox="1">
            <a:spLocks noChangeArrowheads="1"/>
          </p:cNvSpPr>
          <p:nvPr/>
        </p:nvSpPr>
        <p:spPr bwMode="auto">
          <a:xfrm>
            <a:off x="2439988" y="2855913"/>
            <a:ext cx="10080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+3</a:t>
            </a:r>
          </a:p>
        </p:txBody>
      </p:sp>
      <p:sp>
        <p:nvSpPr>
          <p:cNvPr id="26641" name="TextovéPole 24"/>
          <p:cNvSpPr txBox="1">
            <a:spLocks noChangeArrowheads="1"/>
          </p:cNvSpPr>
          <p:nvPr/>
        </p:nvSpPr>
        <p:spPr bwMode="auto">
          <a:xfrm>
            <a:off x="5186363" y="2855913"/>
            <a:ext cx="10080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+1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613150" y="2873375"/>
            <a:ext cx="703263" cy="6508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194425" y="2741613"/>
            <a:ext cx="703263" cy="6508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6644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36938" y="4919663"/>
            <a:ext cx="1760537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45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3750" y="4941888"/>
            <a:ext cx="1760538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46" name="TextovéPole 29"/>
          <p:cNvSpPr txBox="1">
            <a:spLocks noChangeArrowheads="1"/>
          </p:cNvSpPr>
          <p:nvPr/>
        </p:nvSpPr>
        <p:spPr bwMode="auto">
          <a:xfrm>
            <a:off x="1225550" y="4725988"/>
            <a:ext cx="5683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26647" name="TextovéPole 30"/>
          <p:cNvSpPr txBox="1">
            <a:spLocks noChangeArrowheads="1"/>
          </p:cNvSpPr>
          <p:nvPr/>
        </p:nvSpPr>
        <p:spPr bwMode="auto">
          <a:xfrm>
            <a:off x="2439988" y="4745038"/>
            <a:ext cx="10080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+1</a:t>
            </a:r>
          </a:p>
        </p:txBody>
      </p:sp>
      <p:pic>
        <p:nvPicPr>
          <p:cNvPr id="26648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49963" y="4941888"/>
            <a:ext cx="176053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49" name="TextovéPole 32"/>
          <p:cNvSpPr txBox="1">
            <a:spLocks noChangeArrowheads="1"/>
          </p:cNvSpPr>
          <p:nvPr/>
        </p:nvSpPr>
        <p:spPr bwMode="auto">
          <a:xfrm>
            <a:off x="5186363" y="4745038"/>
            <a:ext cx="10080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+2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3613150" y="4762500"/>
            <a:ext cx="703263" cy="6508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194425" y="4762500"/>
            <a:ext cx="703263" cy="6508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49963" y="1247775"/>
            <a:ext cx="1760537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0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98838" y="1247775"/>
            <a:ext cx="1760537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1268413"/>
            <a:ext cx="1760538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2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AA82F19-9B62-45D5-B198-6619FC8D06D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401885" y="1847850"/>
            <a:ext cx="104715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7654" name="TextovéPole 7"/>
          <p:cNvSpPr txBox="1">
            <a:spLocks noChangeArrowheads="1"/>
          </p:cNvSpPr>
          <p:nvPr/>
        </p:nvSpPr>
        <p:spPr bwMode="auto">
          <a:xfrm>
            <a:off x="1187450" y="1054100"/>
            <a:ext cx="56991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27655" name="TextovéPole 10"/>
          <p:cNvSpPr txBox="1">
            <a:spLocks noChangeArrowheads="1"/>
          </p:cNvSpPr>
          <p:nvPr/>
        </p:nvSpPr>
        <p:spPr bwMode="auto">
          <a:xfrm>
            <a:off x="2401888" y="1073150"/>
            <a:ext cx="1008062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+2</a:t>
            </a:r>
          </a:p>
        </p:txBody>
      </p:sp>
      <p:pic>
        <p:nvPicPr>
          <p:cNvPr id="27656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97563" y="3006725"/>
            <a:ext cx="1760537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7" name="TextovéPole 13"/>
          <p:cNvSpPr txBox="1">
            <a:spLocks noChangeArrowheads="1"/>
          </p:cNvSpPr>
          <p:nvPr/>
        </p:nvSpPr>
        <p:spPr bwMode="auto">
          <a:xfrm>
            <a:off x="5148263" y="1073150"/>
            <a:ext cx="1008062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+1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5242186" y="1944688"/>
            <a:ext cx="83162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3576638" y="1090613"/>
            <a:ext cx="703262" cy="64928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156325" y="1090613"/>
            <a:ext cx="703263" cy="64928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7661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36938" y="3030538"/>
            <a:ext cx="1760537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62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3750" y="3067050"/>
            <a:ext cx="1760538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63" name="TextovéPole 21"/>
          <p:cNvSpPr txBox="1">
            <a:spLocks noChangeArrowheads="1"/>
          </p:cNvSpPr>
          <p:nvPr/>
        </p:nvSpPr>
        <p:spPr bwMode="auto">
          <a:xfrm>
            <a:off x="1225550" y="2835275"/>
            <a:ext cx="568325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27664" name="TextovéPole 22"/>
          <p:cNvSpPr txBox="1">
            <a:spLocks noChangeArrowheads="1"/>
          </p:cNvSpPr>
          <p:nvPr/>
        </p:nvSpPr>
        <p:spPr bwMode="auto">
          <a:xfrm>
            <a:off x="2439988" y="2855913"/>
            <a:ext cx="10080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+3</a:t>
            </a:r>
          </a:p>
        </p:txBody>
      </p:sp>
      <p:sp>
        <p:nvSpPr>
          <p:cNvPr id="27665" name="TextovéPole 24"/>
          <p:cNvSpPr txBox="1">
            <a:spLocks noChangeArrowheads="1"/>
          </p:cNvSpPr>
          <p:nvPr/>
        </p:nvSpPr>
        <p:spPr bwMode="auto">
          <a:xfrm>
            <a:off x="5186363" y="2855913"/>
            <a:ext cx="10080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+1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613150" y="2873375"/>
            <a:ext cx="703263" cy="6508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194425" y="2741613"/>
            <a:ext cx="703263" cy="6508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7668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36938" y="4919663"/>
            <a:ext cx="1760537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69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3750" y="4941888"/>
            <a:ext cx="1760538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70" name="TextovéPole 29"/>
          <p:cNvSpPr txBox="1">
            <a:spLocks noChangeArrowheads="1"/>
          </p:cNvSpPr>
          <p:nvPr/>
        </p:nvSpPr>
        <p:spPr bwMode="auto">
          <a:xfrm>
            <a:off x="1225550" y="4725988"/>
            <a:ext cx="5683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27671" name="TextovéPole 30"/>
          <p:cNvSpPr txBox="1">
            <a:spLocks noChangeArrowheads="1"/>
          </p:cNvSpPr>
          <p:nvPr/>
        </p:nvSpPr>
        <p:spPr bwMode="auto">
          <a:xfrm>
            <a:off x="2439988" y="4745038"/>
            <a:ext cx="10080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+1</a:t>
            </a:r>
          </a:p>
        </p:txBody>
      </p:sp>
      <p:pic>
        <p:nvPicPr>
          <p:cNvPr id="27672" name="Picture 3" descr="C:\Users\hyp\AppData\Local\Microsoft\Windows\Temporary Internet Files\Content.IE5\OZO6F6RO\MM91000116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49963" y="4941888"/>
            <a:ext cx="176053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73" name="TextovéPole 32"/>
          <p:cNvSpPr txBox="1">
            <a:spLocks noChangeArrowheads="1"/>
          </p:cNvSpPr>
          <p:nvPr/>
        </p:nvSpPr>
        <p:spPr bwMode="auto">
          <a:xfrm>
            <a:off x="5186363" y="4745038"/>
            <a:ext cx="10080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Times New Roman" pitchFamily="18" charset="0"/>
                <a:cs typeface="Times New Roman" pitchFamily="18" charset="0"/>
              </a:rPr>
              <a:t>+2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3613150" y="4762500"/>
            <a:ext cx="703263" cy="6508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194425" y="4762500"/>
            <a:ext cx="703263" cy="6508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676" name="TextovéPole 35"/>
          <p:cNvSpPr txBox="1">
            <a:spLocks noChangeArrowheads="1"/>
          </p:cNvSpPr>
          <p:nvPr/>
        </p:nvSpPr>
        <p:spPr bwMode="auto">
          <a:xfrm>
            <a:off x="3643313" y="908050"/>
            <a:ext cx="56991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27677" name="TextovéPole 36"/>
          <p:cNvSpPr txBox="1">
            <a:spLocks noChangeArrowheads="1"/>
          </p:cNvSpPr>
          <p:nvPr/>
        </p:nvSpPr>
        <p:spPr bwMode="auto">
          <a:xfrm>
            <a:off x="3681413" y="4579938"/>
            <a:ext cx="5683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27678" name="TextovéPole 37"/>
          <p:cNvSpPr txBox="1">
            <a:spLocks noChangeArrowheads="1"/>
          </p:cNvSpPr>
          <p:nvPr/>
        </p:nvSpPr>
        <p:spPr bwMode="auto">
          <a:xfrm>
            <a:off x="6248400" y="2522538"/>
            <a:ext cx="56991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27679" name="TextovéPole 38"/>
          <p:cNvSpPr txBox="1">
            <a:spLocks noChangeArrowheads="1"/>
          </p:cNvSpPr>
          <p:nvPr/>
        </p:nvSpPr>
        <p:spPr bwMode="auto">
          <a:xfrm>
            <a:off x="3708400" y="2711450"/>
            <a:ext cx="569913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27680" name="TextovéPole 39"/>
          <p:cNvSpPr txBox="1">
            <a:spLocks noChangeArrowheads="1"/>
          </p:cNvSpPr>
          <p:nvPr/>
        </p:nvSpPr>
        <p:spPr bwMode="auto">
          <a:xfrm>
            <a:off x="6261100" y="898525"/>
            <a:ext cx="56991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27681" name="TextovéPole 40"/>
          <p:cNvSpPr txBox="1">
            <a:spLocks noChangeArrowheads="1"/>
          </p:cNvSpPr>
          <p:nvPr/>
        </p:nvSpPr>
        <p:spPr bwMode="auto">
          <a:xfrm>
            <a:off x="6327775" y="4579938"/>
            <a:ext cx="56991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197D715-EA33-4622-90A0-3CF8C3BF8DF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  <p:sp>
        <p:nvSpPr>
          <p:cNvPr id="28674" name="TextovéPole 4"/>
          <p:cNvSpPr txBox="1">
            <a:spLocks noChangeArrowheads="1"/>
          </p:cNvSpPr>
          <p:nvPr/>
        </p:nvSpPr>
        <p:spPr bwMode="auto">
          <a:xfrm>
            <a:off x="3460750" y="3146425"/>
            <a:ext cx="16097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KLIKNI </a:t>
            </a:r>
          </a:p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b="1">
                <a:latin typeface="Times New Roman" pitchFamily="18" charset="0"/>
                <a:cs typeface="Times New Roman" pitchFamily="18" charset="0"/>
                <a:hlinkClick r:id="rId2"/>
              </a:rPr>
              <a:t>ZDE</a:t>
            </a:r>
            <a:endParaRPr lang="cs-CZ" sz="2800" b="1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3" name="Picture 3" descr="C:\Users\hyp\AppData\Local\Microsoft\Windows\Temporary Internet Files\Content.IE5\RDUALIWV\MC9004398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03575" y="1989138"/>
            <a:ext cx="3344863" cy="2662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565400"/>
            <a:ext cx="7408862" cy="3449638"/>
          </a:xfrm>
        </p:spPr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000" i="1" u="sng" dirty="0" smtClean="0"/>
              <a:t>Použitá literatura: 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000" dirty="0" smtClean="0"/>
              <a:t>MGR</a:t>
            </a:r>
            <a:r>
              <a:rPr lang="cs-CZ" sz="2000" dirty="0"/>
              <a:t>. MILOŠ NOVOTNÝ. </a:t>
            </a:r>
            <a:r>
              <a:rPr lang="cs-CZ" sz="2000" i="1" dirty="0"/>
              <a:t>Matýskova matematika 1. díl</a:t>
            </a:r>
            <a:r>
              <a:rPr lang="cs-CZ" sz="2000" dirty="0"/>
              <a:t>. Brno: Nová škola, s.r.o., 2013, ISBN : </a:t>
            </a:r>
            <a:r>
              <a:rPr lang="cs-CZ" sz="2000" dirty="0" smtClean="0"/>
              <a:t>978-80-7289-475-8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000" dirty="0" smtClean="0"/>
              <a:t>MGR. MILOŠ NOVOTNÝ. </a:t>
            </a:r>
            <a:r>
              <a:rPr lang="cs-CZ" sz="2000" i="1" dirty="0" smtClean="0"/>
              <a:t>Procvičujeme s Matýskem 1</a:t>
            </a:r>
            <a:r>
              <a:rPr lang="cs-CZ" sz="2000" dirty="0" smtClean="0"/>
              <a:t>. </a:t>
            </a:r>
            <a:r>
              <a:rPr lang="cs-CZ" sz="2000" i="1" dirty="0" smtClean="0"/>
              <a:t>díl. </a:t>
            </a:r>
            <a:r>
              <a:rPr lang="cs-CZ" sz="2000" dirty="0" smtClean="0"/>
              <a:t>Brno: Nová škola, s.r.o., 2012, ISBN SBN: 978-80-7289-407-9.</a:t>
            </a:r>
            <a:endParaRPr lang="cs-CZ" sz="2000" i="1" u="sng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1800" i="1" u="sng" dirty="0"/>
          </a:p>
          <a:p>
            <a:pPr marL="274320" indent="-274320" fontAlgn="auto">
              <a:spcAft>
                <a:spcPts val="0"/>
              </a:spcAft>
              <a:buClr>
                <a:srgbClr val="31B6FD"/>
              </a:buClr>
              <a:defRPr/>
            </a:pPr>
            <a:r>
              <a:rPr lang="cs-CZ" sz="2000" i="1" u="sng" dirty="0">
                <a:solidFill>
                  <a:srgbClr val="073E87"/>
                </a:solidFill>
              </a:rPr>
              <a:t>Jiné 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 </a:t>
            </a:r>
            <a:r>
              <a:rPr lang="cs-CZ" sz="2000" i="1" dirty="0">
                <a:solidFill>
                  <a:srgbClr val="073E87"/>
                </a:solidFill>
              </a:rPr>
              <a:t> Galerie www.microsoft.office.com</a:t>
            </a:r>
            <a:endParaRPr lang="cs-CZ" sz="2000" i="1" u="sng" dirty="0">
              <a:solidFill>
                <a:srgbClr val="073E87"/>
              </a:solidFill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1800" dirty="0" smtClean="0"/>
          </a:p>
        </p:txBody>
      </p:sp>
      <p:sp>
        <p:nvSpPr>
          <p:cNvPr id="2969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D905420-69FC-4059-8CCC-C3F7C85F523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  <p:sp>
        <p:nvSpPr>
          <p:cNvPr id="2969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2308</TotalTime>
  <Words>306</Words>
  <Application>Microsoft Office PowerPoint</Application>
  <PresentationFormat>On-screen Show (4:3)</PresentationFormat>
  <Paragraphs>110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15</vt:i4>
      </vt:variant>
    </vt:vector>
  </HeadingPairs>
  <TitlesOfParts>
    <vt:vector size="30" baseType="lpstr">
      <vt:lpstr>Candara</vt:lpstr>
      <vt:lpstr>Arial</vt:lpstr>
      <vt:lpstr>Symbol</vt:lpstr>
      <vt:lpstr>Calibri</vt:lpstr>
      <vt:lpstr>Times New Roman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VYTVOŘ PŘÍKLADY</vt:lpstr>
      <vt:lpstr>Snímek 9</vt:lpstr>
      <vt:lpstr>Snímek 10</vt:lpstr>
      <vt:lpstr>Snímek 11</vt:lpstr>
      <vt:lpstr>Snímek 12</vt:lpstr>
      <vt:lpstr>Snímek 13</vt:lpstr>
      <vt:lpstr>Snímek 14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210</cp:revision>
  <cp:lastPrinted>2013-11-24T19:41:37Z</cp:lastPrinted>
  <dcterms:created xsi:type="dcterms:W3CDTF">2013-05-10T12:01:16Z</dcterms:created>
  <dcterms:modified xsi:type="dcterms:W3CDTF">2014-01-05T15:40:17Z</dcterms:modified>
</cp:coreProperties>
</file>