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80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5" r:id="rId20"/>
    <p:sldId id="276" r:id="rId21"/>
    <p:sldId id="277" r:id="rId22"/>
    <p:sldId id="278" r:id="rId23"/>
    <p:sldId id="274" r:id="rId24"/>
    <p:sldId id="27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685CB674-00BD-4114-BDA5-E354C0A88FC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C28D673-90DF-4796-9277-E6CC35D40FD9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CB674-00BD-4114-BDA5-E354C0A88FC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8D673-90DF-4796-9277-E6CC35D40F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CB674-00BD-4114-BDA5-E354C0A88FC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8D673-90DF-4796-9277-E6CC35D40F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CB674-00BD-4114-BDA5-E354C0A88FC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8D673-90DF-4796-9277-E6CC35D40FD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CB674-00BD-4114-BDA5-E354C0A88FC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8D673-90DF-4796-9277-E6CC35D40F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CB674-00BD-4114-BDA5-E354C0A88FC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8D673-90DF-4796-9277-E6CC35D40F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CB674-00BD-4114-BDA5-E354C0A88FC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8D673-90DF-4796-9277-E6CC35D40F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CB674-00BD-4114-BDA5-E354C0A88FC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8D673-90DF-4796-9277-E6CC35D40FD9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CB674-00BD-4114-BDA5-E354C0A88FC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8D673-90DF-4796-9277-E6CC35D40F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CB674-00BD-4114-BDA5-E354C0A88FC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8D673-90DF-4796-9277-E6CC35D40F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CB674-00BD-4114-BDA5-E354C0A88FC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8D673-90DF-4796-9277-E6CC35D40F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685CB674-00BD-4114-BDA5-E354C0A88FC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DC28D673-90DF-4796-9277-E6CC35D40FD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9857583"/>
              </p:ext>
            </p:extLst>
          </p:nvPr>
        </p:nvGraphicFramePr>
        <p:xfrm>
          <a:off x="1619672" y="836712"/>
          <a:ext cx="5544616" cy="475252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65912"/>
                <a:gridCol w="4078704"/>
              </a:tblGrid>
              <a:tr h="266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CZ.1.07/1.5.00/34.0565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845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Číslo materiálu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VY-32-INOVACE-501 Stavby v</a:t>
                      </a:r>
                      <a:r>
                        <a:rPr lang="cs-CZ" sz="900" baseline="0" dirty="0" smtClean="0">
                          <a:effectLst/>
                        </a:rPr>
                        <a:t> zahradách – pergoly, altány, treláže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4099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Název školy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Masarykova střední škola zemědělská a Vyšší odborná škola, Opava, příspěvková organizace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730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Ing. Daniela Brímusová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84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Průřezová témata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Člověk a životní prostředí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547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Tematický celek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Sadovnické úpravy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540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Ročník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 Za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41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tvorby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1.4.2013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844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a místo ověření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10.4.2013  SAD 1. Za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844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Prezentace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373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Výklad nové látky – názornější a přehlednější vysvětlení učiva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793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Klíčová slova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Pergola, altán, treláž, plotové výplně 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4777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pokyn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Určeno k výkladu do hodiny i pro samostudium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Možnosti využití – práce s učebnicí, internetem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19730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5589240"/>
            <a:ext cx="6083808" cy="887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651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4733365" y="2348880"/>
            <a:ext cx="3313355" cy="25202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Stavby v zahradách </a:t>
            </a:r>
            <a:br>
              <a:rPr lang="cs-CZ" dirty="0" smtClean="0"/>
            </a:br>
            <a:r>
              <a:rPr lang="cs-CZ" dirty="0" smtClean="0"/>
              <a:t>– </a:t>
            </a:r>
            <a:br>
              <a:rPr lang="cs-CZ" dirty="0" smtClean="0"/>
            </a:br>
            <a:r>
              <a:rPr lang="cs-CZ" dirty="0" smtClean="0"/>
              <a:t>pergoly, altány, treláže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990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89168"/>
          </a:xfrm>
        </p:spPr>
        <p:txBody>
          <a:bodyPr>
            <a:noAutofit/>
          </a:bodyPr>
          <a:lstStyle/>
          <a:p>
            <a:pPr algn="ctr"/>
            <a:r>
              <a:rPr lang="cs-CZ" sz="3400" dirty="0" smtClean="0"/>
              <a:t>Drobné zahradní stavby </a:t>
            </a:r>
            <a:endParaRPr lang="cs-CZ" sz="3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b="1" dirty="0" smtClean="0"/>
              <a:t>Funkce</a:t>
            </a:r>
          </a:p>
          <a:p>
            <a:r>
              <a:rPr lang="cs-CZ" dirty="0" smtClean="0"/>
              <a:t>Rekreační</a:t>
            </a:r>
          </a:p>
          <a:p>
            <a:r>
              <a:rPr lang="cs-CZ" dirty="0" smtClean="0"/>
              <a:t>Relaxační</a:t>
            </a:r>
          </a:p>
          <a:p>
            <a:r>
              <a:rPr lang="cs-CZ" dirty="0" smtClean="0"/>
              <a:t>Lepší využití SÚ</a:t>
            </a:r>
          </a:p>
          <a:p>
            <a:r>
              <a:rPr lang="cs-CZ" dirty="0" smtClean="0"/>
              <a:t>Zvyšují komfort i výtvarnou hodnotu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b="1" dirty="0" smtClean="0"/>
              <a:t>Materiál</a:t>
            </a:r>
          </a:p>
          <a:p>
            <a:r>
              <a:rPr lang="cs-CZ" dirty="0" smtClean="0"/>
              <a:t>Dřevo</a:t>
            </a:r>
          </a:p>
          <a:p>
            <a:r>
              <a:rPr lang="cs-CZ" dirty="0" smtClean="0"/>
              <a:t>Kámen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723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Pergoly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708920"/>
            <a:ext cx="6777317" cy="3123709"/>
          </a:xfrm>
        </p:spPr>
        <p:txBody>
          <a:bodyPr/>
          <a:lstStyle/>
          <a:p>
            <a:r>
              <a:rPr lang="cs-CZ" dirty="0" smtClean="0"/>
              <a:t>Lehká otevřená zahradní konstrukce, slouží jako přistínění odpočívadel, teras</a:t>
            </a:r>
          </a:p>
          <a:p>
            <a:r>
              <a:rPr lang="cs-CZ" dirty="0" smtClean="0"/>
              <a:t>Nemají souvislé stěny a zastřešení</a:t>
            </a:r>
          </a:p>
          <a:p>
            <a:r>
              <a:rPr lang="cs-CZ" dirty="0" smtClean="0"/>
              <a:t>Jsou obvykle přizdobeny popínavými rostlinami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21742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Pergola – funkce (význam)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564904"/>
            <a:ext cx="6777317" cy="3267725"/>
          </a:xfrm>
        </p:spPr>
        <p:txBody>
          <a:bodyPr/>
          <a:lstStyle/>
          <a:p>
            <a:r>
              <a:rPr lang="cs-CZ" dirty="0" smtClean="0"/>
              <a:t>Člení prostor</a:t>
            </a:r>
          </a:p>
          <a:p>
            <a:r>
              <a:rPr lang="cs-CZ" dirty="0" smtClean="0"/>
              <a:t>Doplňuje architekturu budov, teras, bazénů, …</a:t>
            </a:r>
          </a:p>
          <a:p>
            <a:r>
              <a:rPr lang="cs-CZ" dirty="0" smtClean="0"/>
              <a:t>Utváří uzavřený prostor pro soukromí a odpočinek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9051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Stavba pergoly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636912"/>
            <a:ext cx="6777317" cy="3195717"/>
          </a:xfrm>
        </p:spPr>
        <p:txBody>
          <a:bodyPr/>
          <a:lstStyle/>
          <a:p>
            <a:r>
              <a:rPr lang="cs-CZ" dirty="0" smtClean="0"/>
              <a:t>Dřevo – hraněné (impregnované) řezivo (borovice, modřín)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38400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Konstrukce pergoly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68580" indent="0">
              <a:buNone/>
            </a:pPr>
            <a:r>
              <a:rPr lang="cs-CZ" b="1" dirty="0" smtClean="0"/>
              <a:t>Nosná konstrukce</a:t>
            </a:r>
          </a:p>
          <a:p>
            <a:r>
              <a:rPr lang="cs-CZ" dirty="0" smtClean="0"/>
              <a:t>Pevná i stabilní sloupky – zděné, betonové, kovové, dřevné</a:t>
            </a:r>
          </a:p>
          <a:p>
            <a:r>
              <a:rPr lang="cs-CZ" dirty="0" smtClean="0"/>
              <a:t>Vzdálenosti sloupků je 2,5 - 3 m</a:t>
            </a:r>
          </a:p>
          <a:p>
            <a:r>
              <a:rPr lang="cs-CZ" dirty="0" smtClean="0"/>
              <a:t>Výška pergoly 2,5 – 3,5 m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b="1" dirty="0" smtClean="0"/>
              <a:t>Pomocná pergola</a:t>
            </a:r>
          </a:p>
          <a:p>
            <a:r>
              <a:rPr lang="cs-CZ" dirty="0" smtClean="0"/>
              <a:t>K pohledové izolaci a k zastínění</a:t>
            </a:r>
          </a:p>
          <a:p>
            <a:r>
              <a:rPr lang="cs-CZ" dirty="0" smtClean="0"/>
              <a:t>Zřídka jsou částečně nebo úplně zastřešeny</a:t>
            </a:r>
          </a:p>
          <a:p>
            <a:r>
              <a:rPr lang="cs-CZ" dirty="0" smtClean="0"/>
              <a:t>Pro uchycení popínavých rostlin používáme treláže, kovové tyče, lanka</a:t>
            </a:r>
          </a:p>
          <a:p>
            <a:r>
              <a:rPr lang="cs-CZ" dirty="0" smtClean="0"/>
              <a:t>Rostliny nemají zakrýt celou plochu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4586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Typy pergol – v obchodní síti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59832" y="2564904"/>
            <a:ext cx="3744416" cy="3267725"/>
          </a:xfrm>
        </p:spPr>
        <p:txBody>
          <a:bodyPr/>
          <a:lstStyle/>
          <a:p>
            <a:r>
              <a:rPr lang="cs-CZ" dirty="0" smtClean="0"/>
              <a:t>Vchodové pergoly</a:t>
            </a:r>
          </a:p>
          <a:p>
            <a:r>
              <a:rPr lang="cs-CZ" dirty="0" smtClean="0"/>
              <a:t>Brány</a:t>
            </a:r>
          </a:p>
          <a:p>
            <a:r>
              <a:rPr lang="cs-CZ" dirty="0" smtClean="0"/>
              <a:t>Loubí</a:t>
            </a:r>
          </a:p>
          <a:p>
            <a:r>
              <a:rPr lang="cs-CZ" dirty="0" smtClean="0"/>
              <a:t>Rohové pergoly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77566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836712"/>
            <a:ext cx="4177160" cy="5587542"/>
          </a:xfrm>
        </p:spPr>
      </p:pic>
    </p:spTree>
    <p:extLst>
      <p:ext uri="{BB962C8B-B14F-4D97-AF65-F5344CB8AC3E}">
        <p14:creationId xmlns:p14="http://schemas.microsoft.com/office/powerpoint/2010/main" val="31799081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836712"/>
            <a:ext cx="7776864" cy="1152128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A</a:t>
            </a:r>
            <a:r>
              <a:rPr lang="cs-CZ" sz="2400" dirty="0" smtClean="0"/>
              <a:t> – pergola nad odpočívadlem</a:t>
            </a:r>
            <a:br>
              <a:rPr lang="cs-CZ" sz="2400" dirty="0" smtClean="0"/>
            </a:br>
            <a:r>
              <a:rPr lang="cs-CZ" sz="2400" b="1" dirty="0" smtClean="0"/>
              <a:t>B</a:t>
            </a:r>
            <a:r>
              <a:rPr lang="cs-CZ" sz="2400" dirty="0" smtClean="0"/>
              <a:t> – pergola s boční mřížovanou výplní k uchycení popínavých dřevin</a:t>
            </a:r>
            <a:endParaRPr lang="cs-CZ" sz="24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370" y="2472698"/>
            <a:ext cx="4160646" cy="269464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3717032"/>
            <a:ext cx="4150393" cy="270193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3132073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dirty="0" smtClean="0"/>
              <a:t>Přístřešek </a:t>
            </a:r>
            <a:r>
              <a:rPr lang="cs-CZ" sz="2400" dirty="0" err="1" smtClean="0"/>
              <a:t>pergolovitého</a:t>
            </a:r>
            <a:r>
              <a:rPr lang="cs-CZ" sz="2400" dirty="0" smtClean="0"/>
              <a:t> typu pokrytý trapézovými deskami z polykarbonátu</a:t>
            </a:r>
            <a:endParaRPr lang="cs-CZ" sz="24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988840"/>
            <a:ext cx="6264696" cy="436330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2004283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89168"/>
          </a:xfrm>
        </p:spPr>
        <p:txBody>
          <a:bodyPr/>
          <a:lstStyle/>
          <a:p>
            <a:pPr algn="ctr"/>
            <a:r>
              <a:rPr lang="cs-CZ" dirty="0" smtClean="0"/>
              <a:t>Altán (besídka) I.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Vzdušná dřevěná (většinou) stavba bez pevných stěn, s pevnou podlahou a střechou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b="1" dirty="0" smtClean="0"/>
              <a:t>Tvar (půdorys)</a:t>
            </a:r>
          </a:p>
          <a:p>
            <a:r>
              <a:rPr lang="cs-CZ" dirty="0" smtClean="0"/>
              <a:t>Čtvercový</a:t>
            </a:r>
          </a:p>
          <a:p>
            <a:r>
              <a:rPr lang="cs-CZ" dirty="0" smtClean="0"/>
              <a:t>Mnohoúhelníkový</a:t>
            </a:r>
          </a:p>
          <a:p>
            <a:r>
              <a:rPr lang="cs-CZ" dirty="0" smtClean="0"/>
              <a:t>Kruhový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06125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89168"/>
          </a:xfrm>
        </p:spPr>
        <p:txBody>
          <a:bodyPr/>
          <a:lstStyle/>
          <a:p>
            <a:pPr algn="ctr"/>
            <a:r>
              <a:rPr lang="cs-CZ" dirty="0" smtClean="0"/>
              <a:t>Altán (besídka) II.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344932" cy="3913660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b="1" dirty="0"/>
              <a:t>Tvar střechy</a:t>
            </a:r>
          </a:p>
          <a:p>
            <a:r>
              <a:rPr lang="cs-CZ" dirty="0"/>
              <a:t>Sedlová</a:t>
            </a:r>
          </a:p>
          <a:p>
            <a:r>
              <a:rPr lang="cs-CZ" dirty="0"/>
              <a:t>Jehlanová </a:t>
            </a:r>
          </a:p>
          <a:p>
            <a:r>
              <a:rPr lang="cs-CZ" dirty="0"/>
              <a:t>Kuželová </a:t>
            </a:r>
          </a:p>
          <a:p>
            <a:endParaRPr lang="cs-CZ" dirty="0" smtClean="0"/>
          </a:p>
          <a:p>
            <a:r>
              <a:rPr lang="cs-CZ" dirty="0" smtClean="0"/>
              <a:t>Svislá konstrukce bývá doplněna zábradlím nebo trelážemi (pro popínavé rostliny)</a:t>
            </a:r>
          </a:p>
          <a:p>
            <a:r>
              <a:rPr lang="cs-CZ" dirty="0" smtClean="0"/>
              <a:t>Součástí altánů – krb, otevřená ohniště, vybavení pro posezení a stolování</a:t>
            </a:r>
          </a:p>
          <a:p>
            <a:pPr marL="6858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8949788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Varianty altánů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636912"/>
            <a:ext cx="6777317" cy="3195717"/>
          </a:xfrm>
        </p:spPr>
        <p:txBody>
          <a:bodyPr/>
          <a:lstStyle/>
          <a:p>
            <a:r>
              <a:rPr lang="cs-CZ" dirty="0" smtClean="0"/>
              <a:t>Letní pavilony v zámeckých parcích</a:t>
            </a:r>
          </a:p>
          <a:p>
            <a:r>
              <a:rPr lang="cs-CZ" dirty="0" smtClean="0"/>
              <a:t>Vyhlídkové pavilony</a:t>
            </a:r>
          </a:p>
          <a:p>
            <a:r>
              <a:rPr lang="cs-CZ" dirty="0" smtClean="0"/>
              <a:t>Lehké přenosné stavby (na trávnicích)</a:t>
            </a:r>
          </a:p>
          <a:p>
            <a:r>
              <a:rPr lang="cs-CZ" dirty="0" smtClean="0"/>
              <a:t>Zahradní s pevnou zadní stěnou a otevřenou přední stěnou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94632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45712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Altán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670570"/>
            <a:ext cx="6624736" cy="470332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9518668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Konstrukce pro popínavé rostliny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88840"/>
            <a:ext cx="7704856" cy="4320480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Samopnoucí druhy </a:t>
            </a:r>
            <a:r>
              <a:rPr lang="cs-CZ" dirty="0" smtClean="0"/>
              <a:t>(mají přísavné kořínky, např. břečťan) se pevně přichytí na drsné plochy</a:t>
            </a:r>
          </a:p>
          <a:p>
            <a:r>
              <a:rPr lang="cs-CZ" b="1" dirty="0" smtClean="0"/>
              <a:t>Popínavé dřeviny s úponky </a:t>
            </a:r>
            <a:r>
              <a:rPr lang="cs-CZ" dirty="0" smtClean="0"/>
              <a:t>(loubinec, réva, plamének) a </a:t>
            </a:r>
            <a:r>
              <a:rPr lang="cs-CZ" b="1" dirty="0" smtClean="0"/>
              <a:t>popínavé dřeviny ovíjivé </a:t>
            </a:r>
            <a:r>
              <a:rPr lang="cs-CZ" dirty="0" smtClean="0"/>
              <a:t>(</a:t>
            </a:r>
            <a:r>
              <a:rPr lang="cs-CZ" dirty="0" err="1" smtClean="0"/>
              <a:t>akebie</a:t>
            </a:r>
            <a:r>
              <a:rPr lang="cs-CZ" dirty="0" smtClean="0"/>
              <a:t>, podražec)vyžadují pomocnou konstrukci  se svisle orientovanými prvky (0,30 – 0,50 m od sebe a 0,15 – 0,30 m od zdi)</a:t>
            </a:r>
          </a:p>
          <a:p>
            <a:r>
              <a:rPr lang="cs-CZ" b="1" dirty="0" smtClean="0"/>
              <a:t>Popínavé dřeviny bez upevňovacích orgánů </a:t>
            </a:r>
            <a:r>
              <a:rPr lang="cs-CZ" dirty="0" smtClean="0"/>
              <a:t>(růže) - Vhodné jsou dřevěné konstrukce z impregnovaných kůlů. Kovové konstrukce (méně vhodné – tvarová nestálost – změna teplot), jsou opatřeny protiskluzovými prvky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67454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>
            <a:noAutofit/>
          </a:bodyPr>
          <a:lstStyle/>
          <a:p>
            <a:pPr algn="ctr"/>
            <a:r>
              <a:rPr lang="cs-CZ" sz="2000" dirty="0" smtClean="0"/>
              <a:t>Konstrukce z dřevěných impregnovaných a povrchově upravených kůlů pro popínavé růže</a:t>
            </a:r>
            <a:endParaRPr lang="cs-CZ" sz="2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968204"/>
            <a:ext cx="6408712" cy="436242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778340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961176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Ostatní druhy konstrukcí pro popínavé rostliny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204864"/>
            <a:ext cx="6993225" cy="4032448"/>
          </a:xfrm>
        </p:spPr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b="1" dirty="0"/>
              <a:t>Fasádní mříže (rošty)</a:t>
            </a:r>
            <a:endParaRPr lang="cs-CZ" b="1" dirty="0" smtClean="0"/>
          </a:p>
          <a:p>
            <a:r>
              <a:rPr lang="cs-CZ" dirty="0" smtClean="0"/>
              <a:t>Dřevěné latě připevněné na stěně domů</a:t>
            </a:r>
          </a:p>
          <a:p>
            <a:r>
              <a:rPr lang="cs-CZ" dirty="0" smtClean="0"/>
              <a:t>Vodorovně nebo na koso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b="1" dirty="0" smtClean="0"/>
              <a:t>Treláže</a:t>
            </a:r>
          </a:p>
          <a:p>
            <a:r>
              <a:rPr lang="cs-CZ" dirty="0"/>
              <a:t>Výplně mezi sloupy a pilíři </a:t>
            </a:r>
            <a:r>
              <a:rPr lang="cs-CZ" dirty="0" smtClean="0"/>
              <a:t>pergol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b="1" dirty="0" smtClean="0"/>
              <a:t>Universální </a:t>
            </a:r>
            <a:r>
              <a:rPr lang="cs-CZ" b="1" dirty="0"/>
              <a:t>nerezový lankový systém </a:t>
            </a:r>
          </a:p>
          <a:p>
            <a:pPr marL="68580" indent="0">
              <a:buNone/>
            </a:pPr>
            <a:endParaRPr lang="cs-CZ" b="1" dirty="0" smtClean="0"/>
          </a:p>
          <a:p>
            <a:pPr marL="68580" indent="0">
              <a:buNone/>
            </a:pPr>
            <a:r>
              <a:rPr lang="cs-CZ" b="1" dirty="0" smtClean="0"/>
              <a:t>Prostorové solitérní prvky (dřevo, ocel)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39335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000" dirty="0" smtClean="0"/>
              <a:t>Kovové konstrukce zabudované v pěší zóně jsou ozeleněné mohutnějšími popínavými dřevinami</a:t>
            </a:r>
            <a:endParaRPr lang="cs-CZ" sz="2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764209"/>
            <a:ext cx="6624736" cy="45094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8592502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Okrasné dělící stěny (zástěny)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564904"/>
            <a:ext cx="6777317" cy="3267725"/>
          </a:xfrm>
        </p:spPr>
        <p:txBody>
          <a:bodyPr/>
          <a:lstStyle/>
          <a:p>
            <a:r>
              <a:rPr lang="cs-CZ" dirty="0" smtClean="0"/>
              <a:t>Vytvářejí intimní prostředí zahrad a parků</a:t>
            </a:r>
          </a:p>
          <a:p>
            <a:r>
              <a:rPr lang="cs-CZ" dirty="0" smtClean="0"/>
              <a:t>Člení a vymezují prostor</a:t>
            </a:r>
          </a:p>
          <a:p>
            <a:r>
              <a:rPr lang="cs-CZ" dirty="0" smtClean="0"/>
              <a:t>Ochrana před nežádoucími pohledy, před sluncem, hlukem</a:t>
            </a:r>
          </a:p>
          <a:p>
            <a:r>
              <a:rPr lang="cs-CZ" dirty="0" smtClean="0"/>
              <a:t>Zakrývá nevzhledná místa (podobnou funkci plní i živý plot)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50140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457120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Dělící stěna z trelážových obdélníkových dílců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628800"/>
            <a:ext cx="6835369" cy="474777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179569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Plotové výplně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 dřeva, proutí, kovové konstrukce</a:t>
            </a:r>
          </a:p>
          <a:p>
            <a:r>
              <a:rPr lang="cs-CZ" dirty="0" smtClean="0"/>
              <a:t>Používají se jako mobilní dělící stěny kolem bazénů, k uzavření prostoru pro </a:t>
            </a:r>
            <a:r>
              <a:rPr lang="cs-CZ" smtClean="0"/>
              <a:t>soukromá zátiší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06200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Treláže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Výplně mezi sloupy a pilíři pergol</a:t>
            </a:r>
          </a:p>
          <a:p>
            <a:r>
              <a:rPr lang="cs-CZ" dirty="0" smtClean="0"/>
              <a:t>Universální nerezový lankový systém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5494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HURYCH, Václav. </a:t>
            </a:r>
            <a:r>
              <a:rPr lang="cs-CZ" i="1" dirty="0"/>
              <a:t>Tvorba zeleně</a:t>
            </a:r>
            <a:r>
              <a:rPr lang="cs-CZ" dirty="0"/>
              <a:t>: </a:t>
            </a:r>
            <a:r>
              <a:rPr lang="cs-CZ" i="1" dirty="0"/>
              <a:t>sadovnictví - krajinářství</a:t>
            </a:r>
            <a:r>
              <a:rPr lang="cs-CZ" dirty="0"/>
              <a:t>. 1. vyd. Mělník: Vyšší odborná škola zahradnická a Střední zahradnická škola ve spolupráci s </a:t>
            </a:r>
            <a:r>
              <a:rPr lang="cs-CZ" dirty="0" err="1"/>
              <a:t>Grada</a:t>
            </a:r>
            <a:r>
              <a:rPr lang="cs-CZ" dirty="0"/>
              <a:t> </a:t>
            </a:r>
            <a:r>
              <a:rPr lang="cs-CZ" dirty="0" err="1"/>
              <a:t>Publishing</a:t>
            </a:r>
            <a:r>
              <a:rPr lang="cs-CZ" dirty="0"/>
              <a:t>, 2011, 303 s. ISBN 978-80-247-3605-1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08506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109</TotalTime>
  <Words>625</Words>
  <Application>Microsoft Office PowerPoint</Application>
  <PresentationFormat>Předvádění na obrazovce (4:3)</PresentationFormat>
  <Paragraphs>119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Austin</vt:lpstr>
      <vt:lpstr>Prezentace aplikace PowerPoint</vt:lpstr>
      <vt:lpstr>Stavby v zahradách  –  pergoly, altány, treláže</vt:lpstr>
      <vt:lpstr>Drobné zahradní stavby </vt:lpstr>
      <vt:lpstr>Pergoly</vt:lpstr>
      <vt:lpstr>Pergola – funkce (význam)</vt:lpstr>
      <vt:lpstr>Stavba pergoly</vt:lpstr>
      <vt:lpstr>Konstrukce pergoly</vt:lpstr>
      <vt:lpstr>Typy pergol – v obchodní síti</vt:lpstr>
      <vt:lpstr>Prezentace aplikace PowerPoint</vt:lpstr>
      <vt:lpstr>A – pergola nad odpočívadlem B – pergola s boční mřížovanou výplní k uchycení popínavých dřevin</vt:lpstr>
      <vt:lpstr>Přístřešek pergolovitého typu pokrytý trapézovými deskami z polykarbonátu</vt:lpstr>
      <vt:lpstr>Altán (besídka) I. </vt:lpstr>
      <vt:lpstr>Altán (besídka) II. </vt:lpstr>
      <vt:lpstr>Varianty altánů</vt:lpstr>
      <vt:lpstr>Altán </vt:lpstr>
      <vt:lpstr>Konstrukce pro popínavé rostliny</vt:lpstr>
      <vt:lpstr>Konstrukce z dřevěných impregnovaných a povrchově upravených kůlů pro popínavé růže</vt:lpstr>
      <vt:lpstr>Ostatní druhy konstrukcí pro popínavé rostliny</vt:lpstr>
      <vt:lpstr>Kovové konstrukce zabudované v pěší zóně jsou ozeleněné mohutnějšími popínavými dřevinami</vt:lpstr>
      <vt:lpstr>Okrasné dělící stěny (zástěny)</vt:lpstr>
      <vt:lpstr>Dělící stěna z trelážových obdélníkových dílců</vt:lpstr>
      <vt:lpstr>Plotové výplně </vt:lpstr>
      <vt:lpstr>Treláže </vt:lpstr>
      <vt:lpstr>Zdroje: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Stavby v zahradách  –  pergoly, altány, treláže</dc:title>
  <dc:creator>Miroslav Brimus</dc:creator>
  <cp:lastModifiedBy>Miroslav Brimus</cp:lastModifiedBy>
  <cp:revision>17</cp:revision>
  <dcterms:created xsi:type="dcterms:W3CDTF">2013-05-01T18:02:28Z</dcterms:created>
  <dcterms:modified xsi:type="dcterms:W3CDTF">2014-01-05T14:43:32Z</dcterms:modified>
</cp:coreProperties>
</file>