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8" r:id="rId2"/>
    <p:sldId id="256" r:id="rId3"/>
    <p:sldId id="261" r:id="rId4"/>
    <p:sldId id="257" r:id="rId5"/>
    <p:sldId id="258" r:id="rId6"/>
    <p:sldId id="259" r:id="rId7"/>
    <p:sldId id="260" r:id="rId8"/>
    <p:sldId id="265" r:id="rId9"/>
    <p:sldId id="262" r:id="rId10"/>
    <p:sldId id="263" r:id="rId11"/>
    <p:sldId id="266" r:id="rId12"/>
    <p:sldId id="267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8CB3D49F-C5AE-43EF-830D-63EA69DDE474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951327A-16A4-4D50-9E3A-C45761EBA868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49F-C5AE-43EF-830D-63EA69DDE474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1327A-16A4-4D50-9E3A-C45761EBA8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49F-C5AE-43EF-830D-63EA69DDE474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1327A-16A4-4D50-9E3A-C45761EBA8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49F-C5AE-43EF-830D-63EA69DDE474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1327A-16A4-4D50-9E3A-C45761EBA86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49F-C5AE-43EF-830D-63EA69DDE474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1327A-16A4-4D50-9E3A-C45761EBA8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49F-C5AE-43EF-830D-63EA69DDE474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1327A-16A4-4D50-9E3A-C45761EBA8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49F-C5AE-43EF-830D-63EA69DDE474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1327A-16A4-4D50-9E3A-C45761EBA8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49F-C5AE-43EF-830D-63EA69DDE474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1327A-16A4-4D50-9E3A-C45761EBA868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49F-C5AE-43EF-830D-63EA69DDE474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1327A-16A4-4D50-9E3A-C45761EBA8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49F-C5AE-43EF-830D-63EA69DDE474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1327A-16A4-4D50-9E3A-C45761EBA8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49F-C5AE-43EF-830D-63EA69DDE474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1327A-16A4-4D50-9E3A-C45761EBA8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8CB3D49F-C5AE-43EF-830D-63EA69DDE474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1951327A-16A4-4D50-9E3A-C45761EBA86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" Target="slide18.xml"/><Relationship Id="rId3" Type="http://schemas.openxmlformats.org/officeDocument/2006/relationships/slide" Target="slide13.xml"/><Relationship Id="rId7" Type="http://schemas.openxmlformats.org/officeDocument/2006/relationships/slide" Target="slide17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6.xml"/><Relationship Id="rId5" Type="http://schemas.openxmlformats.org/officeDocument/2006/relationships/slide" Target="slide15.xml"/><Relationship Id="rId4" Type="http://schemas.openxmlformats.org/officeDocument/2006/relationships/slide" Target="slide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2022803"/>
              </p:ext>
            </p:extLst>
          </p:nvPr>
        </p:nvGraphicFramePr>
        <p:xfrm>
          <a:off x="1331640" y="836712"/>
          <a:ext cx="5616624" cy="46085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84950"/>
                <a:gridCol w="4131674"/>
              </a:tblGrid>
              <a:tr h="2587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CZ.1.07/1.5.00/34.0565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29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Číslo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VY-32-INOVACE-504 Květinové zídky se zeminou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975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Název školy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648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Ing. Daniela Brímusová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31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Průřezová témata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Člověk a životní prostředí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439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Tematický celek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Sadovnické úpravy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433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Ročník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 Za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3311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tvorby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10.1.2013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27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a místo ověření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17.1.2013 SAD 1. Za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3727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Prezentace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301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Výklad nové látky – názornější a přehlednější vysvětlení učiva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709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Klíčová slova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Květinové zídky, stavba zídky, osázení zídky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463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pokyn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Možnosti využití – práce s učebnicí, internetem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1307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5517232"/>
            <a:ext cx="6083808" cy="959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0481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16016" y="2564904"/>
            <a:ext cx="3240360" cy="21336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800" b="1" dirty="0" smtClean="0"/>
              <a:t>Květinové zídky se zeminou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565366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124744"/>
            <a:ext cx="7137242" cy="49411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292427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Květinové zídky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Květinové zídky jsou menší zahradní stavby a jejich součástí jsou skalničky a kameny</a:t>
            </a:r>
          </a:p>
          <a:p>
            <a:endParaRPr lang="cs-CZ" dirty="0" smtClean="0"/>
          </a:p>
          <a:p>
            <a:r>
              <a:rPr lang="cs-CZ" dirty="0" smtClean="0"/>
              <a:t>Nejvhodnějším stavebním materiálem pro květinové zídky jsou přírodní kameny, které jsou štípané, pevné a z jednoho druhu kamene</a:t>
            </a:r>
          </a:p>
        </p:txBody>
      </p:sp>
    </p:spTree>
    <p:extLst>
      <p:ext uri="{BB962C8B-B14F-4D97-AF65-F5344CB8AC3E}">
        <p14:creationId xmlns:p14="http://schemas.microsoft.com/office/powerpoint/2010/main" val="1129386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Rozměry zídek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Výška </a:t>
            </a:r>
            <a:r>
              <a:rPr lang="cs-CZ" dirty="0" smtClean="0"/>
              <a:t>bývá do </a:t>
            </a:r>
            <a:r>
              <a:rPr lang="cs-CZ" dirty="0"/>
              <a:t>1 m</a:t>
            </a:r>
          </a:p>
          <a:p>
            <a:r>
              <a:rPr lang="cs-CZ" dirty="0" smtClean="0"/>
              <a:t>Tloušťka </a:t>
            </a:r>
            <a:r>
              <a:rPr lang="cs-CZ" dirty="0"/>
              <a:t>0,25-0,30 </a:t>
            </a:r>
            <a:r>
              <a:rPr lang="cs-CZ" dirty="0" smtClean="0"/>
              <a:t>m</a:t>
            </a:r>
          </a:p>
          <a:p>
            <a:r>
              <a:rPr lang="cs-CZ" dirty="0" smtClean="0"/>
              <a:t>Šířka spár do 20-30 mm pro výsadbu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4676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zídek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25780" indent="-457200">
              <a:buFont typeface="+mj-lt"/>
              <a:buAutoNum type="alphaLcParenR"/>
            </a:pPr>
            <a:r>
              <a:rPr lang="cs-CZ" dirty="0" smtClean="0"/>
              <a:t>Suchá – stavěná bez malty</a:t>
            </a:r>
          </a:p>
          <a:p>
            <a:pPr marL="525780" indent="-457200">
              <a:buFont typeface="+mj-lt"/>
              <a:buAutoNum type="alphaLcParenR"/>
            </a:pPr>
            <a:r>
              <a:rPr lang="cs-CZ" dirty="0" smtClean="0"/>
              <a:t>S maltou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0330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zídky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Stavba zídky začíná výkopem základní rýhy 25-40 cm, šířka 40 cm</a:t>
            </a:r>
          </a:p>
          <a:p>
            <a:r>
              <a:rPr lang="cs-CZ" dirty="0" smtClean="0"/>
              <a:t>Horní hrana zídky má být v rovině</a:t>
            </a:r>
          </a:p>
          <a:p>
            <a:r>
              <a:rPr lang="cs-CZ" dirty="0" smtClean="0"/>
              <a:t>Spáry květinové zídky se vyplňují nezaplevelenou zeminou</a:t>
            </a:r>
          </a:p>
          <a:p>
            <a:r>
              <a:rPr lang="cs-CZ" dirty="0" smtClean="0"/>
              <a:t>Každá vrstva květinové zídky se vždy posune o 10-30 mm</a:t>
            </a:r>
          </a:p>
          <a:p>
            <a:r>
              <a:rPr lang="cs-CZ" dirty="0" smtClean="0"/>
              <a:t>Nesmíme při stavbě zídky zapomenout na drenáž a drenážní svod</a:t>
            </a:r>
          </a:p>
          <a:p>
            <a:r>
              <a:rPr lang="cs-CZ" dirty="0" smtClean="0"/>
              <a:t>Nesmíme dávat příliš mnoho rostlin</a:t>
            </a:r>
          </a:p>
          <a:p>
            <a:r>
              <a:rPr lang="cs-CZ" dirty="0" smtClean="0"/>
              <a:t>Důležité je zalévání a </a:t>
            </a:r>
            <a:r>
              <a:rPr lang="cs-CZ" dirty="0" err="1" smtClean="0"/>
              <a:t>plevelení</a:t>
            </a:r>
            <a:r>
              <a:rPr lang="cs-CZ" dirty="0" smtClean="0"/>
              <a:t>, musíme okolí zídky upravovat co nejpřirozeněji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5382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dirty="0" smtClean="0"/>
              <a:t>Schéma stavby květinové zídky – </a:t>
            </a:r>
            <a:r>
              <a:rPr lang="cs-CZ" sz="2400" dirty="0"/>
              <a:t>U</a:t>
            </a:r>
            <a:r>
              <a:rPr lang="cs-CZ" sz="2400" dirty="0" smtClean="0"/>
              <a:t>spořádání v terénu (cm)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772816"/>
            <a:ext cx="6718232" cy="4752528"/>
          </a:xfrm>
        </p:spPr>
      </p:pic>
    </p:spTree>
    <p:extLst>
      <p:ext uri="{BB962C8B-B14F-4D97-AF65-F5344CB8AC3E}">
        <p14:creationId xmlns:p14="http://schemas.microsoft.com/office/powerpoint/2010/main" val="1058718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936104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>Schéma stavby květinové zídky; </a:t>
            </a:r>
            <a:r>
              <a:rPr lang="cs-CZ" sz="2000" b="1" dirty="0" smtClean="0"/>
              <a:t>B</a:t>
            </a:r>
            <a:r>
              <a:rPr lang="cs-CZ" sz="2000" dirty="0" smtClean="0"/>
              <a:t> – vodorovné vrstvení kamene, </a:t>
            </a:r>
            <a:r>
              <a:rPr lang="cs-CZ" sz="2000" b="1" dirty="0" smtClean="0"/>
              <a:t>C</a:t>
            </a:r>
            <a:r>
              <a:rPr lang="cs-CZ" sz="2000" dirty="0" smtClean="0"/>
              <a:t> – šikmé vrstvení kamene (cm)</a:t>
            </a:r>
            <a:endParaRPr lang="cs-CZ" sz="2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132856"/>
            <a:ext cx="7344816" cy="4329855"/>
          </a:xfrm>
        </p:spPr>
      </p:pic>
    </p:spTree>
    <p:extLst>
      <p:ext uri="{BB962C8B-B14F-4D97-AF65-F5344CB8AC3E}">
        <p14:creationId xmlns:p14="http://schemas.microsoft.com/office/powerpoint/2010/main" val="2135680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4131821"/>
          </a:xfrm>
        </p:spPr>
        <p:txBody>
          <a:bodyPr/>
          <a:lstStyle/>
          <a:p>
            <a:pPr marL="68580" indent="0">
              <a:buNone/>
            </a:pPr>
            <a:r>
              <a:rPr lang="cs-CZ" b="1" dirty="0" smtClean="0"/>
              <a:t>Nevýhoda květinové zídky</a:t>
            </a:r>
          </a:p>
          <a:p>
            <a:r>
              <a:rPr lang="cs-CZ" dirty="0" smtClean="0"/>
              <a:t>Velká spotřeba přírodního kamene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 smtClean="0"/>
              <a:t>Výhoda květinové zídky</a:t>
            </a:r>
          </a:p>
          <a:p>
            <a:r>
              <a:rPr lang="cs-CZ" dirty="0" smtClean="0"/>
              <a:t>Štěrbiny v suchých zídkách poskytují ideální podmínky pro plazivé a rozložené rostliny (dobrá drenáž, kořeny v chladu)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3951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Květiny do zídky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K osázení zídky obrácené k jihu jsou nejvhodnější rostliny snášející intenzivní sluneční záření a sucho</a:t>
            </a:r>
          </a:p>
          <a:p>
            <a:endParaRPr lang="cs-CZ" dirty="0" smtClean="0"/>
          </a:p>
          <a:p>
            <a:r>
              <a:rPr lang="cs-CZ" sz="2100" dirty="0" smtClean="0"/>
              <a:t>Z druhů kvetoucích počátkem jara jsou to zejména: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hlinkClick r:id="rId2" action="ppaction://hlinksldjump"/>
              </a:rPr>
              <a:t>žlutá tařice </a:t>
            </a:r>
            <a:r>
              <a:rPr lang="cs-CZ" dirty="0" smtClean="0"/>
              <a:t>(</a:t>
            </a:r>
            <a:r>
              <a:rPr lang="cs-CZ" dirty="0" err="1" smtClean="0"/>
              <a:t>Aurinia</a:t>
            </a:r>
            <a:r>
              <a:rPr lang="cs-CZ" dirty="0" smtClean="0"/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hlinkClick r:id="rId3" action="ppaction://hlinksldjump"/>
              </a:rPr>
              <a:t>bílý huseník </a:t>
            </a:r>
            <a:r>
              <a:rPr lang="cs-CZ" dirty="0" smtClean="0"/>
              <a:t>(</a:t>
            </a:r>
            <a:r>
              <a:rPr lang="cs-CZ" dirty="0" err="1" smtClean="0"/>
              <a:t>Arabis</a:t>
            </a:r>
            <a:r>
              <a:rPr lang="cs-CZ" dirty="0" smtClean="0"/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modrý koniklec (</a:t>
            </a:r>
            <a:r>
              <a:rPr lang="cs-CZ" dirty="0" err="1" smtClean="0"/>
              <a:t>Pusatilla</a:t>
            </a:r>
            <a:r>
              <a:rPr lang="cs-CZ" dirty="0" smtClean="0"/>
              <a:t>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hlinkClick r:id="rId4" action="ppaction://hlinksldjump"/>
              </a:rPr>
              <a:t>růžová, červená, modrá nebo fialová tařička (</a:t>
            </a:r>
            <a:r>
              <a:rPr lang="cs-CZ" dirty="0" err="1" smtClean="0">
                <a:hlinkClick r:id="rId4" action="ppaction://hlinksldjump"/>
              </a:rPr>
              <a:t>Aubrieta</a:t>
            </a:r>
            <a:r>
              <a:rPr lang="cs-CZ" dirty="0" smtClean="0">
                <a:hlinkClick r:id="rId4" action="ppaction://hlinksldjump"/>
              </a:rPr>
              <a:t>)</a:t>
            </a:r>
            <a:endParaRPr lang="cs-CZ" dirty="0" smtClean="0"/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hlinkClick r:id="rId5" action="ppaction://hlinksldjump"/>
              </a:rPr>
              <a:t>bílá iberka </a:t>
            </a:r>
            <a:r>
              <a:rPr lang="cs-CZ" dirty="0" smtClean="0"/>
              <a:t>(</a:t>
            </a:r>
            <a:r>
              <a:rPr lang="cs-CZ" dirty="0" err="1" smtClean="0"/>
              <a:t>Iberis</a:t>
            </a:r>
            <a:r>
              <a:rPr lang="cs-CZ" dirty="0" smtClean="0"/>
              <a:t>)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hlinkClick r:id="rId6" action="ppaction://hlinksldjump"/>
              </a:rPr>
              <a:t>různé</a:t>
            </a:r>
            <a:r>
              <a:rPr lang="cs-CZ" dirty="0" smtClean="0"/>
              <a:t> </a:t>
            </a:r>
            <a:r>
              <a:rPr lang="cs-CZ" dirty="0" smtClean="0">
                <a:hlinkClick r:id="rId7" action="ppaction://hlinksldjump"/>
              </a:rPr>
              <a:t>druhy</a:t>
            </a:r>
            <a:r>
              <a:rPr lang="cs-CZ" dirty="0" smtClean="0"/>
              <a:t> </a:t>
            </a:r>
            <a:r>
              <a:rPr lang="cs-CZ" dirty="0" smtClean="0">
                <a:hlinkClick r:id="rId8" action="ppaction://hlinksldjump"/>
              </a:rPr>
              <a:t>lomikamenů</a:t>
            </a:r>
            <a:r>
              <a:rPr lang="cs-CZ" dirty="0" smtClean="0"/>
              <a:t> (</a:t>
            </a:r>
            <a:r>
              <a:rPr lang="cs-CZ" dirty="0" err="1" smtClean="0"/>
              <a:t>Saxifraga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1106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5517232"/>
            <a:ext cx="7024744" cy="720080"/>
          </a:xfrm>
        </p:spPr>
        <p:txBody>
          <a:bodyPr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Aurinia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saxatilis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484784"/>
            <a:ext cx="4752528" cy="379027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090555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5517232"/>
            <a:ext cx="7024744" cy="720080"/>
          </a:xfrm>
        </p:spPr>
        <p:txBody>
          <a:bodyPr>
            <a:normAutofit/>
          </a:bodyPr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Arabis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caucasica</a:t>
            </a:r>
            <a:r>
              <a:rPr lang="cs-CZ" sz="3200" dirty="0" smtClean="0">
                <a:solidFill>
                  <a:schemeClr val="tx1"/>
                </a:solidFill>
              </a:rPr>
              <a:t> „</a:t>
            </a:r>
            <a:r>
              <a:rPr lang="cs-CZ" sz="3200" dirty="0" err="1" smtClean="0">
                <a:solidFill>
                  <a:schemeClr val="tx1"/>
                </a:solidFill>
              </a:rPr>
              <a:t>Compinkie</a:t>
            </a:r>
            <a:r>
              <a:rPr lang="cs-CZ" sz="3200" dirty="0" smtClean="0">
                <a:solidFill>
                  <a:schemeClr val="tx1"/>
                </a:solidFill>
              </a:rPr>
              <a:t>“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628800"/>
            <a:ext cx="4727386" cy="35083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631753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5517232"/>
            <a:ext cx="7024744" cy="720080"/>
          </a:xfrm>
        </p:spPr>
        <p:txBody>
          <a:bodyPr>
            <a:normAutofit/>
          </a:bodyPr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Aubrieta</a:t>
            </a:r>
            <a:r>
              <a:rPr lang="cs-CZ" sz="3200" dirty="0" smtClean="0">
                <a:solidFill>
                  <a:schemeClr val="tx1"/>
                </a:solidFill>
              </a:rPr>
              <a:t> hybridy „</a:t>
            </a:r>
            <a:r>
              <a:rPr lang="cs-CZ" sz="3200" dirty="0" err="1" smtClean="0">
                <a:solidFill>
                  <a:schemeClr val="tx1"/>
                </a:solidFill>
              </a:rPr>
              <a:t>Royal</a:t>
            </a:r>
            <a:r>
              <a:rPr lang="cs-CZ" sz="3200" dirty="0" smtClean="0">
                <a:solidFill>
                  <a:schemeClr val="tx1"/>
                </a:solidFill>
              </a:rPr>
              <a:t> Violet“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196752"/>
            <a:ext cx="5398639" cy="434184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53221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5517232"/>
            <a:ext cx="7024744" cy="720080"/>
          </a:xfrm>
        </p:spPr>
        <p:txBody>
          <a:bodyPr>
            <a:normAutofit/>
          </a:bodyPr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Iberis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sempervirens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7440" y="1052513"/>
            <a:ext cx="5428132" cy="43926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889608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5517232"/>
            <a:ext cx="7024744" cy="720080"/>
          </a:xfrm>
        </p:spPr>
        <p:txBody>
          <a:bodyPr>
            <a:normAutofit/>
          </a:bodyPr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Saxifara</a:t>
            </a:r>
            <a:r>
              <a:rPr lang="cs-CZ" sz="3200" dirty="0" smtClean="0">
                <a:solidFill>
                  <a:schemeClr val="tx1"/>
                </a:solidFill>
              </a:rPr>
              <a:t> x </a:t>
            </a:r>
            <a:r>
              <a:rPr lang="cs-CZ" sz="3200" dirty="0" err="1" smtClean="0">
                <a:solidFill>
                  <a:schemeClr val="tx1"/>
                </a:solidFill>
              </a:rPr>
              <a:t>arendsii</a:t>
            </a:r>
            <a:r>
              <a:rPr lang="cs-CZ" sz="3200" dirty="0" smtClean="0">
                <a:solidFill>
                  <a:schemeClr val="tx1"/>
                </a:solidFill>
              </a:rPr>
              <a:t> „</a:t>
            </a:r>
            <a:r>
              <a:rPr lang="cs-CZ" sz="3200" dirty="0" err="1" smtClean="0">
                <a:solidFill>
                  <a:schemeClr val="tx1"/>
                </a:solidFill>
              </a:rPr>
              <a:t>Dornroschen</a:t>
            </a:r>
            <a:r>
              <a:rPr lang="cs-CZ" sz="3200" dirty="0" smtClean="0">
                <a:solidFill>
                  <a:schemeClr val="tx1"/>
                </a:solidFill>
              </a:rPr>
              <a:t>“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0617" y="1052513"/>
            <a:ext cx="5421779" cy="46085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671306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5517232"/>
            <a:ext cx="7024744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Saxifara</a:t>
            </a:r>
            <a:r>
              <a:rPr lang="cs-CZ" sz="3200" dirty="0" smtClean="0">
                <a:solidFill>
                  <a:schemeClr val="tx1"/>
                </a:solidFill>
              </a:rPr>
              <a:t> x </a:t>
            </a:r>
            <a:r>
              <a:rPr lang="cs-CZ" sz="3200" dirty="0" err="1" smtClean="0">
                <a:solidFill>
                  <a:schemeClr val="tx1"/>
                </a:solidFill>
              </a:rPr>
              <a:t>arendsii</a:t>
            </a:r>
            <a:r>
              <a:rPr lang="cs-CZ" sz="3200" dirty="0" smtClean="0">
                <a:solidFill>
                  <a:schemeClr val="tx1"/>
                </a:solidFill>
              </a:rPr>
              <a:t> „</a:t>
            </a:r>
            <a:r>
              <a:rPr lang="cs-CZ" sz="3200" dirty="0" err="1" smtClean="0">
                <a:solidFill>
                  <a:schemeClr val="tx1"/>
                </a:solidFill>
              </a:rPr>
              <a:t>Scheneetepich</a:t>
            </a:r>
            <a:r>
              <a:rPr lang="cs-CZ" sz="3200" dirty="0" smtClean="0">
                <a:solidFill>
                  <a:schemeClr val="tx1"/>
                </a:solidFill>
              </a:rPr>
              <a:t>“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9434" y="1125538"/>
            <a:ext cx="5504144" cy="45354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774470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5517232"/>
            <a:ext cx="7024744" cy="720080"/>
          </a:xfrm>
        </p:spPr>
        <p:txBody>
          <a:bodyPr>
            <a:normAutofit/>
          </a:bodyPr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Saxifara</a:t>
            </a:r>
            <a:r>
              <a:rPr lang="cs-CZ" sz="3200" dirty="0" smtClean="0">
                <a:solidFill>
                  <a:schemeClr val="tx1"/>
                </a:solidFill>
              </a:rPr>
              <a:t> x </a:t>
            </a:r>
            <a:r>
              <a:rPr lang="cs-CZ" sz="3200" dirty="0" err="1" smtClean="0">
                <a:solidFill>
                  <a:schemeClr val="tx1"/>
                </a:solidFill>
              </a:rPr>
              <a:t>arendsii</a:t>
            </a:r>
            <a:r>
              <a:rPr lang="cs-CZ" sz="3200" dirty="0" smtClean="0">
                <a:solidFill>
                  <a:schemeClr val="tx1"/>
                </a:solidFill>
              </a:rPr>
              <a:t> „Bohemia“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4857" y="981075"/>
            <a:ext cx="5533299" cy="46799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152261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1. 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Na internetových stránkách najdi obrázky květinových zídek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1268760"/>
            <a:ext cx="6912768" cy="23042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3201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3. 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Vyber vhodné rostliny k osázení květinové zídky - trvalky, jehličnany, popínavé rostliny (učebnice Květinářství)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1196752"/>
            <a:ext cx="6696744" cy="259228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25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HURYCH, Václav. </a:t>
            </a:r>
            <a:r>
              <a:rPr lang="cs-CZ" i="1" dirty="0"/>
              <a:t>Tvorba zeleně</a:t>
            </a:r>
            <a:r>
              <a:rPr lang="cs-CZ" dirty="0"/>
              <a:t>: </a:t>
            </a:r>
            <a:r>
              <a:rPr lang="cs-CZ" i="1" dirty="0"/>
              <a:t>sadovnictví - krajinářství</a:t>
            </a:r>
            <a:r>
              <a:rPr lang="cs-CZ" dirty="0"/>
              <a:t>. 1. vyd. Mělník: Vyšší odborná škola zahradnická a Střední zahradnická škola ve spolupráci s </a:t>
            </a:r>
            <a:r>
              <a:rPr lang="cs-CZ" dirty="0" err="1"/>
              <a:t>Grada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2011, 303 s. ISBN 978-80-247-3605-1</a:t>
            </a:r>
          </a:p>
          <a:p>
            <a:r>
              <a:rPr lang="cs-CZ" dirty="0"/>
              <a:t>MALÝ, Miroslav. </a:t>
            </a:r>
            <a:r>
              <a:rPr lang="cs-CZ" i="1" dirty="0"/>
              <a:t>Květinářství I</a:t>
            </a:r>
            <a:r>
              <a:rPr lang="cs-CZ" dirty="0"/>
              <a:t>. 1. vyd. Mělník: Vyšší odborná škola zahradnická a Střední zahradnická škola ve spolupráci s nakl. </a:t>
            </a:r>
            <a:r>
              <a:rPr lang="cs-CZ" dirty="0" err="1"/>
              <a:t>Rebo</a:t>
            </a:r>
            <a:r>
              <a:rPr lang="cs-CZ" dirty="0"/>
              <a:t>, 2012, 391 s. </a:t>
            </a:r>
            <a:r>
              <a:rPr lang="cs-CZ"/>
              <a:t>ISBN 978-80-904782-7-5.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5183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63</TotalTime>
  <Words>459</Words>
  <Application>Microsoft Office PowerPoint</Application>
  <PresentationFormat>Předvádění na obrazovce (4:3)</PresentationFormat>
  <Paragraphs>79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Austin</vt:lpstr>
      <vt:lpstr>Prezentace aplikace PowerPoint</vt:lpstr>
      <vt:lpstr>Květinové zídky se zeminou</vt:lpstr>
      <vt:lpstr>Prezentace aplikace PowerPoint</vt:lpstr>
      <vt:lpstr>Květinové zídky</vt:lpstr>
      <vt:lpstr>Rozměry zídek</vt:lpstr>
      <vt:lpstr>Dělení zídek</vt:lpstr>
      <vt:lpstr>Stavba zídky</vt:lpstr>
      <vt:lpstr>Schéma stavby květinové zídky – Uspořádání v terénu (cm)</vt:lpstr>
      <vt:lpstr>Schéma stavby květinové zídky; B – vodorovné vrstvení kamene, C – šikmé vrstvení kamene (cm)</vt:lpstr>
      <vt:lpstr>Prezentace aplikace PowerPoint</vt:lpstr>
      <vt:lpstr>Květiny do zídky</vt:lpstr>
      <vt:lpstr>Aurinia saxatilis</vt:lpstr>
      <vt:lpstr>Arabis caucasica „Compinkie“</vt:lpstr>
      <vt:lpstr>Aubrieta hybridy „Royal Violet“</vt:lpstr>
      <vt:lpstr>Iberis sempervirens</vt:lpstr>
      <vt:lpstr>Saxifara x arendsii „Dornroschen“</vt:lpstr>
      <vt:lpstr>Saxifara x arendsii „Scheneetepich“</vt:lpstr>
      <vt:lpstr>Saxifara x arendsii „Bohemia“</vt:lpstr>
      <vt:lpstr>Úkol pro 1. ročník</vt:lpstr>
      <vt:lpstr>Úkol pro 3. ročník</vt:lpstr>
      <vt:lpstr>Zdroje: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Květinové zídky</dc:title>
  <dc:creator>Miroslav Brimus</dc:creator>
  <cp:lastModifiedBy>Miroslav Brimus</cp:lastModifiedBy>
  <cp:revision>11</cp:revision>
  <dcterms:created xsi:type="dcterms:W3CDTF">2013-04-28T15:18:19Z</dcterms:created>
  <dcterms:modified xsi:type="dcterms:W3CDTF">2014-01-05T14:51:27Z</dcterms:modified>
</cp:coreProperties>
</file>