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66" r:id="rId4"/>
    <p:sldId id="267" r:id="rId5"/>
    <p:sldId id="263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92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5.1.2014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1538" y="1142984"/>
            <a:ext cx="7643866" cy="5286412"/>
          </a:xfrm>
        </p:spPr>
        <p:txBody>
          <a:bodyPr>
            <a:normAutofit/>
          </a:bodyPr>
          <a:lstStyle/>
          <a:p>
            <a:r>
              <a:rPr lang="cs-CZ" sz="1400" smtClean="0">
                <a:latin typeface="Comic Sans MS" pitchFamily="66" charset="0"/>
              </a:rPr>
              <a:t>	       VY_32</a:t>
            </a:r>
            <a:r>
              <a:rPr lang="cs-CZ" sz="1400" dirty="0" smtClean="0">
                <a:latin typeface="Comic Sans MS" pitchFamily="66" charset="0"/>
              </a:rPr>
              <a:t>_ INOVACE_IKR5 - 6</a:t>
            </a:r>
            <a:r>
              <a:rPr lang="cs-CZ" sz="1400" i="1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– </a:t>
            </a:r>
            <a:r>
              <a:rPr lang="cs-CZ" sz="1400" dirty="0" smtClean="0">
                <a:solidFill>
                  <a:schemeClr val="tx1"/>
                </a:solidFill>
                <a:latin typeface="Comic Sans MS" pitchFamily="66" charset="0"/>
              </a:rPr>
              <a:t>TVARY V PREZENTACI	</a:t>
            </a:r>
            <a:r>
              <a:rPr lang="cs-CZ" sz="2100" b="1" dirty="0" smtClean="0">
                <a:solidFill>
                  <a:schemeClr val="tx1"/>
                </a:solidFill>
              </a:rPr>
              <a:t/>
            </a:r>
            <a:br>
              <a:rPr lang="cs-CZ" sz="2100" b="1" dirty="0" smtClean="0">
                <a:solidFill>
                  <a:schemeClr val="tx1"/>
                </a:solidFill>
              </a:rPr>
            </a:br>
            <a:r>
              <a:rPr lang="cs-CZ" sz="800" dirty="0" smtClean="0">
                <a:solidFill>
                  <a:schemeClr val="tx1"/>
                </a:solidFill>
              </a:rPr>
              <a:t/>
            </a:r>
            <a:br>
              <a:rPr lang="cs-CZ" sz="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Název školy: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Základní škola a mateřská škola Dolní 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  <a:t>	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Bojanovice, okres Hodonín, příspěvková 				organizace</a:t>
            </a:r>
            <a:r>
              <a:rPr lang="cs-CZ" sz="1800" dirty="0" smtClean="0">
                <a:solidFill>
                  <a:schemeClr val="tx1"/>
                </a:solidFill>
              </a:rPr>
              <a:t/>
            </a:r>
            <a:br>
              <a:rPr lang="cs-CZ" sz="1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Číslo projektu: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CZ.1.07/1.4.00/21.2777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Označení materiálu:</a:t>
            </a:r>
            <a:r>
              <a:rPr lang="cs-CZ" sz="1800" dirty="0" smtClean="0">
                <a:solidFill>
                  <a:schemeClr val="tx1"/>
                </a:solidFill>
              </a:rPr>
              <a:t> 	</a:t>
            </a:r>
            <a:r>
              <a:rPr lang="cs-CZ" sz="1800" dirty="0" smtClean="0">
                <a:latin typeface="Comic Sans MS" pitchFamily="66" charset="0"/>
              </a:rPr>
              <a:t>VY_32_INOVACE_IKR5 – 6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Vzdělávací oblast:</a:t>
            </a:r>
            <a:r>
              <a:rPr lang="cs-CZ" sz="1800" dirty="0" smtClean="0">
                <a:solidFill>
                  <a:schemeClr val="tx1"/>
                </a:solidFill>
              </a:rPr>
              <a:t> 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Informační a komunikační technologie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Vypracoval, datum:</a:t>
            </a:r>
            <a:r>
              <a:rPr lang="cs-CZ" sz="1800" dirty="0" smtClean="0">
                <a:solidFill>
                  <a:schemeClr val="tx1"/>
                </a:solidFill>
              </a:rPr>
              <a:t> 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Mgr. Ivana Kramářová, 30. 9. 2013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Ověřil, datum, třída:</a:t>
            </a:r>
            <a:r>
              <a:rPr lang="cs-CZ" sz="1800" dirty="0" smtClean="0">
                <a:solidFill>
                  <a:schemeClr val="tx1"/>
                </a:solidFill>
              </a:rPr>
              <a:t> 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Mgr. Ivana Kramářová, 3. 10. 2013, 8. A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Předmět: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Počítačové praktikum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Ročník:</a:t>
            </a:r>
            <a:r>
              <a:rPr lang="cs-CZ" sz="1800" dirty="0" smtClean="0">
                <a:solidFill>
                  <a:schemeClr val="tx1"/>
                </a:solidFill>
              </a:rPr>
              <a:t> 	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8.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Druh materiálu: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  <a:t>Prezentace PowerPoint</a:t>
            </a:r>
            <a:b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cs-CZ" sz="800" dirty="0" smtClean="0">
                <a:solidFill>
                  <a:schemeClr val="tx1"/>
                </a:solidFill>
                <a:latin typeface="Comic Sans MS" pitchFamily="66" charset="0"/>
              </a:rPr>
              <a:t/>
            </a:r>
            <a:br>
              <a:rPr lang="cs-CZ" sz="800" dirty="0" smtClean="0">
                <a:solidFill>
                  <a:schemeClr val="tx1"/>
                </a:solidFill>
                <a:latin typeface="Comic Sans MS" pitchFamily="66" charset="0"/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Téma hodiny: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2400" b="1" dirty="0" smtClean="0">
                <a:solidFill>
                  <a:schemeClr val="tx1"/>
                </a:solidFill>
                <a:latin typeface="Comic Sans MS" pitchFamily="66" charset="0"/>
              </a:rPr>
              <a:t>Tvary v prezentaci</a:t>
            </a:r>
            <a: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  <a:t/>
            </a:r>
            <a:br>
              <a:rPr lang="cs-CZ" sz="1800" dirty="0" smtClean="0">
                <a:solidFill>
                  <a:schemeClr val="tx1"/>
                </a:solidFill>
                <a:cs typeface="Times New Roman" pitchFamily="18" charset="0"/>
              </a:rPr>
            </a:br>
            <a:r>
              <a:rPr lang="cs-CZ" sz="800" dirty="0" smtClean="0">
                <a:solidFill>
                  <a:schemeClr val="tx1"/>
                </a:solidFill>
              </a:rPr>
              <a:t/>
            </a:r>
            <a:br>
              <a:rPr lang="cs-CZ" sz="800" dirty="0" smtClean="0">
                <a:solidFill>
                  <a:schemeClr val="tx1"/>
                </a:solidFill>
              </a:rPr>
            </a:b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  <a:cs typeface="Times New Roman" pitchFamily="18" charset="0"/>
              </a:rPr>
              <a:t>Anotace:</a:t>
            </a:r>
            <a:r>
              <a:rPr lang="cs-CZ" sz="1800" dirty="0" smtClean="0">
                <a:solidFill>
                  <a:schemeClr val="tx1"/>
                </a:solidFill>
              </a:rPr>
              <a:t> 		</a:t>
            </a:r>
            <a:r>
              <a:rPr lang="cs-CZ" sz="1800" dirty="0" smtClean="0">
                <a:solidFill>
                  <a:schemeClr val="tx1"/>
                </a:solidFill>
                <a:latin typeface="Comic Sans MS" pitchFamily="66" charset="0"/>
              </a:rPr>
              <a:t>Práce je určena pro žáky 8. a 9. ročníku 				Počítačového praktika jako studijní 				materiál k učivu: PowerPoint 2007 – 				tvary v prezentaci, vkládání a úprava tvarů.</a:t>
            </a:r>
          </a:p>
        </p:txBody>
      </p:sp>
      <p:pic>
        <p:nvPicPr>
          <p:cNvPr id="4" name="Obrázek 2" descr="Popis: OPVK_hor_zakladni_logolink_RGB_c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57422" y="214290"/>
            <a:ext cx="5544956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818072" cy="922114"/>
          </a:xfrm>
        </p:spPr>
        <p:txBody>
          <a:bodyPr/>
          <a:lstStyle/>
          <a:p>
            <a:pPr algn="ctr"/>
            <a:r>
              <a:rPr lang="cs-CZ" u="sng" dirty="0" smtClean="0"/>
              <a:t>Vkládání tvarů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1447800"/>
            <a:ext cx="3384376" cy="4800600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</a:pPr>
            <a:r>
              <a:rPr lang="cs-CZ" sz="2400" dirty="0" smtClean="0"/>
              <a:t>na pásu karet </a:t>
            </a:r>
            <a:r>
              <a:rPr lang="cs-CZ" sz="2400" b="1" i="1" dirty="0" smtClean="0"/>
              <a:t>Vložení</a:t>
            </a:r>
            <a:r>
              <a:rPr lang="cs-CZ" sz="2400" dirty="0" smtClean="0"/>
              <a:t> na kartu </a:t>
            </a:r>
            <a:r>
              <a:rPr lang="cs-CZ" sz="2400" b="1" i="1" dirty="0" smtClean="0"/>
              <a:t>Ilustrace</a:t>
            </a:r>
            <a:r>
              <a:rPr lang="cs-CZ" sz="2400" dirty="0" smtClean="0"/>
              <a:t> klikni na ikonu </a:t>
            </a:r>
            <a:r>
              <a:rPr lang="cs-CZ" sz="2400" b="1" i="1" dirty="0" smtClean="0"/>
              <a:t>Tvary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vyber si tvar,        který chceš              ve své prezentaci použít</a:t>
            </a:r>
          </a:p>
          <a:p>
            <a:pPr>
              <a:buClr>
                <a:srgbClr val="C00000"/>
              </a:buClr>
            </a:pPr>
            <a:endParaRPr lang="cs-CZ" sz="2400" dirty="0" smtClean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4581128"/>
            <a:ext cx="2809875" cy="104775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8104" y="1124744"/>
            <a:ext cx="3187055" cy="5445962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sp>
        <p:nvSpPr>
          <p:cNvPr id="9" name="Zahnutá šipka nahoru 8"/>
          <p:cNvSpPr/>
          <p:nvPr/>
        </p:nvSpPr>
        <p:spPr>
          <a:xfrm rot="5400000" flipV="1">
            <a:off x="2237208" y="3699965"/>
            <a:ext cx="2566503" cy="610197"/>
          </a:xfrm>
          <a:prstGeom prst="curvedUp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1" name="Šipka doprava se zářezem 10"/>
          <p:cNvSpPr/>
          <p:nvPr/>
        </p:nvSpPr>
        <p:spPr>
          <a:xfrm>
            <a:off x="4427984" y="4869160"/>
            <a:ext cx="936104" cy="288032"/>
          </a:xfrm>
          <a:prstGeom prst="notched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9" grpId="0" animBg="1"/>
      <p:bldP spid="1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890080" cy="1143000"/>
          </a:xfrm>
        </p:spPr>
        <p:txBody>
          <a:bodyPr/>
          <a:lstStyle/>
          <a:p>
            <a:pPr algn="ctr"/>
            <a:r>
              <a:rPr lang="cs-CZ" u="sng" dirty="0" smtClean="0"/>
              <a:t>Upravování tvarů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5616" y="1340768"/>
            <a:ext cx="7818072" cy="4907632"/>
          </a:xfrm>
        </p:spPr>
        <p:txBody>
          <a:bodyPr/>
          <a:lstStyle/>
          <a:p>
            <a:pPr>
              <a:buClr>
                <a:srgbClr val="C00000"/>
              </a:buClr>
            </a:pPr>
            <a:r>
              <a:rPr lang="cs-CZ" sz="2400" dirty="0" smtClean="0"/>
              <a:t>vloženému tvaru můžeš zvolit barevnou výplň a také další efekty:</a:t>
            </a:r>
          </a:p>
          <a:p>
            <a:pPr>
              <a:buClr>
                <a:srgbClr val="C00000"/>
              </a:buClr>
            </a:pPr>
            <a:endParaRPr lang="cs-CZ" sz="2400" dirty="0" smtClean="0"/>
          </a:p>
          <a:p>
            <a:pPr>
              <a:buClr>
                <a:srgbClr val="C00000"/>
              </a:buClr>
            </a:pPr>
            <a:endParaRPr lang="cs-CZ" sz="2400" dirty="0" smtClean="0"/>
          </a:p>
          <a:p>
            <a:pPr>
              <a:buClr>
                <a:srgbClr val="C00000"/>
              </a:buClr>
            </a:pPr>
            <a:endParaRPr lang="cs-CZ" sz="2400" dirty="0" smtClean="0"/>
          </a:p>
          <a:p>
            <a:pPr lvl="1">
              <a:buClr>
                <a:srgbClr val="C00000"/>
              </a:buClr>
            </a:pPr>
            <a:r>
              <a:rPr lang="cs-CZ" sz="2000" dirty="0" smtClean="0"/>
              <a:t>výplň</a:t>
            </a:r>
          </a:p>
          <a:p>
            <a:pPr lvl="1">
              <a:buClr>
                <a:srgbClr val="C00000"/>
              </a:buClr>
            </a:pPr>
            <a:r>
              <a:rPr lang="cs-CZ" sz="2000" dirty="0" smtClean="0"/>
              <a:t>barva čáry</a:t>
            </a:r>
          </a:p>
          <a:p>
            <a:pPr lvl="1">
              <a:buClr>
                <a:srgbClr val="C00000"/>
              </a:buClr>
            </a:pPr>
            <a:r>
              <a:rPr lang="cs-CZ" sz="2000" dirty="0" smtClean="0"/>
              <a:t>styl čáry</a:t>
            </a:r>
          </a:p>
          <a:p>
            <a:pPr lvl="1">
              <a:buClr>
                <a:srgbClr val="C00000"/>
              </a:buClr>
            </a:pPr>
            <a:r>
              <a:rPr lang="cs-CZ" sz="2000" dirty="0" smtClean="0"/>
              <a:t>stín</a:t>
            </a:r>
          </a:p>
          <a:p>
            <a:pPr lvl="1">
              <a:buClr>
                <a:srgbClr val="C00000"/>
              </a:buClr>
            </a:pPr>
            <a:r>
              <a:rPr lang="cs-CZ" sz="2000" dirty="0" smtClean="0"/>
              <a:t>prostorový efekt</a:t>
            </a:r>
          </a:p>
          <a:p>
            <a:pPr lvl="1">
              <a:buClr>
                <a:srgbClr val="C00000"/>
              </a:buClr>
            </a:pPr>
            <a:r>
              <a:rPr lang="cs-CZ" sz="2000" dirty="0" smtClean="0"/>
              <a:t>otočení v prostoru aj.</a:t>
            </a:r>
          </a:p>
          <a:p>
            <a:pPr>
              <a:buClr>
                <a:srgbClr val="C00000"/>
              </a:buClr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132856"/>
            <a:ext cx="2867025" cy="110490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sp>
        <p:nvSpPr>
          <p:cNvPr id="7" name="Prstenec 6"/>
          <p:cNvSpPr/>
          <p:nvPr/>
        </p:nvSpPr>
        <p:spPr>
          <a:xfrm>
            <a:off x="3635896" y="2852936"/>
            <a:ext cx="720080" cy="576064"/>
          </a:xfrm>
          <a:prstGeom prst="donut">
            <a:avLst/>
          </a:prstGeom>
          <a:solidFill>
            <a:srgbClr val="C00000"/>
          </a:solidFill>
          <a:ln w="381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n w="3175">
                <a:solidFill>
                  <a:schemeClr val="tx1"/>
                </a:solidFill>
              </a:ln>
              <a:solidFill>
                <a:schemeClr val="tx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7984" y="2060848"/>
            <a:ext cx="4381500" cy="4429125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sp>
        <p:nvSpPr>
          <p:cNvPr id="11" name="Zahnutá šipka doprava 10"/>
          <p:cNvSpPr/>
          <p:nvPr/>
        </p:nvSpPr>
        <p:spPr>
          <a:xfrm rot="16200000">
            <a:off x="3779912" y="3645024"/>
            <a:ext cx="576064" cy="2016224"/>
          </a:xfrm>
          <a:prstGeom prst="curvedRightArrow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1268760"/>
            <a:ext cx="2438400" cy="1781175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274638"/>
            <a:ext cx="7890080" cy="1143000"/>
          </a:xfrm>
        </p:spPr>
        <p:txBody>
          <a:bodyPr/>
          <a:lstStyle/>
          <a:p>
            <a:pPr algn="ctr"/>
            <a:r>
              <a:rPr lang="cs-CZ" u="sng" smtClean="0"/>
              <a:t>Úprava tvarů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755576" y="1447800"/>
            <a:ext cx="8178112" cy="4800600"/>
          </a:xfrm>
        </p:spPr>
        <p:txBody>
          <a:bodyPr/>
          <a:lstStyle/>
          <a:p>
            <a:pPr lvl="1">
              <a:lnSpc>
                <a:spcPct val="150000"/>
              </a:lnSpc>
              <a:buClr>
                <a:srgbClr val="C00000"/>
              </a:buClr>
            </a:pPr>
            <a:r>
              <a:rPr lang="cs-CZ" sz="2000" dirty="0" smtClean="0"/>
              <a:t>výplň</a:t>
            </a:r>
          </a:p>
          <a:p>
            <a:pPr lvl="1">
              <a:lnSpc>
                <a:spcPct val="150000"/>
              </a:lnSpc>
              <a:buClr>
                <a:srgbClr val="C00000"/>
              </a:buClr>
            </a:pPr>
            <a:r>
              <a:rPr lang="cs-CZ" sz="2000" dirty="0" smtClean="0"/>
              <a:t>barva čáry</a:t>
            </a:r>
          </a:p>
          <a:p>
            <a:pPr lvl="1">
              <a:lnSpc>
                <a:spcPct val="150000"/>
              </a:lnSpc>
              <a:buClr>
                <a:srgbClr val="C00000"/>
              </a:buClr>
            </a:pPr>
            <a:r>
              <a:rPr lang="cs-CZ" sz="2000" dirty="0" smtClean="0"/>
              <a:t>styl čáry</a:t>
            </a:r>
          </a:p>
          <a:p>
            <a:pPr lvl="1">
              <a:lnSpc>
                <a:spcPct val="150000"/>
              </a:lnSpc>
              <a:buClr>
                <a:srgbClr val="C00000"/>
              </a:buClr>
            </a:pPr>
            <a:r>
              <a:rPr lang="cs-CZ" sz="2000" dirty="0" smtClean="0"/>
              <a:t>stín</a:t>
            </a:r>
          </a:p>
          <a:p>
            <a:pPr lvl="1">
              <a:lnSpc>
                <a:spcPct val="150000"/>
              </a:lnSpc>
              <a:buClr>
                <a:srgbClr val="C00000"/>
              </a:buClr>
            </a:pPr>
            <a:r>
              <a:rPr lang="cs-CZ" sz="2000" dirty="0" smtClean="0"/>
              <a:t>prostorový efekt</a:t>
            </a:r>
          </a:p>
          <a:p>
            <a:pPr lvl="1">
              <a:lnSpc>
                <a:spcPct val="150000"/>
              </a:lnSpc>
              <a:buClr>
                <a:srgbClr val="C00000"/>
              </a:buClr>
            </a:pPr>
            <a:r>
              <a:rPr lang="cs-CZ" sz="2000" dirty="0" smtClean="0"/>
              <a:t>otočení v prostoru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1628800"/>
            <a:ext cx="2495550" cy="146685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40152" y="1988840"/>
            <a:ext cx="2962275" cy="2352675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44208" y="2276872"/>
            <a:ext cx="2438400" cy="2019300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28184" y="2636912"/>
            <a:ext cx="2667000" cy="3286125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660232" y="2996952"/>
            <a:ext cx="2238375" cy="2905125"/>
          </a:xfrm>
          <a:prstGeom prst="rect">
            <a:avLst/>
          </a:prstGeom>
          <a:noFill/>
          <a:ln w="9525">
            <a:solidFill>
              <a:srgbClr val="002060"/>
            </a:solidFill>
            <a:miter lim="800000"/>
            <a:headEnd/>
            <a:tailEnd/>
          </a:ln>
        </p:spPr>
      </p:pic>
      <p:sp>
        <p:nvSpPr>
          <p:cNvPr id="15" name="Šipka doprava se zářezem 14"/>
          <p:cNvSpPr/>
          <p:nvPr/>
        </p:nvSpPr>
        <p:spPr>
          <a:xfrm>
            <a:off x="3203848" y="1628800"/>
            <a:ext cx="936104" cy="288032"/>
          </a:xfrm>
          <a:prstGeom prst="notchedRightArrow">
            <a:avLst/>
          </a:prstGeom>
          <a:gradFill>
            <a:gsLst>
              <a:gs pos="0">
                <a:srgbClr val="825600"/>
              </a:gs>
              <a:gs pos="13000">
                <a:srgbClr val="FFA800"/>
              </a:gs>
              <a:gs pos="28000">
                <a:srgbClr val="825600"/>
              </a:gs>
              <a:gs pos="42999">
                <a:srgbClr val="FFA800"/>
              </a:gs>
              <a:gs pos="58000">
                <a:srgbClr val="825600"/>
              </a:gs>
              <a:gs pos="72000">
                <a:srgbClr val="FFA800"/>
              </a:gs>
              <a:gs pos="87000">
                <a:srgbClr val="825600"/>
              </a:gs>
              <a:gs pos="100000">
                <a:srgbClr val="FFA800"/>
              </a:gs>
            </a:gsLst>
            <a:lin ang="5400000" scaled="0"/>
          </a:gra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Šipka doprava se zářezem 15"/>
          <p:cNvSpPr/>
          <p:nvPr/>
        </p:nvSpPr>
        <p:spPr>
          <a:xfrm>
            <a:off x="4211960" y="1628800"/>
            <a:ext cx="936104" cy="288032"/>
          </a:xfrm>
          <a:prstGeom prst="notchedRightArrow">
            <a:avLst/>
          </a:prstGeom>
          <a:blipFill>
            <a:blip r:embed="rId8" cstate="print"/>
            <a:tile tx="0" ty="0" sx="100000" sy="100000" flip="none" algn="tl"/>
          </a:blip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Šipka doprava se zářezem 16"/>
          <p:cNvSpPr/>
          <p:nvPr/>
        </p:nvSpPr>
        <p:spPr>
          <a:xfrm>
            <a:off x="2195736" y="1628800"/>
            <a:ext cx="936104" cy="288032"/>
          </a:xfrm>
          <a:prstGeom prst="notchedRightArrow">
            <a:avLst/>
          </a:prstGeom>
          <a:blipFill>
            <a:blip r:embed="rId9" cstate="print"/>
            <a:stretch>
              <a:fillRect/>
            </a:stretch>
          </a:blip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Šipka doprava se zářezem 17"/>
          <p:cNvSpPr/>
          <p:nvPr/>
        </p:nvSpPr>
        <p:spPr>
          <a:xfrm>
            <a:off x="5220072" y="1628800"/>
            <a:ext cx="936104" cy="288032"/>
          </a:xfrm>
          <a:prstGeom prst="notchedRightArrow">
            <a:avLst/>
          </a:prstGeom>
          <a:gradFill flip="none" rotWithShape="1">
            <a:gsLst>
              <a:gs pos="0">
                <a:schemeClr val="accent3">
                  <a:tint val="66000"/>
                  <a:satMod val="160000"/>
                </a:schemeClr>
              </a:gs>
              <a:gs pos="50000">
                <a:schemeClr val="accent3">
                  <a:tint val="44500"/>
                  <a:satMod val="160000"/>
                </a:schemeClr>
              </a:gs>
              <a:gs pos="100000">
                <a:schemeClr val="accent3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Šipka doprava se zářezem 18"/>
          <p:cNvSpPr/>
          <p:nvPr/>
        </p:nvSpPr>
        <p:spPr>
          <a:xfrm>
            <a:off x="2771800" y="2132856"/>
            <a:ext cx="936104" cy="288032"/>
          </a:xfrm>
          <a:prstGeom prst="notchedRightArrow">
            <a:avLst/>
          </a:prstGeom>
          <a:noFill/>
          <a:ln>
            <a:gradFill flip="none" rotWithShape="1">
              <a:gsLst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lin ang="10800000" scaled="0"/>
              <a:tileRect/>
            </a:gra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Šipka doprava se zářezem 19"/>
          <p:cNvSpPr/>
          <p:nvPr/>
        </p:nvSpPr>
        <p:spPr>
          <a:xfrm>
            <a:off x="3779912" y="2132856"/>
            <a:ext cx="936104" cy="288032"/>
          </a:xfrm>
          <a:prstGeom prst="notchedRightArrow">
            <a:avLst/>
          </a:prstGeom>
          <a:noFill/>
          <a:ln>
            <a:gradFill>
              <a:gsLst>
                <a:gs pos="5200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5400000" scaled="0"/>
            </a:gra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Šipka doprava se zářezem 20"/>
          <p:cNvSpPr/>
          <p:nvPr/>
        </p:nvSpPr>
        <p:spPr>
          <a:xfrm>
            <a:off x="4788024" y="2132856"/>
            <a:ext cx="936104" cy="288032"/>
          </a:xfrm>
          <a:prstGeom prst="notchedRightArrow">
            <a:avLst/>
          </a:prstGeom>
          <a:noFill/>
          <a:ln>
            <a:solidFill>
              <a:schemeClr val="tx2">
                <a:lumMod val="75000"/>
                <a:alpha val="48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Šipka doprava se zářezem 21"/>
          <p:cNvSpPr/>
          <p:nvPr/>
        </p:nvSpPr>
        <p:spPr>
          <a:xfrm>
            <a:off x="2483768" y="2708920"/>
            <a:ext cx="936104" cy="288032"/>
          </a:xfrm>
          <a:prstGeom prst="notchedRightArrow">
            <a:avLst/>
          </a:prstGeom>
          <a:noFill/>
          <a:ln cmpd="sng"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Šipka doprava se zářezem 22"/>
          <p:cNvSpPr/>
          <p:nvPr/>
        </p:nvSpPr>
        <p:spPr>
          <a:xfrm>
            <a:off x="3563888" y="2564904"/>
            <a:ext cx="936104" cy="504056"/>
          </a:xfrm>
          <a:prstGeom prst="notchedRightArrow">
            <a:avLst/>
          </a:prstGeom>
          <a:noFill/>
          <a:ln w="38100" cmpd="tri">
            <a:solidFill>
              <a:schemeClr val="tx1"/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Šipka doprava se zářezem 23"/>
          <p:cNvSpPr/>
          <p:nvPr/>
        </p:nvSpPr>
        <p:spPr>
          <a:xfrm>
            <a:off x="4644008" y="2708920"/>
            <a:ext cx="936104" cy="288032"/>
          </a:xfrm>
          <a:prstGeom prst="notchedRightArrow">
            <a:avLst/>
          </a:prstGeom>
          <a:noFill/>
          <a:ln>
            <a:solidFill>
              <a:schemeClr val="accent6"/>
            </a:solidFill>
            <a:prstDash val="sysDash"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Šipka doprava se zářezem 24"/>
          <p:cNvSpPr/>
          <p:nvPr/>
        </p:nvSpPr>
        <p:spPr>
          <a:xfrm>
            <a:off x="2195736" y="3212976"/>
            <a:ext cx="936104" cy="288032"/>
          </a:xfrm>
          <a:prstGeom prst="notchedRightArrow">
            <a:avLst/>
          </a:prstGeom>
          <a:solidFill>
            <a:schemeClr val="accent3"/>
          </a:solidFill>
          <a:effectLst>
            <a:outerShdw blurRad="50800" dist="38100" dir="8100000" sx="131000" sy="131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Šipka doprava se zářezem 25"/>
          <p:cNvSpPr/>
          <p:nvPr/>
        </p:nvSpPr>
        <p:spPr>
          <a:xfrm>
            <a:off x="3203848" y="3212976"/>
            <a:ext cx="936104" cy="288032"/>
          </a:xfrm>
          <a:prstGeom prst="notchedRightArrow">
            <a:avLst/>
          </a:prstGeom>
          <a:solidFill>
            <a:srgbClr val="C00000"/>
          </a:solidFill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Šipka doprava se zářezem 26"/>
          <p:cNvSpPr/>
          <p:nvPr/>
        </p:nvSpPr>
        <p:spPr>
          <a:xfrm>
            <a:off x="3347864" y="3717032"/>
            <a:ext cx="936104" cy="288032"/>
          </a:xfrm>
          <a:prstGeom prst="notchedRightArrow">
            <a:avLst/>
          </a:prstGeom>
          <a:scene3d>
            <a:camera prst="orthographicFront"/>
            <a:lightRig rig="threePt" dir="t"/>
          </a:scene3d>
          <a:sp3d extrusionH="76200" prstMaterial="matte">
            <a:bevelT w="107950"/>
            <a:extrusionClr>
              <a:schemeClr val="tx1"/>
            </a:extrusionClr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Šipka doprava se zářezem 27"/>
          <p:cNvSpPr/>
          <p:nvPr/>
        </p:nvSpPr>
        <p:spPr>
          <a:xfrm>
            <a:off x="4355976" y="3717032"/>
            <a:ext cx="936104" cy="288032"/>
          </a:xfrm>
          <a:prstGeom prst="notchedRightArrow">
            <a:avLst/>
          </a:prstGeom>
          <a:scene3d>
            <a:camera prst="orthographicFront"/>
            <a:lightRig rig="threePt" dir="t"/>
          </a:scene3d>
          <a:sp3d extrusionH="76200">
            <a:bevelT w="82550"/>
            <a:bevelB w="69850"/>
            <a:extrusionClr>
              <a:schemeClr val="accent2"/>
            </a:extrusionClr>
          </a:sp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Šipka doprava se zářezem 28"/>
          <p:cNvSpPr/>
          <p:nvPr/>
        </p:nvSpPr>
        <p:spPr>
          <a:xfrm>
            <a:off x="3635896" y="4293096"/>
            <a:ext cx="936104" cy="288032"/>
          </a:xfrm>
          <a:prstGeom prst="notchedRightArrow">
            <a:avLst/>
          </a:prstGeom>
          <a:scene3d>
            <a:camera prst="orthographicFront">
              <a:rot lat="259725" lon="1049713" rev="19794318"/>
            </a:camera>
            <a:lightRig rig="threePt" dir="t"/>
          </a:scene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Šipka doprava se zářezem 29"/>
          <p:cNvSpPr/>
          <p:nvPr/>
        </p:nvSpPr>
        <p:spPr>
          <a:xfrm>
            <a:off x="4644008" y="4293096"/>
            <a:ext cx="936104" cy="288032"/>
          </a:xfrm>
          <a:prstGeom prst="notchedRightArrow">
            <a:avLst/>
          </a:prstGeom>
          <a:scene3d>
            <a:camera prst="orthographicFront">
              <a:rot lat="18264026" lon="19239646" rev="13772861"/>
            </a:camera>
            <a:lightRig rig="threePt" dir="t"/>
          </a:scene3d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Šipka doprava se zářezem 40"/>
          <p:cNvSpPr/>
          <p:nvPr/>
        </p:nvSpPr>
        <p:spPr>
          <a:xfrm>
            <a:off x="4572000" y="3212976"/>
            <a:ext cx="936104" cy="288032"/>
          </a:xfrm>
          <a:prstGeom prst="notchedRightArrow">
            <a:avLst/>
          </a:prstGeom>
          <a:effectLst>
            <a:outerShdw blurRad="50800" dist="50800" dir="5400000" sx="161000" sy="16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2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17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7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4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u="sng" dirty="0" smtClean="0"/>
              <a:t>Úkol</a:t>
            </a:r>
            <a:endParaRPr lang="cs-CZ" dirty="0"/>
          </a:p>
        </p:txBody>
      </p:sp>
      <p:sp>
        <p:nvSpPr>
          <p:cNvPr id="6" name="Zástupný symbol pro obsah 2"/>
          <p:cNvSpPr txBox="1">
            <a:spLocks/>
          </p:cNvSpPr>
          <p:nvPr/>
        </p:nvSpPr>
        <p:spPr>
          <a:xfrm>
            <a:off x="1142976" y="1571612"/>
            <a:ext cx="7358114" cy="314327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ct val="80000"/>
              <a:buFont typeface="Wingdings 2"/>
              <a:buChar char=""/>
              <a:tabLst/>
              <a:defRPr/>
            </a:pPr>
            <a:r>
              <a:rPr lang="cs-CZ" sz="2400" dirty="0" smtClean="0"/>
              <a:t>Vlož do snímků své prezentace vhodné tvary.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ct val="80000"/>
              <a:buFont typeface="Wingdings 2"/>
              <a:buChar char=""/>
              <a:tabLst/>
              <a:defRPr/>
            </a:pPr>
            <a:r>
              <a:rPr lang="cs-CZ" sz="2400" dirty="0" smtClean="0"/>
              <a:t>Vyber jen ty, které se do ní hodí!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ct val="80000"/>
              <a:buFont typeface="Wingdings 2"/>
              <a:buChar char=""/>
              <a:tabLst/>
              <a:defRPr/>
            </a:pPr>
            <a:r>
              <a:rPr lang="cs-CZ" sz="2400" dirty="0" smtClean="0"/>
              <a:t>Tvary poté uprav (nastav vhodnou velikost, výplň, styl   a barvu čáry, stín aj.).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3"/>
              </a:buClr>
              <a:buSzPct val="80000"/>
              <a:tabLst/>
              <a:defRPr/>
            </a:pPr>
            <a:endParaRPr lang="cs-CZ" sz="2400" dirty="0" smtClean="0"/>
          </a:p>
        </p:txBody>
      </p:sp>
      <p:pic>
        <p:nvPicPr>
          <p:cNvPr id="5" name="Obrázek 4"/>
          <p:cNvPicPr/>
          <p:nvPr/>
        </p:nvPicPr>
        <p:blipFill>
          <a:blip r:embed="rId2" cstate="print">
            <a:biLevel thresh="50000"/>
          </a:blip>
          <a:srcRect/>
          <a:stretch>
            <a:fillRect/>
          </a:stretch>
        </p:blipFill>
        <p:spPr bwMode="auto">
          <a:xfrm>
            <a:off x="1285852" y="357166"/>
            <a:ext cx="714380" cy="9239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71538" y="274638"/>
            <a:ext cx="7862150" cy="1143000"/>
          </a:xfrm>
        </p:spPr>
        <p:txBody>
          <a:bodyPr>
            <a:normAutofit/>
          </a:bodyPr>
          <a:lstStyle/>
          <a:p>
            <a:pPr algn="ctr"/>
            <a:r>
              <a:rPr lang="cs-CZ" u="sng" dirty="0" smtClean="0"/>
              <a:t>Zdroje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1538" y="1357298"/>
            <a:ext cx="7569518" cy="4800600"/>
          </a:xfrm>
        </p:spPr>
        <p:txBody>
          <a:bodyPr>
            <a:normAutofit/>
          </a:bodyPr>
          <a:lstStyle/>
          <a:p>
            <a:pPr>
              <a:buClr>
                <a:srgbClr val="C00000"/>
              </a:buClr>
            </a:pPr>
            <a:r>
              <a:rPr lang="cs-CZ" sz="2400" dirty="0" smtClean="0"/>
              <a:t>KOVÁŘOVÁ, L., NĚMEC, V., JIŘÍČEK, M., NAVRÁTIL, P. </a:t>
            </a:r>
            <a:r>
              <a:rPr lang="cs-CZ" sz="2400" i="1" dirty="0" smtClean="0"/>
              <a:t>Informatika pro základní školy</a:t>
            </a:r>
            <a:r>
              <a:rPr lang="cs-CZ" sz="2400" dirty="0" smtClean="0"/>
              <a:t>, </a:t>
            </a:r>
            <a:r>
              <a:rPr lang="cs-CZ" sz="2400" i="1" dirty="0" smtClean="0"/>
              <a:t>díl 3</a:t>
            </a:r>
            <a:r>
              <a:rPr lang="cs-CZ" sz="2400" dirty="0" smtClean="0"/>
              <a:t>, Praha: </a:t>
            </a:r>
            <a:r>
              <a:rPr lang="cs-CZ" sz="2400" dirty="0" err="1" smtClean="0"/>
              <a:t>Computer</a:t>
            </a:r>
            <a:r>
              <a:rPr lang="cs-CZ" sz="2400" dirty="0" smtClean="0"/>
              <a:t> Media, 2010.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NAVRÁTIL, P. </a:t>
            </a:r>
            <a:r>
              <a:rPr lang="cs-CZ" sz="2400" i="1" dirty="0" smtClean="0"/>
              <a:t>S počítačem nejen k maturitě</a:t>
            </a:r>
            <a:r>
              <a:rPr lang="cs-CZ" sz="2400" dirty="0" smtClean="0"/>
              <a:t>, díl 2, Praha: </a:t>
            </a:r>
            <a:r>
              <a:rPr lang="cs-CZ" sz="2400" dirty="0" err="1" smtClean="0"/>
              <a:t>Computer</a:t>
            </a:r>
            <a:r>
              <a:rPr lang="cs-CZ" sz="2400" dirty="0" smtClean="0"/>
              <a:t> Media, 2009.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Obrázky (</a:t>
            </a:r>
            <a:r>
              <a:rPr lang="cs-CZ" sz="2400" dirty="0" err="1" smtClean="0"/>
              <a:t>Print</a:t>
            </a:r>
            <a:r>
              <a:rPr lang="cs-CZ" sz="2400" dirty="0" smtClean="0"/>
              <a:t> </a:t>
            </a:r>
            <a:r>
              <a:rPr lang="cs-CZ" sz="2400" dirty="0" err="1" smtClean="0"/>
              <a:t>Screen</a:t>
            </a:r>
            <a:r>
              <a:rPr lang="cs-CZ" sz="2400" dirty="0" smtClean="0"/>
              <a:t> – PowerPoint 2007)</a:t>
            </a:r>
          </a:p>
          <a:p>
            <a:pPr>
              <a:buClr>
                <a:srgbClr val="C00000"/>
              </a:buClr>
            </a:pPr>
            <a:r>
              <a:rPr lang="cs-CZ" sz="2400" dirty="0" smtClean="0"/>
              <a:t>Vlastní obrázek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347</TotalTime>
  <Words>161</Words>
  <Application>Microsoft Office PowerPoint</Application>
  <PresentationFormat>Předvádění na obrazovce (4:3)</PresentationFormat>
  <Paragraphs>31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Slunovrat</vt:lpstr>
      <vt:lpstr>Snímek 1</vt:lpstr>
      <vt:lpstr>Vkládání tvarů</vt:lpstr>
      <vt:lpstr>Upravování tvarů</vt:lpstr>
      <vt:lpstr>Úprava tvarů</vt:lpstr>
      <vt:lpstr>Úkol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Martin</dc:creator>
  <cp:lastModifiedBy>Ivca</cp:lastModifiedBy>
  <cp:revision>84</cp:revision>
  <dcterms:modified xsi:type="dcterms:W3CDTF">2014-01-05T15:42:59Z</dcterms:modified>
</cp:coreProperties>
</file>