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0" r:id="rId8"/>
    <p:sldId id="263" r:id="rId9"/>
    <p:sldId id="270" r:id="rId10"/>
    <p:sldId id="269" r:id="rId11"/>
    <p:sldId id="264" r:id="rId12"/>
    <p:sldId id="265" r:id="rId13"/>
    <p:sldId id="267" r:id="rId14"/>
    <p:sldId id="268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6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B79210C-4B80-4953-B942-BDA96C87F8E6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A516364-71DA-4B6C-BBF1-EEF1C70D5A6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414334"/>
              </p:ext>
            </p:extLst>
          </p:nvPr>
        </p:nvGraphicFramePr>
        <p:xfrm>
          <a:off x="1691681" y="764704"/>
          <a:ext cx="5832648" cy="43631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0487"/>
                <a:gridCol w="4342161"/>
              </a:tblGrid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CZ.1.07/1.5.00/34.0565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Číslo materiálu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VY-32-INOVACE-509 Založení trávníku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Autor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lang="cs-CZ" sz="9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Průřezová témata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Tematický celek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Ročník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Datum tvorby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7.9.2012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Datum a místo ověření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14.9.2012 SAD 2.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Druh učebního materiálu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Anotace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Klíčová slova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Výsev, drnování, travní rohože, umělý trávník, ošetřování trávníku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98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Metodický pokyn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Určeno k výkladu do hodiny i pro samostudium</a:t>
                      </a:r>
                    </a:p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Možnosti využití – práce s učebnicí, internetem</a:t>
                      </a:r>
                    </a:p>
                  </a:txBody>
                  <a:tcPr marL="53806" marR="53806" marT="0" marB="0" anchor="ctr"/>
                </a:tc>
              </a:tr>
              <a:tr h="2983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b="1" dirty="0">
                          <a:solidFill>
                            <a:schemeClr val="bg1"/>
                          </a:solidFill>
                          <a:effectLst/>
                        </a:rPr>
                        <a:t>Pokud není uvedeno jinak, použitý materiál je z vlastních zdrojů autora.</a:t>
                      </a:r>
                      <a:endParaRPr lang="cs-CZ" sz="9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904656" cy="1343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592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3356992"/>
            <a:ext cx="3313355" cy="172819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sz="6700" dirty="0" smtClean="0"/>
              <a:t>Založení trávníku</a:t>
            </a:r>
            <a:endParaRPr lang="cs-CZ" sz="6700" dirty="0"/>
          </a:p>
        </p:txBody>
      </p:sp>
    </p:spTree>
    <p:extLst>
      <p:ext uri="{BB962C8B-B14F-4D97-AF65-F5344CB8AC3E}">
        <p14:creationId xmlns:p14="http://schemas.microsoft.com/office/powerpoint/2010/main" val="1902946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61176"/>
          </a:xfrm>
        </p:spPr>
        <p:txBody>
          <a:bodyPr/>
          <a:lstStyle/>
          <a:p>
            <a:pPr algn="ctr"/>
            <a:r>
              <a:rPr lang="cs-CZ" dirty="0" smtClean="0"/>
              <a:t>Příprava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Podzimní orba – rytí (do 20 cm)</a:t>
            </a:r>
          </a:p>
          <a:p>
            <a:endParaRPr lang="cs-CZ" dirty="0" smtClean="0"/>
          </a:p>
          <a:p>
            <a:r>
              <a:rPr lang="cs-CZ" dirty="0" smtClean="0"/>
              <a:t>Zlepšení nekvalitních půd (přidáním kompostu, písku – těžké půdy, vápna – pro kyselé půdy)</a:t>
            </a:r>
          </a:p>
          <a:p>
            <a:endParaRPr lang="cs-CZ" dirty="0" smtClean="0"/>
          </a:p>
          <a:p>
            <a:r>
              <a:rPr lang="cs-CZ" dirty="0" smtClean="0"/>
              <a:t>Urovnání povrchu (jaro) – smykováním, vláčením, hrabáním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7119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pPr algn="ctr"/>
            <a:r>
              <a:rPr lang="cs-CZ" dirty="0" smtClean="0"/>
              <a:t>Založení trávníků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7776864" cy="4320480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b="1" dirty="0" smtClean="0"/>
              <a:t>1.) Výsevem </a:t>
            </a:r>
          </a:p>
          <a:p>
            <a:r>
              <a:rPr lang="cs-CZ" dirty="0" smtClean="0"/>
              <a:t>Jarní výsev – od poloviny dubna do konce května</a:t>
            </a:r>
          </a:p>
          <a:p>
            <a:r>
              <a:rPr lang="cs-CZ" dirty="0" smtClean="0"/>
              <a:t>Letní výsev – od 20. srpna do poloviny září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b="1" dirty="0" smtClean="0"/>
              <a:t>Výsevek </a:t>
            </a:r>
            <a:r>
              <a:rPr lang="cs-CZ" dirty="0" smtClean="0"/>
              <a:t>– 20 až 30 g/m</a:t>
            </a:r>
            <a:r>
              <a:rPr lang="cs-CZ" baseline="30000" dirty="0" smtClean="0"/>
              <a:t>2</a:t>
            </a:r>
            <a:endParaRPr lang="cs-CZ" dirty="0"/>
          </a:p>
          <a:p>
            <a:pPr marL="68580" indent="0">
              <a:buNone/>
            </a:pPr>
            <a:r>
              <a:rPr lang="cs-CZ" dirty="0" smtClean="0"/>
              <a:t>	         na svazích 40 až 60 g/m</a:t>
            </a:r>
            <a:r>
              <a:rPr lang="cs-CZ" baseline="30000" dirty="0" smtClean="0"/>
              <a:t>2</a:t>
            </a:r>
          </a:p>
          <a:p>
            <a:pPr marL="68580" indent="0">
              <a:buNone/>
            </a:pPr>
            <a:endParaRPr lang="cs-CZ" baseline="30000" dirty="0"/>
          </a:p>
          <a:p>
            <a:pPr marL="68580" indent="0">
              <a:buNone/>
            </a:pPr>
            <a:r>
              <a:rPr lang="cs-CZ" sz="1400" dirty="0" smtClean="0"/>
              <a:t>Malé plochy vyséváme ručně (hrábě, ježkový dvouválec)</a:t>
            </a:r>
          </a:p>
          <a:p>
            <a:pPr marL="68580" indent="0">
              <a:buNone/>
            </a:pPr>
            <a:r>
              <a:rPr lang="cs-CZ" sz="1400" dirty="0" smtClean="0"/>
              <a:t>Velké plochy oséváme speciálními secími stroji</a:t>
            </a:r>
          </a:p>
          <a:p>
            <a:pPr marL="68580" indent="0">
              <a:buNone/>
            </a:pPr>
            <a:r>
              <a:rPr lang="cs-CZ" sz="1400" dirty="0" smtClean="0"/>
              <a:t>Svahy oséváme vodním secím strojem, tzv. </a:t>
            </a:r>
            <a:r>
              <a:rPr lang="cs-CZ" sz="1400" dirty="0" err="1" smtClean="0"/>
              <a:t>hydroosev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dirty="0"/>
              <a:t>Po zapravení osiva do půdy, půdu utužíme válcem, za sucha zavlažujeme</a:t>
            </a:r>
          </a:p>
          <a:p>
            <a:pPr marL="6858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06249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836712"/>
            <a:ext cx="6777317" cy="4995917"/>
          </a:xfrm>
        </p:spPr>
        <p:txBody>
          <a:bodyPr/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 algn="ctr">
              <a:buNone/>
            </a:pPr>
            <a:r>
              <a:rPr lang="cs-CZ" sz="2000" b="1" dirty="0" err="1" smtClean="0"/>
              <a:t>Hydroosev</a:t>
            </a:r>
            <a:r>
              <a:rPr lang="cs-CZ" sz="2000" b="1" dirty="0" smtClean="0"/>
              <a:t> svahu podél komunikace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340768"/>
            <a:ext cx="6350245" cy="35499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66785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764704"/>
            <a:ext cx="7560840" cy="540060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b="1" dirty="0" smtClean="0"/>
              <a:t>2.) Založení trávníku z předpěstovaných trávníkových koberců</a:t>
            </a:r>
          </a:p>
          <a:p>
            <a:r>
              <a:rPr lang="cs-CZ" dirty="0" smtClean="0"/>
              <a:t>Používáme tam, kde chceme rychle docílit zatravněnou plochu a protieroznímu efektu, např. výstaviště, hřiště, svahy</a:t>
            </a:r>
          </a:p>
          <a:p>
            <a:r>
              <a:rPr lang="cs-CZ" u="sng" dirty="0" smtClean="0"/>
              <a:t>Trávníkové koberce </a:t>
            </a:r>
            <a:r>
              <a:rPr lang="cs-CZ" dirty="0" smtClean="0"/>
              <a:t>jsou díly předpěstovaného trávníku, připraveného k přesazení na připravený pozemek</a:t>
            </a:r>
          </a:p>
          <a:p>
            <a:r>
              <a:rPr lang="cs-CZ" dirty="0" smtClean="0"/>
              <a:t>Výhody travního koberce: můžeme pokládat celé vegetační období, brzy po založení můžeme na ně vstupovat</a:t>
            </a:r>
          </a:p>
          <a:p>
            <a:r>
              <a:rPr lang="cs-CZ" dirty="0" smtClean="0"/>
              <a:t>Nevýhoda travního koberce: větší pracnost a finanční náročnost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8420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dirty="0" smtClean="0"/>
              <a:t>Pěstování travního koberce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7848872" cy="441771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Na středně těžké půdě</a:t>
            </a:r>
          </a:p>
          <a:p>
            <a:r>
              <a:rPr lang="cs-CZ" dirty="0" smtClean="0"/>
              <a:t>Na řídké pytlovině a nepropustném podloží, např. beton</a:t>
            </a:r>
          </a:p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r>
              <a:rPr lang="cs-CZ" b="1" dirty="0" smtClean="0"/>
              <a:t>Úkol: </a:t>
            </a:r>
            <a:r>
              <a:rPr lang="cs-CZ" dirty="0" smtClean="0"/>
              <a:t>Popiš z učebnice pěstování trávníků na pytlovině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Koberce vyžadují časté kosení, zavlažování a odplevelování</a:t>
            </a:r>
          </a:p>
          <a:p>
            <a:r>
              <a:rPr lang="cs-CZ" dirty="0" smtClean="0"/>
              <a:t>Slupujeme za 4 až 6 měsíců od vysetí. Sloupnuté pásy (slupovačem trávníku) rolujeme jako koberec (váží 15 – 25 kg, rozměr 40 cm x 250 cm, tloušťka 2-3 cm) a do 24 hodin musí být položený na určeném místě.</a:t>
            </a:r>
          </a:p>
          <a:p>
            <a:r>
              <a:rPr lang="cs-CZ" dirty="0" smtClean="0"/>
              <a:t>Pásy pokládáme po delší straně pozemku, těsně vedle sebe. Řasy střídáme jako cihlové zdivo.</a:t>
            </a:r>
          </a:p>
          <a:p>
            <a:r>
              <a:rPr lang="cs-CZ" dirty="0" smtClean="0"/>
              <a:t>Po pokládce zavlažíme (15 -20 l/m</a:t>
            </a:r>
            <a:r>
              <a:rPr lang="cs-CZ" baseline="30000" dirty="0" smtClean="0"/>
              <a:t>2</a:t>
            </a:r>
            <a:r>
              <a:rPr lang="cs-CZ" dirty="0" smtClean="0"/>
              <a:t>) a lehce uválíme</a:t>
            </a:r>
          </a:p>
          <a:p>
            <a:r>
              <a:rPr lang="cs-CZ" dirty="0" smtClean="0"/>
              <a:t>Mezery mezi pásy doplníme substrátem s travní směsí</a:t>
            </a:r>
          </a:p>
          <a:p>
            <a:r>
              <a:rPr lang="cs-CZ" dirty="0" smtClean="0"/>
              <a:t>Za 3 týdny kosíme, za 2 měsíce zatěžujeme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2564904"/>
            <a:ext cx="6696744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379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836712"/>
            <a:ext cx="6777317" cy="4995917"/>
          </a:xfrm>
        </p:spPr>
        <p:txBody>
          <a:bodyPr/>
          <a:lstStyle/>
          <a:p>
            <a:pPr marL="68580" indent="0" algn="ctr">
              <a:buNone/>
            </a:pPr>
            <a:r>
              <a:rPr lang="cs-CZ" dirty="0" smtClean="0"/>
              <a:t>Slupování a stáčení travních koberců</a:t>
            </a:r>
          </a:p>
          <a:p>
            <a:pPr marL="68580" indent="0" algn="ctr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578086"/>
            <a:ext cx="4289654" cy="28849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4536504" cy="2667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13383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980728"/>
            <a:ext cx="6777317" cy="4851901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Schéma pokládání travního koberce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0971" y="2420888"/>
            <a:ext cx="6322058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835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836712"/>
            <a:ext cx="6777317" cy="4995917"/>
          </a:xfrm>
        </p:spPr>
        <p:txBody>
          <a:bodyPr/>
          <a:lstStyle/>
          <a:p>
            <a:pPr marL="68580" indent="0" algn="ctr">
              <a:buNone/>
            </a:pPr>
            <a:r>
              <a:rPr lang="cs-CZ" dirty="0" smtClean="0"/>
              <a:t>Pokládka travního koberce</a:t>
            </a:r>
          </a:p>
          <a:p>
            <a:pPr marL="68580" indent="0" algn="ctr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284984"/>
            <a:ext cx="5363324" cy="31341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10" y="1412776"/>
            <a:ext cx="4073630" cy="24527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2317837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7632848" cy="5472608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3.) Zatravňovací rohože – tzv. suchý trávník</a:t>
            </a:r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u="sng" dirty="0" smtClean="0"/>
              <a:t>Výhody:</a:t>
            </a:r>
            <a:r>
              <a:rPr lang="cs-CZ" dirty="0" smtClean="0"/>
              <a:t> moderní, méně pracný způsob pro extenzivní plochy, pro špatné půdy, pro místa ohrožená erozí, rohože chrání povrch půdy, než se porost zapojí</a:t>
            </a:r>
          </a:p>
          <a:p>
            <a:r>
              <a:rPr lang="cs-CZ" dirty="0" smtClean="0"/>
              <a:t>Travní rohož – vícevrstvá </a:t>
            </a:r>
            <a:r>
              <a:rPr lang="cs-CZ" dirty="0" err="1" smtClean="0"/>
              <a:t>geotextilie</a:t>
            </a:r>
            <a:r>
              <a:rPr lang="cs-CZ" dirty="0" smtClean="0"/>
              <a:t>. Mezi vrstvami je travní semeno a hnojivo (role 1-2 m x 50 m)</a:t>
            </a:r>
          </a:p>
          <a:p>
            <a:r>
              <a:rPr lang="cs-CZ" dirty="0" smtClean="0"/>
              <a:t>Po položení a zavlažení za 3 týdny máme zelený trávník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5580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980728"/>
            <a:ext cx="6777317" cy="4851901"/>
          </a:xfrm>
        </p:spPr>
        <p:txBody>
          <a:bodyPr/>
          <a:lstStyle/>
          <a:p>
            <a:pPr marL="68580" indent="0" algn="ctr">
              <a:buNone/>
            </a:pPr>
            <a:r>
              <a:rPr lang="cs-CZ" dirty="0" smtClean="0"/>
              <a:t>Travní rohož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2633" y="1772816"/>
            <a:ext cx="5430008" cy="39439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2097578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Náhrada za trávník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7848872" cy="424847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Tam, kde nelze založit travnatou plochu, např. ve stínu, přílišné výsluní nebo na písčitých půdách</a:t>
            </a:r>
          </a:p>
          <a:p>
            <a:r>
              <a:rPr lang="cs-CZ" dirty="0" smtClean="0"/>
              <a:t>Používáme náhradní rostliny, které vytváření souvislou plochu</a:t>
            </a:r>
          </a:p>
          <a:p>
            <a:r>
              <a:rPr lang="cs-CZ" u="sng" dirty="0" smtClean="0"/>
              <a:t>Do polostínu: </a:t>
            </a:r>
            <a:r>
              <a:rPr lang="cs-CZ" dirty="0" err="1" smtClean="0"/>
              <a:t>stalník</a:t>
            </a:r>
            <a:r>
              <a:rPr lang="cs-CZ" dirty="0" smtClean="0"/>
              <a:t> </a:t>
            </a:r>
            <a:r>
              <a:rPr lang="cs-CZ" dirty="0" err="1" smtClean="0"/>
              <a:t>Dammerův</a:t>
            </a:r>
            <a:r>
              <a:rPr lang="cs-CZ" dirty="0" smtClean="0"/>
              <a:t>, brslen </a:t>
            </a:r>
            <a:r>
              <a:rPr lang="cs-CZ" dirty="0" err="1" smtClean="0"/>
              <a:t>kořeňující</a:t>
            </a:r>
            <a:r>
              <a:rPr lang="cs-CZ" dirty="0" smtClean="0"/>
              <a:t>, mahonie </a:t>
            </a:r>
            <a:r>
              <a:rPr lang="cs-CZ" dirty="0" err="1" smtClean="0"/>
              <a:t>cesmínolistá</a:t>
            </a:r>
            <a:r>
              <a:rPr lang="cs-CZ" dirty="0" smtClean="0"/>
              <a:t>, zběhovec plazivý, kopytník evropský, konvalinka vonná, </a:t>
            </a:r>
            <a:r>
              <a:rPr lang="cs-CZ" dirty="0" err="1" smtClean="0"/>
              <a:t>brčák</a:t>
            </a:r>
            <a:r>
              <a:rPr lang="cs-CZ" dirty="0" smtClean="0"/>
              <a:t> menší</a:t>
            </a:r>
          </a:p>
          <a:p>
            <a:r>
              <a:rPr lang="cs-CZ" u="sng" dirty="0" smtClean="0"/>
              <a:t>Pro hluboký stín </a:t>
            </a:r>
            <a:r>
              <a:rPr lang="cs-CZ" dirty="0" smtClean="0"/>
              <a:t>– břečťan</a:t>
            </a:r>
          </a:p>
          <a:p>
            <a:r>
              <a:rPr lang="cs-CZ" u="sng" dirty="0" smtClean="0"/>
              <a:t>Na slunné svahy: </a:t>
            </a:r>
            <a:r>
              <a:rPr lang="cs-CZ" dirty="0" smtClean="0"/>
              <a:t>janovec metlatý, jalovec chvojka, skalník přitisklý, skalník vodorovný,  rozchodník nepravý, mochna, čistec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429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80928"/>
            <a:ext cx="7024744" cy="139322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Úkol: </a:t>
            </a:r>
            <a:br>
              <a:rPr lang="cs-CZ" sz="3200" dirty="0" smtClean="0"/>
            </a:br>
            <a:r>
              <a:rPr lang="cs-CZ" sz="3200" dirty="0" smtClean="0"/>
              <a:t>přiřaď k následujícím obrázkům názvy (české a latinské)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492896"/>
            <a:ext cx="7200800" cy="194421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1374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04664"/>
            <a:ext cx="2341042" cy="35083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694593"/>
            <a:ext cx="3384376" cy="37781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402541"/>
            <a:ext cx="3874054" cy="30040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920748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1" y="1340768"/>
            <a:ext cx="4187239" cy="32361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131" y="3212976"/>
            <a:ext cx="4318630" cy="32389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196752"/>
            <a:ext cx="2466975" cy="18478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414027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341947"/>
            <a:ext cx="6552728" cy="491454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937308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4540" y="76470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00"/>
          <a:stretch/>
        </p:blipFill>
        <p:spPr>
          <a:xfrm>
            <a:off x="755576" y="1418517"/>
            <a:ext cx="5262562" cy="30512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64"/>
          <a:stretch/>
        </p:blipFill>
        <p:spPr>
          <a:xfrm>
            <a:off x="2479517" y="3879836"/>
            <a:ext cx="3737992" cy="25325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8513" y="1370769"/>
            <a:ext cx="4227364" cy="32067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677896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571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276872"/>
            <a:ext cx="5445918" cy="40844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26687" y="2367047"/>
            <a:ext cx="4758850" cy="34263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481166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852936"/>
            <a:ext cx="4677833" cy="35083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584666"/>
            <a:ext cx="3770548" cy="478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1629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908720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		7.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924944"/>
            <a:ext cx="4675659" cy="35083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340768"/>
            <a:ext cx="3816424" cy="50885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139437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DVOŘÁČEK, Pavel. </a:t>
            </a:r>
            <a:r>
              <a:rPr lang="cs-CZ" i="1" dirty="0"/>
              <a:t>Sadovnictví: pro odborná učiliště</a:t>
            </a:r>
            <a:r>
              <a:rPr lang="cs-CZ" dirty="0"/>
              <a:t>. 1. vyd. Praha: Septima, 2001, 94 s. ISBN 80-721-6152-0.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978-80-247-3605-1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3692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92</TotalTime>
  <Words>546</Words>
  <Application>Microsoft Office PowerPoint</Application>
  <PresentationFormat>Předvádění na obrazovce (4:3)</PresentationFormat>
  <Paragraphs>103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Austin</vt:lpstr>
      <vt:lpstr>Prezentace aplikace PowerPoint</vt:lpstr>
      <vt:lpstr> Založení trávníku</vt:lpstr>
      <vt:lpstr>Příprava půdy</vt:lpstr>
      <vt:lpstr>Založení trávníků</vt:lpstr>
      <vt:lpstr>Prezentace aplikace PowerPoint</vt:lpstr>
      <vt:lpstr>Prezentace aplikace PowerPoint</vt:lpstr>
      <vt:lpstr>Pěstování travního koberce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Náhrada za trávník</vt:lpstr>
      <vt:lpstr>Úkol:  přiřaď k následujícím obrázkům názvy (české a latinské)</vt:lpstr>
      <vt:lpstr>1.</vt:lpstr>
      <vt:lpstr>2.</vt:lpstr>
      <vt:lpstr>3.</vt:lpstr>
      <vt:lpstr>4.</vt:lpstr>
      <vt:lpstr>5.</vt:lpstr>
      <vt:lpstr>6.</vt:lpstr>
      <vt:lpstr>   7.</vt:lpstr>
      <vt:lpstr>Zdroje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Miroslav Brimus</dc:creator>
  <cp:lastModifiedBy>Miroslav Brimus</cp:lastModifiedBy>
  <cp:revision>15</cp:revision>
  <dcterms:created xsi:type="dcterms:W3CDTF">2013-12-27T18:50:50Z</dcterms:created>
  <dcterms:modified xsi:type="dcterms:W3CDTF">2014-01-05T16:32:48Z</dcterms:modified>
</cp:coreProperties>
</file>