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3B604D-7989-4968-843D-6418A736EEB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5CEA7EF-A1DB-4657-B1DC-59F1EFECE85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709331834"/>
              </p:ext>
            </p:extLst>
          </p:nvPr>
        </p:nvGraphicFramePr>
        <p:xfrm>
          <a:off x="1530096" y="692696"/>
          <a:ext cx="5922224" cy="4027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691"/>
                <a:gridCol w="4093533"/>
              </a:tblGrid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CZ.1.07/1.5.00/34.0565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Číslo materiálu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VY-32-INOVACE-510 Trávníky – zahradní údržba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Autor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lang="cs-CZ" sz="9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Průřezová témata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Tematický celek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Ročník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Datum tvorby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21.9.2012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Datum a místo ověření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24.9.2012 SAD 2.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Druh učebního materiálu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Anotace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Klíčová slova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Koseni, zavlažování, výživa a hnojení, </a:t>
                      </a:r>
                      <a:r>
                        <a:rPr lang="cs-CZ" sz="9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aerifikace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</a:t>
                      </a:r>
                      <a:r>
                        <a:rPr lang="cs-CZ" sz="9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vertikutace</a:t>
                      </a: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odplevelování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2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Metodický pokyn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Určeno k výkladu do hodiny i pro samostudium</a:t>
                      </a:r>
                    </a:p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Možnosti využití – práce s učebnicí, internetem</a:t>
                      </a:r>
                    </a:p>
                  </a:txBody>
                  <a:tcPr marL="53806" marR="53806" marT="0" marB="0" anchor="ctr"/>
                </a:tc>
              </a:tr>
              <a:tr h="272602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Pokud není uvedeno jinak, použitý materiál je z vlastních zdrojů autora.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096" y="4725144"/>
            <a:ext cx="6083808" cy="1487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882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2204864"/>
            <a:ext cx="6336704" cy="182809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Trávníky – zahradní údržba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3378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Péče o trávník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Kosení</a:t>
            </a:r>
          </a:p>
          <a:p>
            <a:r>
              <a:rPr lang="cs-CZ" dirty="0" smtClean="0"/>
              <a:t>Zavlažování</a:t>
            </a:r>
          </a:p>
          <a:p>
            <a:r>
              <a:rPr lang="cs-CZ" dirty="0" smtClean="0"/>
              <a:t>výživa a hnojení</a:t>
            </a:r>
          </a:p>
          <a:p>
            <a:r>
              <a:rPr lang="cs-CZ" dirty="0" smtClean="0"/>
              <a:t>provzdušňování (</a:t>
            </a:r>
            <a:r>
              <a:rPr lang="cs-CZ" dirty="0" err="1" smtClean="0"/>
              <a:t>vertikutace</a:t>
            </a:r>
            <a:r>
              <a:rPr lang="cs-CZ" dirty="0" smtClean="0"/>
              <a:t>, </a:t>
            </a:r>
            <a:r>
              <a:rPr lang="cs-CZ" dirty="0" err="1" smtClean="0"/>
              <a:t>aerifikace</a:t>
            </a:r>
            <a:r>
              <a:rPr lang="cs-CZ" dirty="0" smtClean="0"/>
              <a:t>)</a:t>
            </a:r>
          </a:p>
          <a:p>
            <a:r>
              <a:rPr lang="cs-CZ" dirty="0" smtClean="0"/>
              <a:t>Čištění</a:t>
            </a:r>
          </a:p>
          <a:p>
            <a:r>
              <a:rPr lang="cs-CZ" dirty="0" smtClean="0"/>
              <a:t>Vyhrabávání</a:t>
            </a:r>
          </a:p>
          <a:p>
            <a:r>
              <a:rPr lang="cs-CZ" dirty="0" smtClean="0"/>
              <a:t>Pískování</a:t>
            </a:r>
          </a:p>
          <a:p>
            <a:r>
              <a:rPr lang="cs-CZ" dirty="0" smtClean="0"/>
              <a:t>Odplevelování</a:t>
            </a:r>
          </a:p>
          <a:p>
            <a:r>
              <a:rPr lang="cs-CZ" dirty="0"/>
              <a:t>O</a:t>
            </a:r>
            <a:r>
              <a:rPr lang="cs-CZ" dirty="0" smtClean="0"/>
              <a:t>chrana proti chorobám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8719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16832"/>
            <a:ext cx="7272808" cy="4104456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Mladý trávník sekáme v době, kdy dorostl výšky 10 cm. Častým sekáním postupně vyhynou jednoleté plevely</a:t>
            </a:r>
          </a:p>
          <a:p>
            <a:pPr algn="just"/>
            <a:r>
              <a:rPr lang="cs-CZ" u="sng" dirty="0" smtClean="0"/>
              <a:t>Typy sekaček: </a:t>
            </a:r>
            <a:r>
              <a:rPr lang="cs-CZ" dirty="0" smtClean="0"/>
              <a:t>lištové, rotační, vřetenové, čepové a bubnové</a:t>
            </a:r>
          </a:p>
          <a:p>
            <a:pPr algn="just"/>
            <a:r>
              <a:rPr lang="cs-CZ" dirty="0"/>
              <a:t>Posečenou trávu odstraníme (sběrací koš) nebo ponecháme travní hmotu na trávníku tzv. </a:t>
            </a:r>
            <a:r>
              <a:rPr lang="cs-CZ" dirty="0" smtClean="0"/>
              <a:t>mulčování</a:t>
            </a:r>
          </a:p>
          <a:p>
            <a:pPr marL="0" indent="0" algn="just">
              <a:buNone/>
            </a:pPr>
            <a:endParaRPr lang="cs-CZ" b="1" dirty="0" smtClean="0"/>
          </a:p>
          <a:p>
            <a:pPr marL="0" indent="0" algn="just">
              <a:buNone/>
            </a:pPr>
            <a:r>
              <a:rPr lang="cs-CZ" b="1" dirty="0" smtClean="0"/>
              <a:t>Úkol: </a:t>
            </a:r>
            <a:r>
              <a:rPr lang="cs-CZ" dirty="0" smtClean="0"/>
              <a:t>uveď rozdíly mezi jednotlivými typy sekaček (učebnice TZ str. 236)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5085184"/>
            <a:ext cx="7272808" cy="9361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3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Zavlažování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Závlaha pravidelná, vydatná, rovnoměrná, hlavně po sekání (duben až říjen 450 – 680 mm)</a:t>
            </a:r>
          </a:p>
          <a:p>
            <a:r>
              <a:rPr lang="cs-CZ" dirty="0" smtClean="0"/>
              <a:t>Ideální je automaticky řízený zavlažovací systém s podzemními rozvody a výsuvnými postřikovači (čidla vlhkosti)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876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Výživa a hnojení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844824"/>
            <a:ext cx="7056784" cy="410445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Nedostatečné hnojení způsobí oslabení a řídnutí trávníku a následné zaplevelení dvouděložnými plevely (smetánka lékařská, sedmikráska, heřmánek, …)</a:t>
            </a:r>
          </a:p>
          <a:p>
            <a:r>
              <a:rPr lang="cs-CZ" dirty="0" smtClean="0"/>
              <a:t>Ideální poměr hlavních živin:</a:t>
            </a:r>
          </a:p>
          <a:p>
            <a:pPr marL="0" indent="0">
              <a:buNone/>
            </a:pPr>
            <a:r>
              <a:rPr lang="cs-CZ" dirty="0" smtClean="0"/>
              <a:t>		N : P   : K    : Mg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1  : 0,3: 0,7 : 0,1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 – dusík, růst trávníku</a:t>
            </a:r>
          </a:p>
          <a:p>
            <a:r>
              <a:rPr lang="cs-CZ" dirty="0" smtClean="0"/>
              <a:t>P – fosfor, růst kořenů</a:t>
            </a:r>
          </a:p>
          <a:p>
            <a:r>
              <a:rPr lang="cs-CZ" dirty="0" smtClean="0"/>
              <a:t>K – draslík, odolnost vůči chorobám, vymrzání, suchu</a:t>
            </a:r>
          </a:p>
          <a:p>
            <a:r>
              <a:rPr lang="cs-CZ" dirty="0" smtClean="0"/>
              <a:t>Mg – hořčík, tvorba škrobu a bílkovin</a:t>
            </a:r>
          </a:p>
          <a:p>
            <a:r>
              <a:rPr lang="cs-CZ" dirty="0" smtClean="0"/>
              <a:t>Ca – vápník, ovlivňuje pH půdy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490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052736"/>
            <a:ext cx="6196405" cy="46703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Vhodná hnojiva:</a:t>
            </a:r>
          </a:p>
          <a:p>
            <a:r>
              <a:rPr lang="cs-CZ" dirty="0" smtClean="0"/>
              <a:t>NPK – srpen, září (2 – 4 kg/m2)</a:t>
            </a:r>
          </a:p>
          <a:p>
            <a:r>
              <a:rPr lang="cs-CZ" dirty="0" err="1" smtClean="0"/>
              <a:t>Agromix</a:t>
            </a:r>
            <a:r>
              <a:rPr lang="cs-CZ" dirty="0" smtClean="0"/>
              <a:t>, </a:t>
            </a:r>
            <a:r>
              <a:rPr lang="cs-CZ" dirty="0" err="1" smtClean="0"/>
              <a:t>Agrobit</a:t>
            </a:r>
            <a:r>
              <a:rPr lang="cs-CZ" dirty="0" smtClean="0"/>
              <a:t>, Universal – pozvolné uvolňování živin</a:t>
            </a:r>
          </a:p>
          <a:p>
            <a:r>
              <a:rPr lang="cs-CZ" dirty="0" err="1" smtClean="0"/>
              <a:t>Hycol</a:t>
            </a:r>
            <a:r>
              <a:rPr lang="cs-CZ" dirty="0" smtClean="0"/>
              <a:t>, </a:t>
            </a:r>
            <a:r>
              <a:rPr lang="cs-CZ" dirty="0" err="1" smtClean="0"/>
              <a:t>Humitan</a:t>
            </a:r>
            <a:r>
              <a:rPr lang="cs-CZ" dirty="0" smtClean="0"/>
              <a:t>, </a:t>
            </a:r>
            <a:r>
              <a:rPr lang="cs-CZ" dirty="0" err="1" smtClean="0"/>
              <a:t>FerroTop</a:t>
            </a:r>
            <a:r>
              <a:rPr lang="cs-CZ" dirty="0" smtClean="0"/>
              <a:t> – hlavní živiny plus stopové prvky</a:t>
            </a:r>
          </a:p>
          <a:p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Úkol: </a:t>
            </a:r>
            <a:r>
              <a:rPr lang="cs-CZ" dirty="0"/>
              <a:t>V</a:t>
            </a:r>
            <a:r>
              <a:rPr lang="cs-CZ" dirty="0" smtClean="0"/>
              <a:t> tabulce na str. 237 srovnej roční dávky hnojiv pro jednotlivé typy trávníků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31640" y="4437112"/>
            <a:ext cx="6120680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387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80728"/>
            <a:ext cx="7200800" cy="5040559"/>
          </a:xfrm>
        </p:spPr>
        <p:txBody>
          <a:bodyPr/>
          <a:lstStyle/>
          <a:p>
            <a:r>
              <a:rPr lang="cs-CZ" dirty="0" smtClean="0"/>
              <a:t>V době vegetačního klidu – jednou za 3-5 let, hnojíme organickým hnojivem (kompost, rašelina, </a:t>
            </a:r>
            <a:r>
              <a:rPr lang="cs-CZ" dirty="0" err="1" smtClean="0"/>
              <a:t>vermikompost</a:t>
            </a:r>
            <a:r>
              <a:rPr lang="cs-CZ" dirty="0" smtClean="0"/>
              <a:t>), 2 – 5 kg/m</a:t>
            </a:r>
            <a:r>
              <a:rPr lang="cs-CZ" baseline="30000" dirty="0" smtClean="0"/>
              <a:t>2</a:t>
            </a:r>
          </a:p>
          <a:p>
            <a:endParaRPr lang="cs-CZ" dirty="0" smtClean="0"/>
          </a:p>
          <a:p>
            <a:r>
              <a:rPr lang="cs-CZ" dirty="0" smtClean="0"/>
              <a:t>Vápněním (jaro nebo podzim) likvidujeme mech, 250 g dolomitického vápence na m</a:t>
            </a:r>
            <a:r>
              <a:rPr lang="cs-CZ" baseline="30000" dirty="0" smtClean="0"/>
              <a:t>2</a:t>
            </a:r>
            <a:r>
              <a:rPr lang="cs-CZ" dirty="0" smtClean="0"/>
              <a:t> nebo </a:t>
            </a:r>
            <a:r>
              <a:rPr lang="cs-CZ" dirty="0" err="1" smtClean="0"/>
              <a:t>FerroTop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46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Provzdušňování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= regenerace a obnova trávníku</a:t>
            </a:r>
          </a:p>
          <a:p>
            <a:pPr marL="0" indent="0">
              <a:buNone/>
            </a:pPr>
            <a:r>
              <a:rPr lang="cs-CZ" b="1" dirty="0" err="1" smtClean="0"/>
              <a:t>Vertikutace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Mechanické prořezání povrchové vrstvy travního drnu soustavou pevných rotujících nožů postavených kolmo k povrchu půdy – </a:t>
            </a:r>
            <a:r>
              <a:rPr lang="cs-CZ" dirty="0" err="1" smtClean="0"/>
              <a:t>vertikutátory</a:t>
            </a:r>
            <a:endParaRPr lang="cs-CZ" dirty="0" smtClean="0"/>
          </a:p>
          <a:p>
            <a:r>
              <a:rPr lang="cs-CZ" u="sng" dirty="0" smtClean="0"/>
              <a:t>Význam:</a:t>
            </a:r>
            <a:r>
              <a:rPr lang="cs-CZ" dirty="0" smtClean="0"/>
              <a:t> odstraňuje zplstnatění travního drnu, poškozuje plevel, vytváří optimální podmínky pro odnožování trav, pro příjem vody a živin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297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836712"/>
            <a:ext cx="7119415" cy="50728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9082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</a:t>
            </a:r>
            <a:r>
              <a:rPr lang="cs-CZ" dirty="0" err="1" smtClean="0"/>
              <a:t>vertikutaci</a:t>
            </a:r>
            <a:r>
              <a:rPr lang="cs-CZ" dirty="0" smtClean="0"/>
              <a:t> trávník vyhrabeme, přidáme kompost nebo písek, hnojivo, herbicidy, kondicionéry, vápnění a zalejeme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Vhodná doba – časné jako nebo pozdní léto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289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980728"/>
            <a:ext cx="6196405" cy="46839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err="1" smtClean="0"/>
              <a:t>Aerifikace</a:t>
            </a:r>
            <a:endParaRPr lang="cs-CZ" b="1" dirty="0" smtClean="0"/>
          </a:p>
          <a:p>
            <a:r>
              <a:rPr lang="cs-CZ" dirty="0" smtClean="0"/>
              <a:t>Mechanické proděravění travního drnu pomocí dutých nebo pevných hrotů do hloubky 2 – 15 cm</a:t>
            </a:r>
          </a:p>
          <a:p>
            <a:r>
              <a:rPr lang="cs-CZ" dirty="0" smtClean="0"/>
              <a:t>Význam: odlehčení utuženého terénu, vzniklé díry zaplníme pískem nebo substrátem = </a:t>
            </a:r>
            <a:r>
              <a:rPr lang="cs-CZ" dirty="0" err="1" smtClean="0"/>
              <a:t>aerifikátory</a:t>
            </a:r>
            <a:endParaRPr lang="cs-CZ" dirty="0" smtClean="0"/>
          </a:p>
          <a:p>
            <a:r>
              <a:rPr lang="cs-CZ" dirty="0" smtClean="0"/>
              <a:t>Vynesené válečky půdy se rozmělní např. smykováním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Úkol:</a:t>
            </a:r>
            <a:r>
              <a:rPr lang="cs-CZ" dirty="0" smtClean="0"/>
              <a:t> Doplň ošetření po </a:t>
            </a:r>
            <a:r>
              <a:rPr lang="cs-CZ" dirty="0" err="1" smtClean="0"/>
              <a:t>aerifikaci</a:t>
            </a:r>
            <a:r>
              <a:rPr lang="cs-CZ" dirty="0" smtClean="0"/>
              <a:t>, její význam, výhody a dobu vhodnou pro takové ošetření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331640" y="4509120"/>
            <a:ext cx="6048672" cy="9361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5313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764704"/>
            <a:ext cx="6991258" cy="52890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288623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10992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Metoda </a:t>
            </a:r>
            <a:r>
              <a:rPr lang="cs-CZ" dirty="0" err="1" smtClean="0"/>
              <a:t>Verti-drain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nebo </a:t>
            </a:r>
            <a:r>
              <a:rPr lang="cs-CZ" dirty="0" err="1" smtClean="0"/>
              <a:t>Hydroject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119256"/>
            <a:ext cx="7272808" cy="3974039"/>
          </a:xfrm>
        </p:spPr>
        <p:txBody>
          <a:bodyPr/>
          <a:lstStyle/>
          <a:p>
            <a:r>
              <a:rPr lang="cs-CZ" dirty="0" smtClean="0"/>
              <a:t>Použití u silně zatěžování trávníků, hluboký prořez kořenové sféry do hloubky 20 cm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096589"/>
            <a:ext cx="3786499" cy="31543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57" y="3096589"/>
            <a:ext cx="3657394" cy="31266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544058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Ochrana proti houbovým chorobám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Preventivní ochrana </a:t>
            </a:r>
            <a:r>
              <a:rPr lang="cs-CZ" dirty="0" smtClean="0"/>
              <a:t>– odstranění rizikových faktorů, např.: dlouhodobě ležící sněhová pokrývka, listí, nadbytek dusíku, nedostatek draslíku, …,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Plíseň sněžná</a:t>
            </a:r>
          </a:p>
          <a:p>
            <a:r>
              <a:rPr lang="cs-CZ" dirty="0"/>
              <a:t>P</a:t>
            </a:r>
            <a:r>
              <a:rPr lang="cs-CZ" dirty="0" smtClean="0"/>
              <a:t>rojevy na jaře</a:t>
            </a:r>
          </a:p>
          <a:p>
            <a:r>
              <a:rPr lang="cs-CZ" dirty="0" smtClean="0"/>
              <a:t>Nepravidelné bílo-růžové skvrny</a:t>
            </a:r>
          </a:p>
          <a:p>
            <a:r>
              <a:rPr lang="cs-CZ" dirty="0"/>
              <a:t>O</a:t>
            </a:r>
            <a:r>
              <a:rPr lang="cs-CZ" dirty="0" smtClean="0"/>
              <a:t>chrana preventivní ošetření fungicidem </a:t>
            </a:r>
            <a:r>
              <a:rPr lang="cs-CZ" dirty="0" err="1" smtClean="0"/>
              <a:t>Hertitage</a:t>
            </a:r>
            <a:r>
              <a:rPr lang="cs-CZ" dirty="0" smtClean="0"/>
              <a:t> na podzim</a:t>
            </a:r>
          </a:p>
        </p:txBody>
      </p:sp>
    </p:spTree>
    <p:extLst>
      <p:ext uri="{BB962C8B-B14F-4D97-AF65-F5344CB8AC3E}">
        <p14:creationId xmlns:p14="http://schemas.microsoft.com/office/powerpoint/2010/main" val="18146520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81121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Ložiska plísně sněžné na trávníku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84784"/>
            <a:ext cx="4644983" cy="34837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8712" y="1700808"/>
            <a:ext cx="3489749" cy="43816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0672102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119257"/>
            <a:ext cx="6912768" cy="360381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978-80-247-3605-1</a:t>
            </a:r>
          </a:p>
          <a:p>
            <a:endParaRPr lang="cs-CZ" i="1" dirty="0" smtClean="0"/>
          </a:p>
          <a:p>
            <a:r>
              <a:rPr lang="cs-CZ" i="1" dirty="0" smtClean="0"/>
              <a:t>Trávníky</a:t>
            </a:r>
            <a:r>
              <a:rPr lang="cs-CZ" i="1" dirty="0"/>
              <a:t>: Rady z Receptáře</a:t>
            </a:r>
            <a:r>
              <a:rPr lang="cs-CZ" dirty="0"/>
              <a:t>. Praha - Karlín: Vydavatelství a nakladatelství </a:t>
            </a:r>
            <a:r>
              <a:rPr lang="cs-CZ" dirty="0" err="1"/>
              <a:t>Reader´s</a:t>
            </a:r>
            <a:r>
              <a:rPr lang="cs-CZ" dirty="0"/>
              <a:t> Digest Výběr s.r.o., 2002, 2002, roč. 2002, duben/2002. ISSN 1213-6441.</a:t>
            </a:r>
            <a:r>
              <a:rPr lang="cs-CZ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2478913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87</TotalTime>
  <Words>587</Words>
  <Application>Microsoft Office PowerPoint</Application>
  <PresentationFormat>Předvádění na obrazovce (4:3)</PresentationFormat>
  <Paragraphs>97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Špendlík</vt:lpstr>
      <vt:lpstr>Prezentace aplikace PowerPoint</vt:lpstr>
      <vt:lpstr>Trávníky – zahradní údržba</vt:lpstr>
      <vt:lpstr>Péče o trávník</vt:lpstr>
      <vt:lpstr>Kosení</vt:lpstr>
      <vt:lpstr>Zavlažování</vt:lpstr>
      <vt:lpstr>Výživa a hnojení</vt:lpstr>
      <vt:lpstr>Prezentace aplikace PowerPoint</vt:lpstr>
      <vt:lpstr>Prezentace aplikace PowerPoint</vt:lpstr>
      <vt:lpstr>Provzdušňování</vt:lpstr>
      <vt:lpstr>Prezentace aplikace PowerPoint</vt:lpstr>
      <vt:lpstr>Prezentace aplikace PowerPoint</vt:lpstr>
      <vt:lpstr>Prezentace aplikace PowerPoint</vt:lpstr>
      <vt:lpstr>Prezentace aplikace PowerPoint</vt:lpstr>
      <vt:lpstr>Metoda Verti-drain  nebo Hydroject</vt:lpstr>
      <vt:lpstr>Ochrana proti houbovým chorobám</vt:lpstr>
      <vt:lpstr>Ložiska plísně sněžné na trávníku</vt:lpstr>
      <vt:lpstr>Zdroje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Miroslav Brimus</dc:creator>
  <cp:lastModifiedBy>Miroslav Brimus</cp:lastModifiedBy>
  <cp:revision>14</cp:revision>
  <dcterms:created xsi:type="dcterms:W3CDTF">2013-12-29T14:09:43Z</dcterms:created>
  <dcterms:modified xsi:type="dcterms:W3CDTF">2014-01-05T16:39:23Z</dcterms:modified>
</cp:coreProperties>
</file>