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BA56E28A-D502-4966-B228-6E00A5756051}" type="datetimeFigureOut">
              <a:rPr lang="cs-CZ" smtClean="0"/>
              <a:t>5.1.2014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0A935B5E-E579-43D2-B8B0-EA603E86EC46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96686014"/>
              </p:ext>
            </p:extLst>
          </p:nvPr>
        </p:nvGraphicFramePr>
        <p:xfrm>
          <a:off x="683568" y="908720"/>
          <a:ext cx="7666074" cy="403244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00599"/>
                <a:gridCol w="5865475"/>
              </a:tblGrid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Číslo projektu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CZ.1.07/1.5.00/34.0565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>
                    <a:solidFill>
                      <a:schemeClr val="bg2">
                        <a:lumMod val="50000"/>
                      </a:schemeClr>
                    </a:solidFill>
                  </a:tcPr>
                </a:tc>
              </a:tr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Číslo materiálu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</a:rPr>
                        <a:t>VY-32-INOVACE-511 Typy živých plotů 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3229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Název školy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Masarykova střední škola zemědělská a Vyšší odborná škola, Opava, příspěvková organizace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Autor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Ing. Daniela </a:t>
                      </a:r>
                      <a:r>
                        <a:rPr lang="cs-CZ" sz="1000" dirty="0" err="1">
                          <a:effectLst/>
                          <a:latin typeface="+mn-lt"/>
                        </a:rPr>
                        <a:t>Brímusová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Průřezová témata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Člověk a životní prostředí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Tematický celek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Sadovnické úpravy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Ročník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2. Za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Datum tvorby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21.9.2012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Datum a místo ověření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26.9.2012 SAD 2. Za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Druh učebního materiálu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Prezentace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Anotace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Výklad nové látky – názornější a přehlednější vysvětlení učiva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832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Klíčová slova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Bef>
                          <a:spcPts val="1200"/>
                        </a:spcBef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Živý plot, volně rostoucí, tvarovaný, vhodné dřeviny na ŽP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373229">
                <a:tc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Metodický pokyn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Určeno k výkladu do hodiny i pro samostudium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effectLst/>
                          <a:latin typeface="+mn-lt"/>
                        </a:rPr>
                        <a:t>Možnosti využití – práce s učebnicí, internetem</a:t>
                      </a:r>
                      <a:endParaRPr lang="cs-CZ" sz="1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53806" marR="53806" marT="0" marB="0" anchor="ctr"/>
                </a:tc>
              </a:tr>
              <a:tr h="273832">
                <a:tc gridSpan="2">
                  <a:txBody>
                    <a:bodyPr/>
                    <a:lstStyle/>
                    <a:p>
                      <a:r>
                        <a:rPr lang="cs-CZ" sz="1000" b="1" dirty="0" smtClean="0">
                          <a:solidFill>
                            <a:schemeClr val="bg1"/>
                          </a:solidFill>
                          <a:latin typeface="+mn-lt"/>
                        </a:rPr>
                        <a:t>Pokud není uvedeno jinak, použitý materiál je z vlastních zdrojů autora. </a:t>
                      </a:r>
                      <a:endParaRPr lang="cs-CZ" sz="1000" b="1" dirty="0">
                        <a:solidFill>
                          <a:schemeClr val="bg1"/>
                        </a:solidFill>
                        <a:latin typeface="+mn-lt"/>
                      </a:endParaRPr>
                    </a:p>
                  </a:txBody>
                  <a:tcPr>
                    <a:solidFill>
                      <a:schemeClr val="bg2">
                        <a:lumMod val="50000"/>
                      </a:schemeClr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8" y="5157192"/>
            <a:ext cx="6696744" cy="1271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395150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cs-CZ" dirty="0" smtClean="0"/>
              <a:t>Typy živých plotů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742115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r>
              <a:rPr lang="cs-CZ" dirty="0" smtClean="0"/>
              <a:t>Živé ploty a stěny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323652"/>
            <a:ext cx="7560840" cy="3841652"/>
          </a:xfrm>
        </p:spPr>
        <p:txBody>
          <a:bodyPr/>
          <a:lstStyle/>
          <a:p>
            <a:r>
              <a:rPr lang="cs-CZ" dirty="0" smtClean="0"/>
              <a:t>= souvislé výsadby keřů nebo stromů, s cílem vytvoření souvislé plochy (stěny)</a:t>
            </a:r>
          </a:p>
          <a:p>
            <a:pPr marL="68580" indent="0">
              <a:buNone/>
            </a:pPr>
            <a:r>
              <a:rPr lang="cs-CZ" dirty="0" smtClean="0"/>
              <a:t> </a:t>
            </a:r>
          </a:p>
          <a:p>
            <a:pPr marL="68580" indent="0">
              <a:buNone/>
            </a:pPr>
            <a:r>
              <a:rPr lang="cs-CZ" b="1" dirty="0" smtClean="0"/>
              <a:t>Živé ploty</a:t>
            </a:r>
          </a:p>
          <a:p>
            <a:r>
              <a:rPr lang="cs-CZ" dirty="0" smtClean="0"/>
              <a:t>Volně rostoucí</a:t>
            </a:r>
          </a:p>
          <a:p>
            <a:r>
              <a:rPr lang="cs-CZ" dirty="0" smtClean="0"/>
              <a:t>Tvarované řezem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2604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889168"/>
          </a:xfrm>
        </p:spPr>
        <p:txBody>
          <a:bodyPr/>
          <a:lstStyle/>
          <a:p>
            <a:r>
              <a:rPr lang="cs-CZ" dirty="0" smtClean="0"/>
              <a:t>Význam živých plotů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Estetický</a:t>
            </a:r>
          </a:p>
          <a:p>
            <a:r>
              <a:rPr lang="cs-CZ" dirty="0" smtClean="0"/>
              <a:t>Tvoří soukromí</a:t>
            </a:r>
          </a:p>
          <a:p>
            <a:r>
              <a:rPr lang="cs-CZ" dirty="0" smtClean="0"/>
              <a:t>Pohlcuje nečistoty a hluk</a:t>
            </a:r>
          </a:p>
          <a:p>
            <a:r>
              <a:rPr lang="cs-CZ" dirty="0" smtClean="0"/>
              <a:t>Zakrývá nepěkná místa</a:t>
            </a:r>
          </a:p>
          <a:p>
            <a:r>
              <a:rPr lang="cs-CZ" dirty="0" smtClean="0"/>
              <a:t>Tvoří pozadí ke květinám, růžím, trávníku</a:t>
            </a:r>
          </a:p>
          <a:p>
            <a:r>
              <a:rPr lang="cs-CZ" dirty="0" smtClean="0"/>
              <a:t>Obruby, náhrada oplocení, bludiště (buxus, tis, habr)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812444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836712"/>
            <a:ext cx="7024744" cy="864096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/>
              <a:t>Dřeviny vhodné pro živé ploty a stěny</a:t>
            </a:r>
            <a:br>
              <a:rPr lang="cs-CZ" sz="2800" dirty="0" smtClean="0"/>
            </a:br>
            <a:r>
              <a:rPr lang="cs-CZ" sz="2800" b="1" dirty="0" smtClean="0"/>
              <a:t>JEHLIČNANY</a:t>
            </a:r>
            <a:endParaRPr lang="cs-CZ" sz="2800" b="1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916832"/>
            <a:ext cx="7992888" cy="4392488"/>
          </a:xfrm>
        </p:spPr>
      </p:pic>
    </p:spTree>
    <p:extLst>
      <p:ext uri="{BB962C8B-B14F-4D97-AF65-F5344CB8AC3E}">
        <p14:creationId xmlns:p14="http://schemas.microsoft.com/office/powerpoint/2010/main" val="341597484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764010"/>
            <a:ext cx="8064896" cy="5791830"/>
          </a:xfrm>
        </p:spPr>
      </p:pic>
    </p:spTree>
    <p:extLst>
      <p:ext uri="{BB962C8B-B14F-4D97-AF65-F5344CB8AC3E}">
        <p14:creationId xmlns:p14="http://schemas.microsoft.com/office/powerpoint/2010/main" val="18483428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836712"/>
            <a:ext cx="7024744" cy="889168"/>
          </a:xfrm>
        </p:spPr>
        <p:txBody>
          <a:bodyPr>
            <a:normAutofit fontScale="90000"/>
          </a:bodyPr>
          <a:lstStyle/>
          <a:p>
            <a:pPr algn="ctr"/>
            <a:r>
              <a:rPr lang="cs-CZ" sz="2800" dirty="0"/>
              <a:t>Dřeviny vhodné pro živé ploty a stěny</a:t>
            </a:r>
            <a:br>
              <a:rPr lang="cs-CZ" sz="2800" dirty="0"/>
            </a:br>
            <a:r>
              <a:rPr lang="cs-CZ" sz="2800" b="1" dirty="0"/>
              <a:t>LISTNÁČE </a:t>
            </a:r>
            <a:r>
              <a:rPr lang="cs-CZ" sz="2800" b="1" dirty="0" smtClean="0"/>
              <a:t>II.</a:t>
            </a:r>
            <a:endParaRPr lang="cs-CZ" sz="2800" b="1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1560" y="1836992"/>
            <a:ext cx="7848872" cy="4581626"/>
          </a:xfrm>
        </p:spPr>
      </p:pic>
    </p:spTree>
    <p:extLst>
      <p:ext uri="{BB962C8B-B14F-4D97-AF65-F5344CB8AC3E}">
        <p14:creationId xmlns:p14="http://schemas.microsoft.com/office/powerpoint/2010/main" val="140255679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52912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Úkol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556792"/>
            <a:ext cx="7848872" cy="4824536"/>
          </a:xfrm>
        </p:spPr>
        <p:txBody>
          <a:bodyPr>
            <a:normAutofit fontScale="62500" lnSpcReduction="20000"/>
          </a:bodyPr>
          <a:lstStyle/>
          <a:p>
            <a:pPr marL="525780" indent="-457200">
              <a:buFont typeface="+mj-lt"/>
              <a:buAutoNum type="arabicParenR"/>
            </a:pPr>
            <a:r>
              <a:rPr lang="cs-CZ" dirty="0" smtClean="0"/>
              <a:t>Vyber z dříve uvedené tabulky: 5 jehličnanů vhodných na živé ploty; 5 listnatých stromů; 5 listnatých keřů</a:t>
            </a:r>
            <a:endParaRPr lang="cs-CZ" dirty="0"/>
          </a:p>
          <a:p>
            <a:pPr marL="525780" indent="-457200">
              <a:buFont typeface="+mj-lt"/>
              <a:buAutoNum type="arabicParenR"/>
            </a:pPr>
            <a:r>
              <a:rPr lang="cs-CZ" dirty="0" smtClean="0"/>
              <a:t>Nauč se české a latinské názvy vybraných zástupců</a:t>
            </a:r>
          </a:p>
          <a:p>
            <a:pPr marL="525780" indent="-457200">
              <a:buFont typeface="+mj-lt"/>
              <a:buAutoNum type="arabicParenR"/>
            </a:pPr>
            <a:r>
              <a:rPr lang="cs-CZ" dirty="0" smtClean="0"/>
              <a:t>Jednoho zástupce vyber a z učebnice nebo internetu vypiš jeho charakteristiku: habitus, nároky na prostředí, způsob množení</a:t>
            </a:r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endParaRPr lang="cs-CZ" dirty="0" smtClean="0"/>
          </a:p>
          <a:p>
            <a:pPr marL="68580" indent="0">
              <a:buNone/>
            </a:pPr>
            <a:r>
              <a:rPr lang="cs-CZ" b="1" dirty="0" smtClean="0"/>
              <a:t>Např. Zerav západní – </a:t>
            </a:r>
            <a:r>
              <a:rPr lang="cs-CZ" b="1" dirty="0" err="1" smtClean="0"/>
              <a:t>thuja</a:t>
            </a:r>
            <a:r>
              <a:rPr lang="cs-CZ" b="1" dirty="0" smtClean="0"/>
              <a:t> </a:t>
            </a:r>
            <a:r>
              <a:rPr lang="cs-CZ" b="1" dirty="0" err="1" smtClean="0"/>
              <a:t>occindentalis</a:t>
            </a:r>
            <a:endParaRPr lang="cs-CZ" b="1" dirty="0" smtClean="0"/>
          </a:p>
          <a:p>
            <a:pPr>
              <a:buFontTx/>
              <a:buChar char="-"/>
            </a:pPr>
            <a:r>
              <a:rPr lang="cs-CZ" dirty="0" smtClean="0"/>
              <a:t>Stále zelený jehličnan</a:t>
            </a:r>
          </a:p>
          <a:p>
            <a:pPr>
              <a:buFontTx/>
              <a:buChar char="-"/>
            </a:pPr>
            <a:r>
              <a:rPr lang="cs-CZ" dirty="0" smtClean="0"/>
              <a:t>Výška do 20 m</a:t>
            </a:r>
          </a:p>
          <a:p>
            <a:pPr>
              <a:buFontTx/>
              <a:buChar char="-"/>
            </a:pPr>
            <a:r>
              <a:rPr lang="cs-CZ" dirty="0" smtClean="0"/>
              <a:t>Koruna kuželovitá, na vrcholu zaoblená</a:t>
            </a:r>
          </a:p>
          <a:p>
            <a:pPr>
              <a:buFontTx/>
              <a:buChar char="-"/>
            </a:pPr>
            <a:r>
              <a:rPr lang="cs-CZ" dirty="0" smtClean="0"/>
              <a:t>Větve a větévky – slabě převislé, spodní strana světleji zelená, než vrchní, ale vždy bez bělavé kresby!</a:t>
            </a:r>
          </a:p>
          <a:p>
            <a:pPr>
              <a:buFontTx/>
              <a:buChar char="-"/>
            </a:pPr>
            <a:r>
              <a:rPr lang="cs-CZ" dirty="0" smtClean="0"/>
              <a:t>Borka rozpukaná, oranžově hnědá, odlupčivá v pruzích</a:t>
            </a:r>
          </a:p>
          <a:p>
            <a:pPr>
              <a:buFontTx/>
              <a:buChar char="-"/>
            </a:pPr>
            <a:r>
              <a:rPr lang="cs-CZ" dirty="0" smtClean="0"/>
              <a:t>Šupinaté listy, bez špičky, po rozemnutí voní po jablkách a hřebíčku</a:t>
            </a:r>
          </a:p>
          <a:p>
            <a:pPr>
              <a:buFontTx/>
              <a:buChar char="-"/>
            </a:pPr>
            <a:r>
              <a:rPr lang="cs-CZ" dirty="0" smtClean="0"/>
              <a:t>Šišky – hnědé, 1-2 cm dlouhé, složené z 8-10 šupin</a:t>
            </a:r>
          </a:p>
          <a:p>
            <a:pPr>
              <a:buFontTx/>
              <a:buChar char="-"/>
            </a:pPr>
            <a:r>
              <a:rPr lang="cs-CZ" dirty="0" smtClean="0"/>
              <a:t>Nároky – nenáročný, otužilý, snáší znečištěné ovzduší, půdy živné, mírně vlhké</a:t>
            </a:r>
          </a:p>
          <a:p>
            <a:pPr>
              <a:buFontTx/>
              <a:buChar char="-"/>
            </a:pPr>
            <a:r>
              <a:rPr lang="cs-CZ" dirty="0" smtClean="0"/>
              <a:t>Rozmnožování – semenem, řízkováním (září, říjen)</a:t>
            </a:r>
          </a:p>
          <a:p>
            <a:pPr>
              <a:buFontTx/>
              <a:buChar char="-"/>
            </a:pPr>
            <a:r>
              <a:rPr lang="cs-CZ" dirty="0" smtClean="0"/>
              <a:t>Použití – skupiny, živé ploty (volně rostoucí i tvarovaný), úprava pohřebišť</a:t>
            </a:r>
          </a:p>
          <a:p>
            <a:pPr>
              <a:buFontTx/>
              <a:buChar char="-"/>
            </a:pPr>
            <a:r>
              <a:rPr lang="cs-CZ" dirty="0" smtClean="0"/>
              <a:t>Pozn.: kultivary </a:t>
            </a:r>
            <a:r>
              <a:rPr lang="cs-CZ" dirty="0" err="1" smtClean="0"/>
              <a:t>Rheingold</a:t>
            </a:r>
            <a:r>
              <a:rPr lang="cs-CZ" dirty="0"/>
              <a:t> </a:t>
            </a:r>
            <a:r>
              <a:rPr lang="cs-CZ" dirty="0" smtClean="0"/>
              <a:t>– žlutolistý, </a:t>
            </a:r>
            <a:r>
              <a:rPr lang="cs-CZ" dirty="0" err="1" smtClean="0"/>
              <a:t>Globosa</a:t>
            </a:r>
            <a:r>
              <a:rPr lang="cs-CZ" dirty="0" smtClean="0"/>
              <a:t> – kulovitý, </a:t>
            </a:r>
            <a:r>
              <a:rPr lang="cs-CZ" dirty="0" err="1" smtClean="0"/>
              <a:t>Malonyana</a:t>
            </a:r>
            <a:r>
              <a:rPr lang="cs-CZ" dirty="0" smtClean="0"/>
              <a:t> – sloupovitý, </a:t>
            </a:r>
            <a:r>
              <a:rPr lang="cs-CZ" dirty="0" err="1" smtClean="0"/>
              <a:t>Wareana</a:t>
            </a:r>
            <a:r>
              <a:rPr lang="cs-CZ" dirty="0" smtClean="0"/>
              <a:t> – hustý</a:t>
            </a:r>
          </a:p>
        </p:txBody>
      </p:sp>
      <p:sp>
        <p:nvSpPr>
          <p:cNvPr id="4" name="Obdélník 3"/>
          <p:cNvSpPr/>
          <p:nvPr/>
        </p:nvSpPr>
        <p:spPr>
          <a:xfrm>
            <a:off x="683568" y="908720"/>
            <a:ext cx="7920880" cy="2088232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289983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492" y="764704"/>
            <a:ext cx="6777317" cy="5067925"/>
          </a:xfrm>
        </p:spPr>
        <p:txBody>
          <a:bodyPr/>
          <a:lstStyle/>
          <a:p>
            <a:pPr marL="68580" indent="0" algn="ctr">
              <a:buNone/>
            </a:pPr>
            <a:r>
              <a:rPr lang="cs-CZ" b="1" dirty="0" smtClean="0"/>
              <a:t>Zerav západní</a:t>
            </a:r>
            <a:endParaRPr lang="cs-CZ" b="1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73410" y="1398821"/>
            <a:ext cx="3456384" cy="507104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22465" y="3585466"/>
            <a:ext cx="3886680" cy="28844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778126"/>
            <a:ext cx="2771358" cy="566124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  <p:extLst>
      <p:ext uri="{BB962C8B-B14F-4D97-AF65-F5344CB8AC3E}">
        <p14:creationId xmlns:p14="http://schemas.microsoft.com/office/powerpoint/2010/main" val="33429943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/>
              <a:t>DVOŘÁČEK, Pavel. </a:t>
            </a:r>
            <a:r>
              <a:rPr lang="cs-CZ" i="1" dirty="0"/>
              <a:t>Sadovnictví: pro odborná učiliště</a:t>
            </a:r>
            <a:r>
              <a:rPr lang="cs-CZ" dirty="0"/>
              <a:t>. 1. vyd. Praha: Septima, 2001, 94 s. ISBN 80-721-6152-0</a:t>
            </a:r>
            <a:r>
              <a:rPr lang="cs-CZ" dirty="0" smtClean="0"/>
              <a:t>.</a:t>
            </a:r>
          </a:p>
          <a:p>
            <a:r>
              <a:rPr lang="cs-CZ" dirty="0"/>
              <a:t>KRBEC, Pavel. </a:t>
            </a:r>
            <a:r>
              <a:rPr lang="cs-CZ" i="1" dirty="0"/>
              <a:t>Ovocnictví pro odborná učiliště: v Evropě zdomácnělé a zavedené druhy</a:t>
            </a:r>
            <a:r>
              <a:rPr lang="cs-CZ" dirty="0"/>
              <a:t>. 1. vyd. Praha: Septima, 2001, 104 s. Průvodce přírodou (</a:t>
            </a:r>
            <a:r>
              <a:rPr lang="cs-CZ" dirty="0" err="1"/>
              <a:t>Ikar</a:t>
            </a:r>
            <a:r>
              <a:rPr lang="cs-CZ" dirty="0"/>
              <a:t>). ISBN 80-721-6168-7.</a:t>
            </a:r>
            <a:endParaRPr lang="cs-CZ" dirty="0" smtClean="0"/>
          </a:p>
          <a:p>
            <a:r>
              <a:rPr lang="cs-CZ" dirty="0" smtClean="0"/>
              <a:t>KREMER</a:t>
            </a:r>
            <a:r>
              <a:rPr lang="cs-CZ" dirty="0"/>
              <a:t>, Bruno P. </a:t>
            </a:r>
            <a:r>
              <a:rPr lang="cs-CZ" i="1" dirty="0"/>
              <a:t>Stromy: v Evropě zdomácnělé a zavedené druhy</a:t>
            </a:r>
            <a:r>
              <a:rPr lang="cs-CZ" dirty="0"/>
              <a:t>. Praha: </a:t>
            </a:r>
            <a:r>
              <a:rPr lang="cs-CZ" dirty="0" err="1"/>
              <a:t>Ikar</a:t>
            </a:r>
            <a:r>
              <a:rPr lang="cs-CZ" dirty="0"/>
              <a:t>, 1995, 287 s. Průvodce přírodou (</a:t>
            </a:r>
            <a:r>
              <a:rPr lang="cs-CZ" dirty="0" err="1"/>
              <a:t>Ikar</a:t>
            </a:r>
            <a:r>
              <a:rPr lang="cs-CZ" dirty="0"/>
              <a:t>). ISBN 80-717-6184-2.</a:t>
            </a:r>
          </a:p>
        </p:txBody>
      </p:sp>
    </p:spTree>
    <p:extLst>
      <p:ext uri="{BB962C8B-B14F-4D97-AF65-F5344CB8AC3E}">
        <p14:creationId xmlns:p14="http://schemas.microsoft.com/office/powerpoint/2010/main" val="347608237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57</TotalTime>
  <Words>366</Words>
  <Application>Microsoft Office PowerPoint</Application>
  <PresentationFormat>Předvádění na obrazovce (4:3)</PresentationFormat>
  <Paragraphs>67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Austin</vt:lpstr>
      <vt:lpstr>Prezentace aplikace PowerPoint</vt:lpstr>
      <vt:lpstr>Typy živých plotů</vt:lpstr>
      <vt:lpstr>Živé ploty a stěny</vt:lpstr>
      <vt:lpstr>Význam živých plotů</vt:lpstr>
      <vt:lpstr>Dřeviny vhodné pro živé ploty a stěny JEHLIČNANY</vt:lpstr>
      <vt:lpstr>Prezentace aplikace PowerPoint</vt:lpstr>
      <vt:lpstr>Dřeviny vhodné pro živé ploty a stěny LISTNÁČE II.</vt:lpstr>
      <vt:lpstr>Úkol</vt:lpstr>
      <vt:lpstr>Prezentace aplikace PowerPoint</vt:lpstr>
      <vt:lpstr>Použité zdroje</vt:lpstr>
    </vt:vector>
  </TitlesOfParts>
  <Company>Slumbi s.r.o.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Miroslav Brimus</dc:creator>
  <cp:lastModifiedBy>Miroslav Brimus</cp:lastModifiedBy>
  <cp:revision>10</cp:revision>
  <dcterms:created xsi:type="dcterms:W3CDTF">2013-12-31T09:45:24Z</dcterms:created>
  <dcterms:modified xsi:type="dcterms:W3CDTF">2014-01-05T15:02:26Z</dcterms:modified>
</cp:coreProperties>
</file>