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75" r:id="rId4"/>
    <p:sldId id="276" r:id="rId5"/>
    <p:sldId id="278" r:id="rId6"/>
    <p:sldId id="279" r:id="rId7"/>
    <p:sldId id="280" r:id="rId8"/>
    <p:sldId id="281" r:id="rId9"/>
    <p:sldId id="277" r:id="rId10"/>
    <p:sldId id="282" r:id="rId11"/>
    <p:sldId id="263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500726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>
                <a:latin typeface="Comic Sans MS" pitchFamily="66" charset="0"/>
              </a:rPr>
              <a:t>                          VY_32_ INOVACE_IKR5 - 15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EFEKTY V PREZENTACI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15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19. 10.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22. 10. 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2013, 9.AB h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9.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Efekty v prezentaci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Efekty v prezentaci, přidání úvodních, 				zdůrazňujících a závěrečných efektů, 				pořadí zobrazení objektů. </a:t>
            </a: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Efekty v prezentaci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14422"/>
            <a:ext cx="7818072" cy="2786082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endParaRPr lang="cs-CZ" sz="1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efekty se používají proto, aby byla prezentace atraktivnější a poutavější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Nic se ale nemá přehánět!!!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velké množství použitých efektů může prezentaci spíše uškodit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vyber si jenom pár efektů, které tvoji prezentaci neroztříští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</p:txBody>
      </p:sp>
      <p:pic>
        <p:nvPicPr>
          <p:cNvPr id="1026" name="Picture 2" descr="C:\Documents and Settings\Ivca\Local Settings\Temporary Internet Files\Content.IE5\UE0VPFDQ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4214818"/>
            <a:ext cx="1071570" cy="882880"/>
          </a:xfrm>
          <a:prstGeom prst="rect">
            <a:avLst/>
          </a:prstGeom>
          <a:noFill/>
        </p:spPr>
      </p:pic>
      <p:pic>
        <p:nvPicPr>
          <p:cNvPr id="5" name="Picture 2" descr="C:\Documents and Settings\Ivca\Local Settings\Temporary Internet Files\Content.IE5\UE0VPFDQ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5143512"/>
            <a:ext cx="1071570" cy="882880"/>
          </a:xfrm>
          <a:prstGeom prst="rect">
            <a:avLst/>
          </a:prstGeom>
          <a:noFill/>
        </p:spPr>
      </p:pic>
      <p:pic>
        <p:nvPicPr>
          <p:cNvPr id="6" name="Picture 2" descr="C:\Documents and Settings\Ivca\Local Settings\Temporary Internet Files\Content.IE5\UE0VPFDQ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90" y="5143512"/>
            <a:ext cx="1071570" cy="882880"/>
          </a:xfrm>
          <a:prstGeom prst="rect">
            <a:avLst/>
          </a:prstGeom>
          <a:noFill/>
        </p:spPr>
      </p:pic>
      <p:pic>
        <p:nvPicPr>
          <p:cNvPr id="7" name="Picture 2" descr="C:\Documents and Settings\Ivca\Local Settings\Temporary Internet Files\Content.IE5\UE0VPFDQ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5143512"/>
            <a:ext cx="1071570" cy="882880"/>
          </a:xfrm>
          <a:prstGeom prst="rect">
            <a:avLst/>
          </a:prstGeom>
          <a:noFill/>
        </p:spPr>
      </p:pic>
      <p:pic>
        <p:nvPicPr>
          <p:cNvPr id="8" name="Picture 2" descr="C:\Documents and Settings\Ivca\Local Settings\Temporary Internet Files\Content.IE5\UE0VPFDQ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4143380"/>
            <a:ext cx="1071570" cy="882880"/>
          </a:xfrm>
          <a:prstGeom prst="rect">
            <a:avLst/>
          </a:prstGeom>
          <a:noFill/>
        </p:spPr>
      </p:pic>
      <p:pic>
        <p:nvPicPr>
          <p:cNvPr id="9" name="Picture 2" descr="C:\Documents and Settings\Ivca\Local Settings\Temporary Internet Files\Content.IE5\UE0VPFDQ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4143380"/>
            <a:ext cx="1071570" cy="88288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5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9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80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8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9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3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9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0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xit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0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Základní efekty - Animace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5500726" cy="4214842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slouží k animování objektů v rámci jednoho snímku</a:t>
            </a:r>
          </a:p>
          <a:p>
            <a:pPr>
              <a:buClr>
                <a:srgbClr val="C00000"/>
              </a:buClr>
            </a:pPr>
            <a:endParaRPr lang="cs-CZ" sz="900" dirty="0" smtClean="0"/>
          </a:p>
          <a:p>
            <a:pPr>
              <a:buClr>
                <a:srgbClr val="C00000"/>
              </a:buClr>
              <a:buNone/>
            </a:pPr>
            <a:r>
              <a:rPr lang="cs-CZ" sz="2400" b="1" dirty="0" smtClean="0"/>
              <a:t>	Nastavení animace objektů          </a:t>
            </a:r>
            <a:r>
              <a:rPr lang="cs-CZ" sz="2400" b="1" smtClean="0"/>
              <a:t>na </a:t>
            </a:r>
            <a:r>
              <a:rPr lang="cs-CZ" sz="2400" b="1" smtClean="0"/>
              <a:t>snímku:</a:t>
            </a:r>
            <a:endParaRPr lang="cs-CZ" sz="2400" b="1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klikni na objekt na snímku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Animace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Animace</a:t>
            </a:r>
            <a:r>
              <a:rPr lang="cs-CZ" sz="2400" dirty="0" smtClean="0"/>
              <a:t> klikni na příkaz  </a:t>
            </a:r>
            <a:r>
              <a:rPr lang="cs-CZ" sz="2400" b="1" i="1" dirty="0" smtClean="0"/>
              <a:t>Vlastní animace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zobrazí se čtyři základní skupiny animací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vyber si požadovaný efekt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efekt animace je k objektu přiřazen</a:t>
            </a:r>
          </a:p>
          <a:p>
            <a:pPr>
              <a:buClr>
                <a:srgbClr val="C00000"/>
              </a:buClr>
              <a:buNone/>
            </a:pPr>
            <a:endParaRPr lang="cs-CZ" sz="2400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5429264"/>
            <a:ext cx="7803792" cy="111918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1357298"/>
            <a:ext cx="3000395" cy="192882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6" name="Zahnutá šipka doprava 5"/>
          <p:cNvSpPr/>
          <p:nvPr/>
        </p:nvSpPr>
        <p:spPr>
          <a:xfrm rot="209482">
            <a:off x="792438" y="3646115"/>
            <a:ext cx="428628" cy="2577647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Přidat efekt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142984"/>
            <a:ext cx="4929222" cy="515779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u="sng" dirty="0" smtClean="0"/>
              <a:t>Počátek</a:t>
            </a:r>
          </a:p>
          <a:p>
            <a:pPr>
              <a:buClr>
                <a:srgbClr val="C00000"/>
              </a:buClr>
            </a:pPr>
            <a:r>
              <a:rPr lang="cs-CZ" sz="2000" dirty="0" smtClean="0"/>
              <a:t>efekty pro zobrazení objektů na snímku</a:t>
            </a:r>
          </a:p>
          <a:p>
            <a:pPr>
              <a:buClr>
                <a:srgbClr val="C00000"/>
              </a:buClr>
            </a:pPr>
            <a:r>
              <a:rPr lang="cs-CZ" sz="2000" dirty="0" smtClean="0"/>
              <a:t>na snímku není vidět žádný objekt, má se efektním způsobem zobrazit</a:t>
            </a:r>
          </a:p>
          <a:p>
            <a:pPr>
              <a:buClr>
                <a:srgbClr val="C00000"/>
              </a:buClr>
              <a:buNone/>
            </a:pPr>
            <a:r>
              <a:rPr lang="cs-CZ" sz="2000" b="1" u="sng" dirty="0" smtClean="0"/>
              <a:t>Zdůraznění</a:t>
            </a:r>
          </a:p>
          <a:p>
            <a:pPr>
              <a:buClr>
                <a:srgbClr val="C00000"/>
              </a:buClr>
            </a:pPr>
            <a:r>
              <a:rPr lang="cs-CZ" sz="2000" dirty="0" smtClean="0"/>
              <a:t>efekty pro zdůraznění objektů na snímku</a:t>
            </a:r>
          </a:p>
          <a:p>
            <a:pPr>
              <a:buClr>
                <a:srgbClr val="C00000"/>
              </a:buClr>
            </a:pPr>
            <a:r>
              <a:rPr lang="cs-CZ" sz="2000" dirty="0" smtClean="0"/>
              <a:t>objekt je na snímku vidět a je vhodné ho určitým způsobem zvýraznit a odlišit od ostatních</a:t>
            </a:r>
          </a:p>
          <a:p>
            <a:pPr>
              <a:buClr>
                <a:srgbClr val="C00000"/>
              </a:buClr>
              <a:buNone/>
            </a:pPr>
            <a:r>
              <a:rPr lang="cs-CZ" sz="2000" b="1" u="sng" dirty="0" smtClean="0"/>
              <a:t>Konec</a:t>
            </a:r>
          </a:p>
          <a:p>
            <a:pPr>
              <a:buClr>
                <a:srgbClr val="C00000"/>
              </a:buClr>
            </a:pPr>
            <a:r>
              <a:rPr lang="cs-CZ" sz="2000" dirty="0" smtClean="0"/>
              <a:t>skupina efektů pro efektní zmizení  objektu na snímku</a:t>
            </a:r>
          </a:p>
          <a:p>
            <a:pPr>
              <a:buClr>
                <a:srgbClr val="C00000"/>
              </a:buClr>
              <a:buNone/>
            </a:pPr>
            <a:r>
              <a:rPr lang="cs-CZ" sz="2000" b="1" u="sng" dirty="0" smtClean="0"/>
              <a:t>Cesta pohybu</a:t>
            </a:r>
          </a:p>
          <a:p>
            <a:pPr>
              <a:buClr>
                <a:srgbClr val="C00000"/>
              </a:buClr>
            </a:pPr>
            <a:r>
              <a:rPr lang="cs-CZ" sz="2000" dirty="0" smtClean="0"/>
              <a:t>možnosti pro nakreslení vlastních cest objektu po snímku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21828" y="1214422"/>
            <a:ext cx="1894660" cy="35719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00958" y="1214422"/>
            <a:ext cx="1314450" cy="221932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2643182"/>
            <a:ext cx="1954362" cy="35242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86446" y="2643182"/>
            <a:ext cx="1714500" cy="135255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857884" y="4214818"/>
            <a:ext cx="1857388" cy="30700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715272" y="4214818"/>
            <a:ext cx="1200150" cy="138112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86182" y="5357826"/>
            <a:ext cx="1888336" cy="37147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643570" y="4786322"/>
            <a:ext cx="1952625" cy="18192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Úvodní efekty</a:t>
            </a:r>
            <a:endParaRPr lang="cs-CZ" u="sng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214422"/>
            <a:ext cx="3138490" cy="535785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5125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1214422"/>
            <a:ext cx="957724" cy="1000132"/>
          </a:xfrm>
          <a:prstGeom prst="rect">
            <a:avLst/>
          </a:prstGeom>
          <a:noFill/>
        </p:spPr>
      </p:pic>
      <p:pic>
        <p:nvPicPr>
          <p:cNvPr id="8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1214422"/>
            <a:ext cx="957724" cy="1000132"/>
          </a:xfrm>
          <a:prstGeom prst="rect">
            <a:avLst/>
          </a:prstGeom>
          <a:noFill/>
        </p:spPr>
      </p:pic>
      <p:pic>
        <p:nvPicPr>
          <p:cNvPr id="9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1214422"/>
            <a:ext cx="957724" cy="1000132"/>
          </a:xfrm>
          <a:prstGeom prst="rect">
            <a:avLst/>
          </a:prstGeom>
          <a:noFill/>
        </p:spPr>
      </p:pic>
      <p:pic>
        <p:nvPicPr>
          <p:cNvPr id="19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2500306"/>
            <a:ext cx="957724" cy="1000132"/>
          </a:xfrm>
          <a:prstGeom prst="rect">
            <a:avLst/>
          </a:prstGeom>
          <a:noFill/>
        </p:spPr>
      </p:pic>
      <p:pic>
        <p:nvPicPr>
          <p:cNvPr id="20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2500306"/>
            <a:ext cx="957724" cy="1000132"/>
          </a:xfrm>
          <a:prstGeom prst="rect">
            <a:avLst/>
          </a:prstGeom>
          <a:noFill/>
        </p:spPr>
      </p:pic>
      <p:pic>
        <p:nvPicPr>
          <p:cNvPr id="21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2500306"/>
            <a:ext cx="957724" cy="1000132"/>
          </a:xfrm>
          <a:prstGeom prst="rect">
            <a:avLst/>
          </a:prstGeom>
          <a:noFill/>
        </p:spPr>
      </p:pic>
      <p:pic>
        <p:nvPicPr>
          <p:cNvPr id="22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3714752"/>
            <a:ext cx="957724" cy="1000132"/>
          </a:xfrm>
          <a:prstGeom prst="rect">
            <a:avLst/>
          </a:prstGeom>
          <a:noFill/>
        </p:spPr>
      </p:pic>
      <p:pic>
        <p:nvPicPr>
          <p:cNvPr id="23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3714752"/>
            <a:ext cx="957724" cy="1000132"/>
          </a:xfrm>
          <a:prstGeom prst="rect">
            <a:avLst/>
          </a:prstGeom>
          <a:noFill/>
        </p:spPr>
      </p:pic>
      <p:pic>
        <p:nvPicPr>
          <p:cNvPr id="24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3714752"/>
            <a:ext cx="957724" cy="1000132"/>
          </a:xfrm>
          <a:prstGeom prst="rect">
            <a:avLst/>
          </a:prstGeom>
          <a:noFill/>
        </p:spPr>
      </p:pic>
      <p:pic>
        <p:nvPicPr>
          <p:cNvPr id="25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5852" y="5072074"/>
            <a:ext cx="957724" cy="1000132"/>
          </a:xfrm>
          <a:prstGeom prst="rect">
            <a:avLst/>
          </a:prstGeom>
          <a:noFill/>
        </p:spPr>
      </p:pic>
      <p:pic>
        <p:nvPicPr>
          <p:cNvPr id="26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5072074"/>
            <a:ext cx="957724" cy="1000132"/>
          </a:xfrm>
          <a:prstGeom prst="rect">
            <a:avLst/>
          </a:prstGeom>
          <a:noFill/>
        </p:spPr>
      </p:pic>
      <p:pic>
        <p:nvPicPr>
          <p:cNvPr id="27" name="Picture 5" descr="C:\Documents and Settings\Ivca\Local Settings\Temporary Internet Files\Content.IE5\PXQHBSLQ\MC9004382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5072074"/>
            <a:ext cx="957724" cy="1000132"/>
          </a:xfrm>
          <a:prstGeom prst="rect">
            <a:avLst/>
          </a:prstGeom>
          <a:noFill/>
        </p:spPr>
      </p:pic>
      <p:sp>
        <p:nvSpPr>
          <p:cNvPr id="35" name="Plus 34"/>
          <p:cNvSpPr/>
          <p:nvPr/>
        </p:nvSpPr>
        <p:spPr>
          <a:xfrm rot="18760628">
            <a:off x="6834211" y="2278304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lus 35"/>
          <p:cNvSpPr/>
          <p:nvPr/>
        </p:nvSpPr>
        <p:spPr>
          <a:xfrm rot="18760628">
            <a:off x="6834211" y="2849808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lus 36"/>
          <p:cNvSpPr/>
          <p:nvPr/>
        </p:nvSpPr>
        <p:spPr>
          <a:xfrm rot="18760628">
            <a:off x="6834211" y="3421312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Plus 37"/>
          <p:cNvSpPr/>
          <p:nvPr/>
        </p:nvSpPr>
        <p:spPr>
          <a:xfrm rot="18760628">
            <a:off x="6834210" y="3992817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lus 38"/>
          <p:cNvSpPr/>
          <p:nvPr/>
        </p:nvSpPr>
        <p:spPr>
          <a:xfrm rot="18760628">
            <a:off x="8191532" y="1992552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lus 39"/>
          <p:cNvSpPr/>
          <p:nvPr/>
        </p:nvSpPr>
        <p:spPr>
          <a:xfrm rot="18760628">
            <a:off x="8191532" y="2349743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lus 40"/>
          <p:cNvSpPr/>
          <p:nvPr/>
        </p:nvSpPr>
        <p:spPr>
          <a:xfrm rot="18760628">
            <a:off x="8191531" y="3206999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Plus 41"/>
          <p:cNvSpPr/>
          <p:nvPr/>
        </p:nvSpPr>
        <p:spPr>
          <a:xfrm rot="18760628">
            <a:off x="8191532" y="3778502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Plus 42"/>
          <p:cNvSpPr/>
          <p:nvPr/>
        </p:nvSpPr>
        <p:spPr>
          <a:xfrm rot="18760628">
            <a:off x="6834210" y="4350007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Plus 43"/>
          <p:cNvSpPr/>
          <p:nvPr/>
        </p:nvSpPr>
        <p:spPr>
          <a:xfrm rot="18760628">
            <a:off x="8191531" y="4350006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lus 44"/>
          <p:cNvSpPr/>
          <p:nvPr/>
        </p:nvSpPr>
        <p:spPr>
          <a:xfrm rot="18760628">
            <a:off x="8191531" y="5207263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Plus 45"/>
          <p:cNvSpPr/>
          <p:nvPr/>
        </p:nvSpPr>
        <p:spPr>
          <a:xfrm rot="18760628">
            <a:off x="6905647" y="5207263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74638"/>
            <a:ext cx="7790712" cy="1143000"/>
          </a:xfrm>
        </p:spPr>
        <p:txBody>
          <a:bodyPr/>
          <a:lstStyle/>
          <a:p>
            <a:pPr algn="ctr"/>
            <a:r>
              <a:rPr lang="cs-CZ" u="sng" dirty="0" smtClean="0"/>
              <a:t>Zdůrazňující efekty </a:t>
            </a:r>
            <a:endParaRPr lang="cs-CZ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1214422"/>
            <a:ext cx="3180291" cy="528641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6150" name="Picture 6" descr="C:\Documents and Settings\Ivca\Local Settings\Temporary Internet Files\Content.IE5\8C2LZ279\MC9004375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1714488"/>
            <a:ext cx="1045187" cy="1054105"/>
          </a:xfrm>
          <a:prstGeom prst="rect">
            <a:avLst/>
          </a:prstGeom>
          <a:noFill/>
        </p:spPr>
      </p:pic>
      <p:pic>
        <p:nvPicPr>
          <p:cNvPr id="9" name="Picture 6" descr="C:\Documents and Settings\Ivca\Local Settings\Temporary Internet Files\Content.IE5\8C2LZ279\MC9004375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2500306"/>
            <a:ext cx="1045187" cy="1054105"/>
          </a:xfrm>
          <a:prstGeom prst="rect">
            <a:avLst/>
          </a:prstGeom>
          <a:noFill/>
        </p:spPr>
      </p:pic>
      <p:pic>
        <p:nvPicPr>
          <p:cNvPr id="10" name="Picture 6" descr="C:\Documents and Settings\Ivca\Local Settings\Temporary Internet Files\Content.IE5\8C2LZ279\MC9004375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1785926"/>
            <a:ext cx="1045187" cy="1054105"/>
          </a:xfrm>
          <a:prstGeom prst="rect">
            <a:avLst/>
          </a:prstGeom>
          <a:noFill/>
        </p:spPr>
      </p:pic>
      <p:pic>
        <p:nvPicPr>
          <p:cNvPr id="11" name="Picture 6" descr="C:\Documents and Settings\Ivca\Local Settings\Temporary Internet Files\Content.IE5\8C2LZ279\MC9004375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3500438"/>
            <a:ext cx="1045187" cy="1054105"/>
          </a:xfrm>
          <a:prstGeom prst="rect">
            <a:avLst/>
          </a:prstGeom>
          <a:noFill/>
        </p:spPr>
      </p:pic>
      <p:pic>
        <p:nvPicPr>
          <p:cNvPr id="12" name="Picture 6" descr="C:\Documents and Settings\Ivca\Local Settings\Temporary Internet Files\Content.IE5\8C2LZ279\MC9004375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4214818"/>
            <a:ext cx="1045187" cy="1054105"/>
          </a:xfrm>
          <a:prstGeom prst="rect">
            <a:avLst/>
          </a:prstGeom>
          <a:noFill/>
        </p:spPr>
      </p:pic>
      <p:pic>
        <p:nvPicPr>
          <p:cNvPr id="13" name="Picture 6" descr="C:\Documents and Settings\Ivca\Local Settings\Temporary Internet Files\Content.IE5\8C2LZ279\MC9004375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3714752"/>
            <a:ext cx="1045187" cy="1054105"/>
          </a:xfrm>
          <a:prstGeom prst="rect">
            <a:avLst/>
          </a:prstGeom>
          <a:noFill/>
        </p:spPr>
      </p:pic>
      <p:sp>
        <p:nvSpPr>
          <p:cNvPr id="20" name="Plus 19"/>
          <p:cNvSpPr/>
          <p:nvPr/>
        </p:nvSpPr>
        <p:spPr>
          <a:xfrm rot="18760628">
            <a:off x="6905647" y="1921114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lus 20"/>
          <p:cNvSpPr/>
          <p:nvPr/>
        </p:nvSpPr>
        <p:spPr>
          <a:xfrm rot="18760628">
            <a:off x="6905648" y="3135560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lus 22"/>
          <p:cNvSpPr/>
          <p:nvPr/>
        </p:nvSpPr>
        <p:spPr>
          <a:xfrm rot="18760628">
            <a:off x="6905647" y="3992818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lus 23"/>
          <p:cNvSpPr/>
          <p:nvPr/>
        </p:nvSpPr>
        <p:spPr>
          <a:xfrm rot="18760628">
            <a:off x="8262970" y="1921114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lus 24"/>
          <p:cNvSpPr/>
          <p:nvPr/>
        </p:nvSpPr>
        <p:spPr>
          <a:xfrm rot="18760628">
            <a:off x="6905648" y="4564320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lus 30"/>
          <p:cNvSpPr/>
          <p:nvPr/>
        </p:nvSpPr>
        <p:spPr>
          <a:xfrm rot="18760628">
            <a:off x="6905648" y="5493015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3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94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5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97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07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 animBg="1"/>
      <p:bldP spid="21" grpId="0" animBg="1"/>
      <p:bldP spid="23" grpId="0" animBg="1"/>
      <p:bldP spid="24" grpId="0" animBg="1"/>
      <p:bldP spid="25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Závěrečné efekty</a:t>
            </a:r>
            <a:endParaRPr lang="cs-CZ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1214422"/>
            <a:ext cx="2952751" cy="528641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7171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1285860"/>
            <a:ext cx="894100" cy="933453"/>
          </a:xfrm>
          <a:prstGeom prst="rect">
            <a:avLst/>
          </a:prstGeom>
          <a:noFill/>
        </p:spPr>
      </p:pic>
      <p:pic>
        <p:nvPicPr>
          <p:cNvPr id="6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1285860"/>
            <a:ext cx="894100" cy="933453"/>
          </a:xfrm>
          <a:prstGeom prst="rect">
            <a:avLst/>
          </a:prstGeom>
          <a:noFill/>
        </p:spPr>
      </p:pic>
      <p:pic>
        <p:nvPicPr>
          <p:cNvPr id="7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1285860"/>
            <a:ext cx="894100" cy="933453"/>
          </a:xfrm>
          <a:prstGeom prst="rect">
            <a:avLst/>
          </a:prstGeom>
          <a:noFill/>
        </p:spPr>
      </p:pic>
      <p:pic>
        <p:nvPicPr>
          <p:cNvPr id="8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2500306"/>
            <a:ext cx="894100" cy="933453"/>
          </a:xfrm>
          <a:prstGeom prst="rect">
            <a:avLst/>
          </a:prstGeom>
          <a:noFill/>
        </p:spPr>
      </p:pic>
      <p:pic>
        <p:nvPicPr>
          <p:cNvPr id="9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2500306"/>
            <a:ext cx="894100" cy="933453"/>
          </a:xfrm>
          <a:prstGeom prst="rect">
            <a:avLst/>
          </a:prstGeom>
          <a:noFill/>
        </p:spPr>
      </p:pic>
      <p:pic>
        <p:nvPicPr>
          <p:cNvPr id="10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2500306"/>
            <a:ext cx="894100" cy="933453"/>
          </a:xfrm>
          <a:prstGeom prst="rect">
            <a:avLst/>
          </a:prstGeom>
          <a:noFill/>
        </p:spPr>
      </p:pic>
      <p:pic>
        <p:nvPicPr>
          <p:cNvPr id="11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3714752"/>
            <a:ext cx="894100" cy="933453"/>
          </a:xfrm>
          <a:prstGeom prst="rect">
            <a:avLst/>
          </a:prstGeom>
          <a:noFill/>
        </p:spPr>
      </p:pic>
      <p:pic>
        <p:nvPicPr>
          <p:cNvPr id="12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3714752"/>
            <a:ext cx="894100" cy="933453"/>
          </a:xfrm>
          <a:prstGeom prst="rect">
            <a:avLst/>
          </a:prstGeom>
          <a:noFill/>
        </p:spPr>
      </p:pic>
      <p:pic>
        <p:nvPicPr>
          <p:cNvPr id="13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3714752"/>
            <a:ext cx="894100" cy="933453"/>
          </a:xfrm>
          <a:prstGeom prst="rect">
            <a:avLst/>
          </a:prstGeom>
          <a:noFill/>
        </p:spPr>
      </p:pic>
      <p:pic>
        <p:nvPicPr>
          <p:cNvPr id="14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5000636"/>
            <a:ext cx="894100" cy="933453"/>
          </a:xfrm>
          <a:prstGeom prst="rect">
            <a:avLst/>
          </a:prstGeom>
          <a:noFill/>
        </p:spPr>
      </p:pic>
      <p:pic>
        <p:nvPicPr>
          <p:cNvPr id="15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5000636"/>
            <a:ext cx="894100" cy="933453"/>
          </a:xfrm>
          <a:prstGeom prst="rect">
            <a:avLst/>
          </a:prstGeom>
          <a:noFill/>
        </p:spPr>
      </p:pic>
      <p:pic>
        <p:nvPicPr>
          <p:cNvPr id="16" name="Picture 3" descr="C:\Documents and Settings\Ivca\Local Settings\Temporary Internet Files\Content.IE5\PXQHBSLQ\MC90043612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5000636"/>
            <a:ext cx="894100" cy="933453"/>
          </a:xfrm>
          <a:prstGeom prst="rect">
            <a:avLst/>
          </a:prstGeom>
          <a:noFill/>
        </p:spPr>
      </p:pic>
      <p:sp>
        <p:nvSpPr>
          <p:cNvPr id="17" name="Plus 16"/>
          <p:cNvSpPr/>
          <p:nvPr/>
        </p:nvSpPr>
        <p:spPr>
          <a:xfrm rot="18760628">
            <a:off x="7048524" y="2206866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us 17"/>
          <p:cNvSpPr/>
          <p:nvPr/>
        </p:nvSpPr>
        <p:spPr>
          <a:xfrm rot="18760628">
            <a:off x="8405846" y="3992817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us 18"/>
          <p:cNvSpPr/>
          <p:nvPr/>
        </p:nvSpPr>
        <p:spPr>
          <a:xfrm rot="18760628">
            <a:off x="7048524" y="2849809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lus 19"/>
          <p:cNvSpPr/>
          <p:nvPr/>
        </p:nvSpPr>
        <p:spPr>
          <a:xfrm rot="18760628">
            <a:off x="7048524" y="3421313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lus 20"/>
          <p:cNvSpPr/>
          <p:nvPr/>
        </p:nvSpPr>
        <p:spPr>
          <a:xfrm rot="18760628">
            <a:off x="8405847" y="3707065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lus 21"/>
          <p:cNvSpPr/>
          <p:nvPr/>
        </p:nvSpPr>
        <p:spPr>
          <a:xfrm rot="18760628">
            <a:off x="8405845" y="2278304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lus 22"/>
          <p:cNvSpPr/>
          <p:nvPr/>
        </p:nvSpPr>
        <p:spPr>
          <a:xfrm rot="18760628">
            <a:off x="8405845" y="3064124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lus 23"/>
          <p:cNvSpPr/>
          <p:nvPr/>
        </p:nvSpPr>
        <p:spPr>
          <a:xfrm rot="18760628">
            <a:off x="7048524" y="4564320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lus 24"/>
          <p:cNvSpPr/>
          <p:nvPr/>
        </p:nvSpPr>
        <p:spPr>
          <a:xfrm rot="18760628">
            <a:off x="8405846" y="4278569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lus 25"/>
          <p:cNvSpPr/>
          <p:nvPr/>
        </p:nvSpPr>
        <p:spPr>
          <a:xfrm rot="18760628">
            <a:off x="7048524" y="3992817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lus 26"/>
          <p:cNvSpPr/>
          <p:nvPr/>
        </p:nvSpPr>
        <p:spPr>
          <a:xfrm rot="18760628">
            <a:off x="7048524" y="5421576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lus 27"/>
          <p:cNvSpPr/>
          <p:nvPr/>
        </p:nvSpPr>
        <p:spPr>
          <a:xfrm rot="18760628">
            <a:off x="8405846" y="5207264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83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3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plus(in)">
                                      <p:cBhvr>
                                        <p:cTn id="14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6" presetClass="exit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1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Cesta pohybu objektů</a:t>
            </a:r>
            <a:endParaRPr lang="cs-CZ" u="sng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1500174"/>
            <a:ext cx="2471741" cy="222098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8195" name="Picture 3" descr="C:\Documents and Settings\Ivca\Local Settings\Temporary Internet Files\Content.IE5\8C2LZ279\MC9004361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1571612"/>
            <a:ext cx="1357201" cy="901702"/>
          </a:xfrm>
          <a:prstGeom prst="rect">
            <a:avLst/>
          </a:prstGeom>
          <a:noFill/>
        </p:spPr>
      </p:pic>
      <p:pic>
        <p:nvPicPr>
          <p:cNvPr id="6" name="Picture 3" descr="C:\Documents and Settings\Ivca\Local Settings\Temporary Internet Files\Content.IE5\8C2LZ279\MC9004361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1571612"/>
            <a:ext cx="1357201" cy="901702"/>
          </a:xfrm>
          <a:prstGeom prst="rect">
            <a:avLst/>
          </a:prstGeom>
          <a:noFill/>
        </p:spPr>
      </p:pic>
      <p:pic>
        <p:nvPicPr>
          <p:cNvPr id="7" name="Picture 3" descr="C:\Documents and Settings\Ivca\Local Settings\Temporary Internet Files\Content.IE5\8C2LZ279\MC9004361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3071810"/>
            <a:ext cx="1357201" cy="901702"/>
          </a:xfrm>
          <a:prstGeom prst="rect">
            <a:avLst/>
          </a:prstGeom>
          <a:noFill/>
        </p:spPr>
      </p:pic>
      <p:pic>
        <p:nvPicPr>
          <p:cNvPr id="8" name="Picture 3" descr="C:\Documents and Settings\Ivca\Local Settings\Temporary Internet Files\Content.IE5\8C2LZ279\MC9004361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3000372"/>
            <a:ext cx="1357201" cy="901702"/>
          </a:xfrm>
          <a:prstGeom prst="rect">
            <a:avLst/>
          </a:prstGeom>
          <a:noFill/>
        </p:spPr>
      </p:pic>
      <p:pic>
        <p:nvPicPr>
          <p:cNvPr id="9" name="Picture 3" descr="C:\Documents and Settings\Ivca\Local Settings\Temporary Internet Files\Content.IE5\8C2LZ279\MC9004361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4500570"/>
            <a:ext cx="1357201" cy="901702"/>
          </a:xfrm>
          <a:prstGeom prst="rect">
            <a:avLst/>
          </a:prstGeom>
          <a:noFill/>
        </p:spPr>
      </p:pic>
      <p:pic>
        <p:nvPicPr>
          <p:cNvPr id="10" name="Picture 3" descr="C:\Documents and Settings\Ivca\Local Settings\Temporary Internet Files\Content.IE5\8C2LZ279\MC9004361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4429132"/>
            <a:ext cx="1357201" cy="901702"/>
          </a:xfrm>
          <a:prstGeom prst="rect">
            <a:avLst/>
          </a:prstGeom>
          <a:noFill/>
        </p:spPr>
      </p:pic>
      <p:pic>
        <p:nvPicPr>
          <p:cNvPr id="11" name="Picture 3" descr="C:\Documents and Settings\Ivca\Local Settings\Temporary Internet Files\Content.IE5\8C2LZ279\MC90043614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4429132"/>
            <a:ext cx="1357201" cy="901702"/>
          </a:xfrm>
          <a:prstGeom prst="rect">
            <a:avLst/>
          </a:prstGeom>
          <a:noFill/>
        </p:spPr>
      </p:pic>
      <p:sp>
        <p:nvSpPr>
          <p:cNvPr id="12" name="Plus 11"/>
          <p:cNvSpPr/>
          <p:nvPr/>
        </p:nvSpPr>
        <p:spPr>
          <a:xfrm rot="18760628">
            <a:off x="8262970" y="1563924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 rot="18760628">
            <a:off x="7977218" y="1778238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us 13"/>
          <p:cNvSpPr/>
          <p:nvPr/>
        </p:nvSpPr>
        <p:spPr>
          <a:xfrm rot="18760628">
            <a:off x="8262969" y="2063990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lus 14"/>
          <p:cNvSpPr/>
          <p:nvPr/>
        </p:nvSpPr>
        <p:spPr>
          <a:xfrm rot="18760628">
            <a:off x="7905779" y="2349743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lus 15"/>
          <p:cNvSpPr/>
          <p:nvPr/>
        </p:nvSpPr>
        <p:spPr>
          <a:xfrm rot="18760628">
            <a:off x="8262970" y="2564058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lus 16"/>
          <p:cNvSpPr/>
          <p:nvPr/>
        </p:nvSpPr>
        <p:spPr>
          <a:xfrm rot="18760628">
            <a:off x="8262970" y="2849808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us 17"/>
          <p:cNvSpPr/>
          <p:nvPr/>
        </p:nvSpPr>
        <p:spPr>
          <a:xfrm rot="18760628">
            <a:off x="7905781" y="3206999"/>
            <a:ext cx="284903" cy="254413"/>
          </a:xfrm>
          <a:prstGeom prst="mathPlus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59759E-6 L -0.1868 -0.00485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96022E-7 L -1.38889E-6 0.57701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3867E-6 L 0.325 -0.00324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" y="-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43293E-6 L 0.00382 -0.2655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1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72 -0.01202 L 0.13003 0.18571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" y="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18131E-6 L 0.42917 -0.57864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5" y="-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96 0.07978 C -0.09201 0.01572 -0.16406 -0.04834 -0.19479 -0.05875 C -0.22552 -0.06916 -0.21441 -0.01712 -0.20399 0.0178 C -0.19357 0.05272 -0.15503 0.13367 -0.13212 0.15101 C -0.1092 0.16836 -0.0809 0.111 -0.06666 0.12256 C -0.05243 0.13413 -0.06094 0.19911 -0.0467 0.22016 C -0.03246 0.2412 0.00434 0.26202 0.01858 0.2486 C 0.03281 0.23519 0.02014 0.14754 0.03854 0.14014 C 0.05695 0.13274 0.1066 0.20651 0.12934 0.2042 C 0.15209 0.20189 0.1816 0.14823 0.17465 0.12603 C 0.16771 0.10383 0.09514 0.09504 0.08802 0.07099 C 0.0809 0.04694 0.12691 0.01826 0.13195 -0.01782 C 0.13698 -0.05389 0.15608 -0.12952 0.11858 -0.14571 C 0.08108 -0.16189 -0.07361 -0.13969 -0.0934 -0.11541 C -0.11319 -0.09113 -0.0566 -0.04557 -2.5E-6 -6.75301E-6 " pathEditMode="relative" ptsTypes="aaaaaaaaaaaaaaA">
                                      <p:cBhvr>
                                        <p:cTn id="1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Automatický náhled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142984"/>
            <a:ext cx="7862150" cy="5143536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v dolní části podokna úloh </a:t>
            </a:r>
            <a:r>
              <a:rPr lang="cs-CZ" sz="2400" b="1" i="1" dirty="0" smtClean="0"/>
              <a:t>Vlastní animace </a:t>
            </a:r>
            <a:r>
              <a:rPr lang="cs-CZ" sz="2400" dirty="0" smtClean="0"/>
              <a:t>máš               k dispozici řadu dalších ovládacích prvků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jednou z nich je volba </a:t>
            </a:r>
            <a:r>
              <a:rPr lang="cs-CZ" sz="2400" b="1" i="1" dirty="0" smtClean="0"/>
              <a:t>Automatický náhled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9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efekt animace se u daného objektu přímo na snímku zobrazí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můžeš tak sledovat vizuální stav vybraných efektů, příp. je vhodněji upravit</a:t>
            </a:r>
          </a:p>
          <a:p>
            <a:pPr>
              <a:buClr>
                <a:srgbClr val="C00000"/>
              </a:buClr>
            </a:pPr>
            <a:endParaRPr lang="cs-CZ" sz="8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pokud tato volba aktivována není, klikni v dolní části podokna úloh </a:t>
            </a:r>
            <a:r>
              <a:rPr lang="cs-CZ" sz="2400" b="1" i="1" dirty="0" smtClean="0"/>
              <a:t>Vlastní animace </a:t>
            </a:r>
            <a:r>
              <a:rPr lang="cs-CZ" sz="2400" dirty="0" smtClean="0"/>
              <a:t>na tlačítko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5715016"/>
            <a:ext cx="1285884" cy="464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2357430"/>
            <a:ext cx="2928958" cy="123758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Pořadí zobrazení objektů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5500726" cy="503397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každý objekt na snímku představuje jeden krok v prezentaci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pokud máš na snímků více objektů, je dobré nastavit si pořadí zobrazování jednotlivých objektů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k nastavení pořadí snímků v prezentaci použij </a:t>
            </a:r>
            <a:r>
              <a:rPr lang="cs-CZ" sz="2400" b="1" i="1" dirty="0" smtClean="0"/>
              <a:t>ŠIPKY</a:t>
            </a:r>
            <a:r>
              <a:rPr lang="cs-CZ" sz="2400" dirty="0" smtClean="0"/>
              <a:t> v podokně úloh </a:t>
            </a:r>
            <a:r>
              <a:rPr lang="cs-CZ" sz="2400" b="1" i="1" dirty="0" smtClean="0"/>
              <a:t>Vlastní animace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označ objekt v podokně úloh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pomocí šipek jej přesuň na místo zvoleného pořadí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1214422"/>
            <a:ext cx="2200276" cy="400328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5214950"/>
            <a:ext cx="2214578" cy="85725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8" name="Prstenec 7"/>
          <p:cNvSpPr/>
          <p:nvPr/>
        </p:nvSpPr>
        <p:spPr>
          <a:xfrm>
            <a:off x="8143900" y="5072074"/>
            <a:ext cx="571504" cy="571504"/>
          </a:xfrm>
          <a:prstGeom prst="don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6929454" y="5072074"/>
            <a:ext cx="571504" cy="571504"/>
          </a:xfrm>
          <a:prstGeom prst="don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Obousměrná vodorovná šipka 9"/>
          <p:cNvSpPr/>
          <p:nvPr/>
        </p:nvSpPr>
        <p:spPr>
          <a:xfrm rot="5400000">
            <a:off x="5464975" y="3893347"/>
            <a:ext cx="2071702" cy="142876"/>
          </a:xfrm>
          <a:prstGeom prst="left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571612"/>
            <a:ext cx="7358114" cy="31432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r>
              <a:rPr lang="cs-CZ" sz="2400" dirty="0" smtClean="0"/>
              <a:t>Nastav u jednotlivých objektů na snímcích své prezentace:</a:t>
            </a:r>
          </a:p>
          <a:p>
            <a:pPr marL="822960" lvl="1" indent="-283464">
              <a:spcBef>
                <a:spcPts val="600"/>
              </a:spcBef>
              <a:buClr>
                <a:schemeClr val="accent3"/>
              </a:buClr>
              <a:buSzPct val="80000"/>
              <a:buFont typeface="Courier New" pitchFamily="49" charset="0"/>
              <a:buChar char="o"/>
              <a:defRPr/>
            </a:pPr>
            <a:r>
              <a:rPr lang="cs-CZ" sz="2400" dirty="0" smtClean="0"/>
              <a:t>úvodní efekty</a:t>
            </a:r>
          </a:p>
          <a:p>
            <a:pPr marL="822960" lvl="1" indent="-283464">
              <a:spcBef>
                <a:spcPts val="600"/>
              </a:spcBef>
              <a:buClr>
                <a:schemeClr val="accent3"/>
              </a:buClr>
              <a:buSzPct val="80000"/>
              <a:buFont typeface="Courier New" pitchFamily="49" charset="0"/>
              <a:buChar char="o"/>
              <a:defRPr/>
            </a:pPr>
            <a:r>
              <a:rPr lang="cs-CZ" sz="2400" dirty="0" smtClean="0"/>
              <a:t>zdůrazňující efekty</a:t>
            </a:r>
          </a:p>
          <a:p>
            <a:pPr marL="822960" lvl="1" indent="-283464">
              <a:spcBef>
                <a:spcPts val="600"/>
              </a:spcBef>
              <a:buClr>
                <a:schemeClr val="accent3"/>
              </a:buClr>
              <a:buSzPct val="80000"/>
              <a:buFont typeface="Courier New" pitchFamily="49" charset="0"/>
              <a:buChar char="o"/>
              <a:defRPr/>
            </a:pPr>
            <a:r>
              <a:rPr lang="cs-CZ" sz="2400" dirty="0" smtClean="0"/>
              <a:t>závěrečné efekty</a:t>
            </a:r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endParaRPr lang="cs-CZ" sz="2400" dirty="0" smtClean="0"/>
          </a:p>
          <a:p>
            <a:pPr marL="365760" lvl="0" indent="-283464">
              <a:spcBef>
                <a:spcPts val="600"/>
              </a:spcBef>
              <a:buClr>
                <a:schemeClr val="accent3"/>
              </a:buClr>
              <a:buSzPct val="80000"/>
              <a:buFont typeface="Wingdings 2"/>
              <a:buChar char=""/>
              <a:defRPr/>
            </a:pPr>
            <a:endParaRPr lang="cs-CZ" sz="2400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14422"/>
            <a:ext cx="7569518" cy="535785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smtClean="0"/>
              <a:t>Vlastní obrázek</a:t>
            </a:r>
          </a:p>
          <a:p>
            <a:pPr>
              <a:buClr>
                <a:srgbClr val="C00000"/>
              </a:buClr>
            </a:pPr>
            <a:r>
              <a:rPr lang="cs-CZ" sz="2400" smtClean="0">
                <a:hlinkClick r:id="rId2"/>
              </a:rPr>
              <a:t>http</a:t>
            </a:r>
            <a:r>
              <a:rPr lang="cs-CZ" sz="2400" dirty="0" smtClean="0">
                <a:hlinkClick r:id="rId2"/>
              </a:rPr>
              <a:t>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> 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00440424.wmf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00438253.wmf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00437581.wmf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00436123.wmf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00436145.wmf</a:t>
            </a:r>
          </a:p>
          <a:p>
            <a:pPr lvl="1">
              <a:buClr>
                <a:srgbClr val="C00000"/>
              </a:buClr>
            </a:pPr>
            <a:endParaRPr lang="cs-CZ" sz="24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998</TotalTime>
  <Words>333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Efekty v prezentaci</vt:lpstr>
      <vt:lpstr>Základní efekty - Animace</vt:lpstr>
      <vt:lpstr>Přidat efekt</vt:lpstr>
      <vt:lpstr>Úvodní efekty</vt:lpstr>
      <vt:lpstr>Zdůrazňující efekty </vt:lpstr>
      <vt:lpstr>Závěrečné efekty</vt:lpstr>
      <vt:lpstr>Cesta pohybu objektů</vt:lpstr>
      <vt:lpstr>Automatický náhled</vt:lpstr>
      <vt:lpstr>Pořadí zobrazení objektů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Ivca</cp:lastModifiedBy>
  <cp:revision>226</cp:revision>
  <dcterms:modified xsi:type="dcterms:W3CDTF">2014-01-05T16:04:27Z</dcterms:modified>
</cp:coreProperties>
</file>