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8" r:id="rId4"/>
    <p:sldId id="259" r:id="rId5"/>
    <p:sldId id="266" r:id="rId6"/>
    <p:sldId id="267" r:id="rId7"/>
    <p:sldId id="260" r:id="rId8"/>
    <p:sldId id="262" r:id="rId9"/>
    <p:sldId id="263" r:id="rId10"/>
    <p:sldId id="268" r:id="rId11"/>
    <p:sldId id="269" r:id="rId12"/>
    <p:sldId id="264" r:id="rId13"/>
    <p:sldId id="270" r:id="rId14"/>
    <p:sldId id="271" r:id="rId15"/>
    <p:sldId id="272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1D95B60-A932-431B-A559-072D0556D33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9D6130D-B1CE-41D2-97B7-A36BC9CF969C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95B60-A932-431B-A559-072D0556D33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130D-B1CE-41D2-97B7-A36BC9CF96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95B60-A932-431B-A559-072D0556D33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130D-B1CE-41D2-97B7-A36BC9CF96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95B60-A932-431B-A559-072D0556D33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130D-B1CE-41D2-97B7-A36BC9CF969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95B60-A932-431B-A559-072D0556D33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130D-B1CE-41D2-97B7-A36BC9CF96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95B60-A932-431B-A559-072D0556D33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130D-B1CE-41D2-97B7-A36BC9CF96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95B60-A932-431B-A559-072D0556D33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130D-B1CE-41D2-97B7-A36BC9CF96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95B60-A932-431B-A559-072D0556D33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130D-B1CE-41D2-97B7-A36BC9CF969C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95B60-A932-431B-A559-072D0556D33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130D-B1CE-41D2-97B7-A36BC9CF96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95B60-A932-431B-A559-072D0556D33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130D-B1CE-41D2-97B7-A36BC9CF96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95B60-A932-431B-A559-072D0556D33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130D-B1CE-41D2-97B7-A36BC9CF96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1D95B60-A932-431B-A559-072D0556D33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9D6130D-B1CE-41D2-97B7-A36BC9CF969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7390495"/>
              </p:ext>
            </p:extLst>
          </p:nvPr>
        </p:nvGraphicFramePr>
        <p:xfrm>
          <a:off x="971600" y="908720"/>
          <a:ext cx="7416824" cy="387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94571"/>
                <a:gridCol w="5522253"/>
              </a:tblGrid>
              <a:tr h="2602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CZ.1.07/1.5.00/34.0565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2">
                        <a:lumMod val="50000"/>
                      </a:schemeClr>
                    </a:solidFill>
                  </a:tcPr>
                </a:tc>
              </a:tr>
              <a:tr h="2602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Číslo materiálu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VY-32-INOVACE-514 Rozmnožování dřevin vegetativní nepřímé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3469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Masarykova střední škola zemědělská a Vyšší odborná škola, Opava, příspěvková organizace</a:t>
                      </a:r>
                    </a:p>
                  </a:txBody>
                  <a:tcPr marL="53806" marR="53806" marT="0" marB="0" anchor="ctr"/>
                </a:tc>
              </a:tr>
              <a:tr h="2602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Autor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Ing. Daniela </a:t>
                      </a:r>
                      <a:r>
                        <a:rPr lang="cs-CZ" sz="9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Brímusová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602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Průřezová témata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Člověk a životní prostředí</a:t>
                      </a:r>
                    </a:p>
                  </a:txBody>
                  <a:tcPr marL="53806" marR="53806" marT="0" marB="0" anchor="ctr"/>
                </a:tc>
              </a:tr>
              <a:tr h="2602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Tematický celek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Sadovnické úpravy</a:t>
                      </a:r>
                    </a:p>
                  </a:txBody>
                  <a:tcPr marL="53806" marR="53806" marT="0" marB="0" anchor="ctr"/>
                </a:tc>
              </a:tr>
              <a:tr h="2602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Ročník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 Za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602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Datum tvorby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19.10.2012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602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Datum a místo ověření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24.10.2012 </a:t>
                      </a: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 2. Za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602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Druh učebního materiálu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</a:p>
                  </a:txBody>
                  <a:tcPr marL="53806" marR="53806" marT="0" marB="0" anchor="ctr"/>
                </a:tc>
              </a:tr>
              <a:tr h="2602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Anotace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nové látky – názornější a přehlednější vysvětlení učiva</a:t>
                      </a:r>
                    </a:p>
                  </a:txBody>
                  <a:tcPr marL="53806" marR="53806" marT="0" marB="0" anchor="ctr"/>
                </a:tc>
              </a:tr>
              <a:tr h="2602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Klíčová slova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Očkování, T-řez, </a:t>
                      </a:r>
                      <a:r>
                        <a:rPr lang="cs-CZ" sz="9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Forketovo</a:t>
                      </a: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očkování, roubování, kopulace, roubování na kozí nožku, roubování do boku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3469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Metodický pokyn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Určeno k výkladu do hodiny i pro samostudium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Možnosti využití – práce s učebnicí, internetem</a:t>
                      </a:r>
                    </a:p>
                  </a:txBody>
                  <a:tcPr marL="53806" marR="53806" marT="0" marB="0" anchor="ctr"/>
                </a:tc>
              </a:tr>
              <a:tr h="26021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Pokud není uvedeno jinak, použitý materiál je z vlastních zdrojů autora.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4869160"/>
            <a:ext cx="6083808" cy="1487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0557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439035" cy="2808756"/>
          </a:xfrm>
        </p:spPr>
        <p:txBody>
          <a:bodyPr>
            <a:normAutofit/>
          </a:bodyPr>
          <a:lstStyle/>
          <a:p>
            <a:r>
              <a:rPr lang="cs-CZ" dirty="0" smtClean="0"/>
              <a:t>Rozmnožování dřevin vegetativní nepřímé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40050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908720"/>
            <a:ext cx="7704856" cy="5328592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b="1" dirty="0"/>
              <a:t>Rozmnožováni dřevin vegetativní </a:t>
            </a:r>
            <a:r>
              <a:rPr lang="cs-CZ" b="1" dirty="0" smtClean="0"/>
              <a:t>nepřímé </a:t>
            </a:r>
            <a:r>
              <a:rPr lang="cs-CZ" dirty="0" smtClean="0"/>
              <a:t>= štěpování = očkování + roubování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u="sng" dirty="0" smtClean="0"/>
              <a:t>1.) Očkování:</a:t>
            </a:r>
          </a:p>
          <a:p>
            <a:r>
              <a:rPr lang="cs-CZ" dirty="0" smtClean="0"/>
              <a:t>Přenos ušlechtilého očka s tenkým štítkem kůry na podnož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Termín očkování:	</a:t>
            </a:r>
            <a:r>
              <a:rPr lang="cs-CZ" u="sng" dirty="0" smtClean="0"/>
              <a:t>květen, červen </a:t>
            </a:r>
            <a:r>
              <a:rPr lang="cs-CZ" dirty="0" smtClean="0"/>
              <a:t>= očkování na 				bdící očko (očko vyraší ještě téhož 			roku), méně časté, nevyzrálé očko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u="sng" dirty="0" smtClean="0"/>
              <a:t>červenec, srpen </a:t>
            </a:r>
            <a:r>
              <a:rPr lang="cs-CZ" dirty="0" smtClean="0"/>
              <a:t>= očkování na 				spící očko, očko vyraší až příští rok 			na jaře</a:t>
            </a:r>
          </a:p>
          <a:p>
            <a:pPr lvl="8"/>
            <a:endParaRPr lang="cs-CZ" dirty="0" smtClean="0"/>
          </a:p>
          <a:p>
            <a:r>
              <a:rPr lang="cs-CZ" u="sng" dirty="0" smtClean="0"/>
              <a:t>Příklady množení: </a:t>
            </a:r>
            <a:r>
              <a:rPr lang="cs-CZ" dirty="0" smtClean="0"/>
              <a:t>růže, kultivary Acer </a:t>
            </a:r>
            <a:r>
              <a:rPr lang="cs-CZ" dirty="0" err="1" smtClean="0"/>
              <a:t>platanoides</a:t>
            </a:r>
            <a:r>
              <a:rPr lang="cs-CZ" dirty="0" smtClean="0"/>
              <a:t>, Acer </a:t>
            </a:r>
            <a:r>
              <a:rPr lang="cs-CZ" dirty="0" err="1" smtClean="0"/>
              <a:t>pseudoplatanus</a:t>
            </a:r>
            <a:r>
              <a:rPr lang="cs-CZ" dirty="0" smtClean="0"/>
              <a:t>, Malus, </a:t>
            </a:r>
            <a:r>
              <a:rPr lang="cs-CZ" dirty="0" err="1"/>
              <a:t>P</a:t>
            </a:r>
            <a:r>
              <a:rPr lang="cs-CZ" dirty="0" err="1" smtClean="0"/>
              <a:t>runus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93938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204864"/>
            <a:ext cx="7344932" cy="3627765"/>
          </a:xfrm>
        </p:spPr>
        <p:txBody>
          <a:bodyPr/>
          <a:lstStyle/>
          <a:p>
            <a:r>
              <a:rPr lang="cs-CZ" dirty="0" smtClean="0"/>
              <a:t>Za druhé mízy (červenec, srpen) používáme očkování do </a:t>
            </a:r>
            <a:r>
              <a:rPr lang="cs-CZ" u="sng" dirty="0" smtClean="0"/>
              <a:t>T-řezu</a:t>
            </a:r>
          </a:p>
          <a:p>
            <a:endParaRPr lang="cs-CZ" dirty="0" smtClean="0"/>
          </a:p>
          <a:p>
            <a:r>
              <a:rPr lang="cs-CZ" dirty="0" smtClean="0"/>
              <a:t>Bez mízy (srpen, září, předjaří), používáme </a:t>
            </a:r>
            <a:r>
              <a:rPr lang="cs-CZ" u="sng" dirty="0" smtClean="0"/>
              <a:t>FORKETOVO OČKOVÁNÍ </a:t>
            </a:r>
            <a:r>
              <a:rPr lang="cs-CZ" dirty="0" smtClean="0"/>
              <a:t>– např. stromkové růže</a:t>
            </a:r>
          </a:p>
        </p:txBody>
      </p:sp>
    </p:spTree>
    <p:extLst>
      <p:ext uri="{BB962C8B-B14F-4D97-AF65-F5344CB8AC3E}">
        <p14:creationId xmlns:p14="http://schemas.microsoft.com/office/powerpoint/2010/main" val="322222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67314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Očkování do T - řezu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3" y="1412776"/>
            <a:ext cx="6791933" cy="50205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11035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91"/>
          <a:stretch/>
        </p:blipFill>
        <p:spPr>
          <a:xfrm>
            <a:off x="539552" y="836712"/>
            <a:ext cx="8077741" cy="54726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663505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836712"/>
            <a:ext cx="6777317" cy="4995917"/>
          </a:xfrm>
        </p:spPr>
        <p:txBody>
          <a:bodyPr>
            <a:normAutofit fontScale="85000" lnSpcReduction="20000"/>
          </a:bodyPr>
          <a:lstStyle/>
          <a:p>
            <a:pPr marL="68580" indent="0">
              <a:buNone/>
            </a:pPr>
            <a:r>
              <a:rPr lang="cs-CZ" b="1" dirty="0" smtClean="0"/>
              <a:t>2.) Roubování</a:t>
            </a:r>
          </a:p>
          <a:p>
            <a:r>
              <a:rPr lang="cs-CZ" dirty="0" smtClean="0"/>
              <a:t>Přenos roubu (výhon se dvěma s více pupeny) na podnož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u="sng" dirty="0" smtClean="0"/>
              <a:t>Rozdělení:</a:t>
            </a:r>
          </a:p>
          <a:p>
            <a:r>
              <a:rPr lang="cs-CZ" dirty="0" smtClean="0"/>
              <a:t>A) Podle místa, kde se roubování provádí:</a:t>
            </a:r>
          </a:p>
          <a:p>
            <a:pPr lvl="2">
              <a:buFont typeface="Wingdings" panose="05000000000000000000" pitchFamily="2" charset="2"/>
              <a:buChar char="v"/>
            </a:pPr>
            <a:r>
              <a:rPr lang="cs-CZ" dirty="0" smtClean="0"/>
              <a:t>Roubování venku na jaře, v létě (podnože zakořenělé v půdě, roubujeme převislé a kulovité tvary)</a:t>
            </a:r>
          </a:p>
          <a:p>
            <a:pPr lvl="2">
              <a:buFont typeface="Wingdings" panose="05000000000000000000" pitchFamily="2" charset="2"/>
              <a:buChar char="v"/>
            </a:pPr>
            <a:r>
              <a:rPr lang="cs-CZ" dirty="0" smtClean="0"/>
              <a:t>Roubování pod sklem – roubujeme na hrnkované podnože v temperovaném skleníku od února do konce dubna. Příklady: jehličnany, které nelze množit jinak – </a:t>
            </a:r>
            <a:r>
              <a:rPr lang="cs-CZ" dirty="0" err="1" smtClean="0"/>
              <a:t>borovicovité</a:t>
            </a:r>
            <a:r>
              <a:rPr lang="cs-CZ" dirty="0" smtClean="0"/>
              <a:t>, kultivary tisu, kultivace </a:t>
            </a:r>
            <a:r>
              <a:rPr lang="cs-CZ" dirty="0" err="1" smtClean="0"/>
              <a:t>Quercus</a:t>
            </a:r>
            <a:r>
              <a:rPr lang="cs-CZ" dirty="0" smtClean="0"/>
              <a:t>, </a:t>
            </a:r>
            <a:r>
              <a:rPr lang="cs-CZ" dirty="0" err="1" smtClean="0"/>
              <a:t>Fagus</a:t>
            </a:r>
            <a:r>
              <a:rPr lang="cs-CZ" dirty="0" smtClean="0"/>
              <a:t>, </a:t>
            </a:r>
            <a:r>
              <a:rPr lang="cs-CZ" dirty="0" err="1" smtClean="0"/>
              <a:t>Certinus</a:t>
            </a:r>
            <a:r>
              <a:rPr lang="cs-CZ" dirty="0" smtClean="0"/>
              <a:t>, </a:t>
            </a:r>
            <a:r>
              <a:rPr lang="cs-CZ" dirty="0" err="1" smtClean="0"/>
              <a:t>Ulmus</a:t>
            </a:r>
            <a:r>
              <a:rPr lang="cs-CZ" dirty="0" smtClean="0"/>
              <a:t>, </a:t>
            </a:r>
            <a:r>
              <a:rPr lang="cs-CZ" dirty="0" err="1" smtClean="0"/>
              <a:t>Alnus</a:t>
            </a:r>
            <a:r>
              <a:rPr lang="cs-CZ" dirty="0" smtClean="0"/>
              <a:t>, </a:t>
            </a:r>
            <a:r>
              <a:rPr lang="cs-CZ" dirty="0" err="1" smtClean="0"/>
              <a:t>Morus</a:t>
            </a:r>
            <a:r>
              <a:rPr lang="cs-CZ" dirty="0" smtClean="0"/>
              <a:t>, </a:t>
            </a:r>
            <a:r>
              <a:rPr lang="cs-CZ" dirty="0" err="1" smtClean="0"/>
              <a:t>Betula</a:t>
            </a:r>
            <a:endParaRPr lang="cs-CZ" dirty="0" smtClean="0"/>
          </a:p>
          <a:p>
            <a:pPr lvl="2"/>
            <a:endParaRPr lang="cs-CZ" dirty="0" smtClean="0"/>
          </a:p>
          <a:p>
            <a:endParaRPr lang="cs-CZ" b="1" dirty="0" smtClean="0"/>
          </a:p>
          <a:p>
            <a:pPr marL="68580" indent="0">
              <a:buNone/>
            </a:pPr>
            <a:r>
              <a:rPr lang="cs-CZ" b="1" dirty="0" smtClean="0"/>
              <a:t>       Úkol: </a:t>
            </a:r>
            <a:r>
              <a:rPr lang="cs-CZ" dirty="0" smtClean="0"/>
              <a:t>Uvedeným latinským názvům přiřaď české    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názvy</a:t>
            </a:r>
          </a:p>
        </p:txBody>
      </p:sp>
      <p:sp>
        <p:nvSpPr>
          <p:cNvPr id="2" name="Obdélník 1"/>
          <p:cNvSpPr/>
          <p:nvPr/>
        </p:nvSpPr>
        <p:spPr>
          <a:xfrm>
            <a:off x="1547664" y="4509120"/>
            <a:ext cx="6192688" cy="86409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10452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764704"/>
            <a:ext cx="7065233" cy="5067925"/>
          </a:xfrm>
        </p:spPr>
        <p:txBody>
          <a:bodyPr/>
          <a:lstStyle/>
          <a:p>
            <a:pPr marL="68580" indent="0" algn="ctr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Roubovanec</a:t>
            </a:r>
          </a:p>
          <a:p>
            <a:pPr marL="68580" indent="0">
              <a:buNone/>
            </a:pPr>
            <a:r>
              <a:rPr lang="cs-CZ" dirty="0" smtClean="0"/>
              <a:t>jedle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836712"/>
            <a:ext cx="3960440" cy="562902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5621882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764704"/>
            <a:ext cx="7200916" cy="5067925"/>
          </a:xfrm>
        </p:spPr>
        <p:txBody>
          <a:bodyPr/>
          <a:lstStyle/>
          <a:p>
            <a:pPr marL="68580" indent="0">
              <a:buNone/>
            </a:pPr>
            <a:r>
              <a:rPr lang="cs-CZ" dirty="0" smtClean="0"/>
              <a:t>B) Podle techniky úpravy roubu:</a:t>
            </a:r>
          </a:p>
          <a:p>
            <a:pPr marL="68580" indent="0">
              <a:buNone/>
            </a:pPr>
            <a:endParaRPr lang="cs-CZ" dirty="0" smtClean="0"/>
          </a:p>
          <a:p>
            <a:pPr lvl="2">
              <a:buFont typeface="Wingdings" panose="05000000000000000000" pitchFamily="2" charset="2"/>
              <a:buChar char="v"/>
            </a:pPr>
            <a:r>
              <a:rPr lang="cs-CZ" dirty="0" smtClean="0"/>
              <a:t>Kopulace – podnož i roub mají stejnou tloušťku </a:t>
            </a:r>
          </a:p>
          <a:p>
            <a:pPr lvl="2">
              <a:buFont typeface="Wingdings" panose="05000000000000000000" pitchFamily="2" charset="2"/>
              <a:buChar char="v"/>
            </a:pPr>
            <a:r>
              <a:rPr lang="cs-CZ" dirty="0" smtClean="0"/>
              <a:t>Roubování na kozí nožku </a:t>
            </a:r>
          </a:p>
          <a:p>
            <a:pPr lvl="2">
              <a:buFont typeface="Wingdings" panose="05000000000000000000" pitchFamily="2" charset="2"/>
              <a:buChar char="v"/>
            </a:pPr>
            <a:r>
              <a:rPr lang="cs-CZ" dirty="0" smtClean="0"/>
              <a:t>Roubování do boku – používá se pro roubování jehličnanů a pro letní roubování listnáčů </a:t>
            </a:r>
          </a:p>
          <a:p>
            <a:pPr lvl="2">
              <a:buFont typeface="Wingdings" panose="05000000000000000000" pitchFamily="2" charset="2"/>
              <a:buChar char="v"/>
            </a:pPr>
            <a:r>
              <a:rPr lang="cs-CZ" dirty="0" smtClean="0"/>
              <a:t>Roubování v ruce – roubujeme na zakořenělé nebo </a:t>
            </a:r>
            <a:r>
              <a:rPr lang="cs-CZ" dirty="0" err="1" smtClean="0"/>
              <a:t>nezakořenělé</a:t>
            </a:r>
            <a:r>
              <a:rPr lang="cs-CZ" dirty="0" smtClean="0"/>
              <a:t> dřevité řízky v zimním období, např. stromkový rybíz a angrešt na meruzalku zlatou (kopulace, sedélkování)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2917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>
          <a:xfrm>
            <a:off x="1403648" y="1124744"/>
            <a:ext cx="3057148" cy="639762"/>
          </a:xfrm>
        </p:spPr>
        <p:txBody>
          <a:bodyPr>
            <a:normAutofit/>
          </a:bodyPr>
          <a:lstStyle/>
          <a:p>
            <a:pPr algn="ctr"/>
            <a:r>
              <a:rPr lang="cs-CZ" sz="2200" dirty="0" smtClean="0"/>
              <a:t>Kopulace</a:t>
            </a:r>
            <a:endParaRPr lang="cs-CZ" sz="2200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3"/>
          </p:nvPr>
        </p:nvSpPr>
        <p:spPr>
          <a:xfrm>
            <a:off x="5004048" y="1268760"/>
            <a:ext cx="3055717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/>
              <a:t>Roubování na kozí nožku</a:t>
            </a:r>
            <a:endParaRPr lang="cs-CZ" dirty="0"/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988840"/>
            <a:ext cx="3600400" cy="43924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Zástupný symbol pro obsah 12"/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35" r="6911" b="9237"/>
          <a:stretch/>
        </p:blipFill>
        <p:spPr>
          <a:xfrm>
            <a:off x="1259632" y="1988840"/>
            <a:ext cx="2212536" cy="43459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415471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843808" y="908720"/>
            <a:ext cx="3057148" cy="63976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Roubování do boku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1" y="1844824"/>
            <a:ext cx="7743802" cy="43145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0286797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064896" cy="4851901"/>
          </a:xfrm>
        </p:spPr>
        <p:txBody>
          <a:bodyPr>
            <a:normAutofit/>
          </a:bodyPr>
          <a:lstStyle/>
          <a:p>
            <a:r>
              <a:rPr lang="cs-CZ" dirty="0" smtClean="0"/>
              <a:t>C) Podle doby roubování: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cs-CZ" dirty="0" smtClean="0"/>
              <a:t>Během vegetačního klidu: 	kopulace					         	 	anglická kopulace</a:t>
            </a:r>
          </a:p>
          <a:p>
            <a:pPr marL="365760" lvl="1" indent="0">
              <a:buNone/>
            </a:pPr>
            <a:r>
              <a:rPr lang="cs-CZ" dirty="0"/>
              <a:t>	</a:t>
            </a:r>
            <a:r>
              <a:rPr lang="cs-CZ" dirty="0" smtClean="0"/>
              <a:t>				plátkování</a:t>
            </a:r>
          </a:p>
          <a:p>
            <a:pPr marL="365760" lvl="1" indent="0">
              <a:buNone/>
            </a:pPr>
            <a:r>
              <a:rPr lang="cs-CZ" dirty="0"/>
              <a:t>	</a:t>
            </a:r>
            <a:r>
              <a:rPr lang="cs-CZ" dirty="0" smtClean="0"/>
              <a:t>				sedélkování</a:t>
            </a:r>
          </a:p>
          <a:p>
            <a:pPr marL="365760" lvl="1" indent="0">
              <a:buNone/>
            </a:pPr>
            <a:r>
              <a:rPr lang="cs-CZ" dirty="0"/>
              <a:t>	</a:t>
            </a:r>
            <a:r>
              <a:rPr lang="cs-CZ" dirty="0" smtClean="0"/>
              <a:t>				roubování na kozí nožku</a:t>
            </a:r>
          </a:p>
          <a:p>
            <a:pPr marL="365760" lvl="1" indent="0">
              <a:buNone/>
            </a:pPr>
            <a:endParaRPr lang="cs-CZ" dirty="0" smtClean="0"/>
          </a:p>
          <a:p>
            <a:pPr lvl="1">
              <a:buFont typeface="Wingdings" panose="05000000000000000000" pitchFamily="2" charset="2"/>
              <a:buChar char="v"/>
            </a:pPr>
            <a:r>
              <a:rPr lang="cs-CZ" dirty="0" smtClean="0"/>
              <a:t>V období vegetace: roubování za kůru</a:t>
            </a:r>
          </a:p>
          <a:p>
            <a:pPr marL="365760" lvl="1" indent="0">
              <a:buNone/>
            </a:pPr>
            <a:r>
              <a:rPr lang="cs-CZ" dirty="0"/>
              <a:t>	</a:t>
            </a:r>
            <a:r>
              <a:rPr lang="cs-CZ" dirty="0" smtClean="0"/>
              <a:t>		          </a:t>
            </a:r>
            <a:r>
              <a:rPr lang="cs-CZ" dirty="0" err="1" smtClean="0"/>
              <a:t>Tittelův</a:t>
            </a:r>
            <a:r>
              <a:rPr lang="cs-CZ" dirty="0" smtClean="0"/>
              <a:t> způsob – přeroubování    		                     vzrostlých stromů</a:t>
            </a:r>
          </a:p>
          <a:p>
            <a:pPr lvl="2">
              <a:buFont typeface="Wingdings" panose="05000000000000000000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0556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187624" y="764704"/>
            <a:ext cx="3057148" cy="639762"/>
          </a:xfrm>
        </p:spPr>
        <p:txBody>
          <a:bodyPr/>
          <a:lstStyle/>
          <a:p>
            <a:r>
              <a:rPr lang="cs-CZ" dirty="0" smtClean="0"/>
              <a:t>Anglická kopulace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700808"/>
            <a:ext cx="2304256" cy="46687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5004048" y="764704"/>
            <a:ext cx="3055717" cy="639762"/>
          </a:xfrm>
        </p:spPr>
        <p:txBody>
          <a:bodyPr/>
          <a:lstStyle/>
          <a:p>
            <a:r>
              <a:rPr lang="cs-CZ" dirty="0" smtClean="0"/>
              <a:t>Plátkování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quarter" idx="4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26" t="7800"/>
          <a:stretch/>
        </p:blipFill>
        <p:spPr>
          <a:xfrm>
            <a:off x="4380695" y="2276872"/>
            <a:ext cx="4016553" cy="353337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1466150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771800" y="980728"/>
            <a:ext cx="3057148" cy="639762"/>
          </a:xfrm>
        </p:spPr>
        <p:txBody>
          <a:bodyPr/>
          <a:lstStyle/>
          <a:p>
            <a:pPr algn="ctr"/>
            <a:r>
              <a:rPr lang="cs-CZ" dirty="0" smtClean="0"/>
              <a:t>Sedélkování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789302"/>
            <a:ext cx="3888432" cy="46106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4580619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1124744"/>
            <a:ext cx="3384376" cy="639762"/>
          </a:xfrm>
        </p:spPr>
        <p:txBody>
          <a:bodyPr/>
          <a:lstStyle/>
          <a:p>
            <a:pPr algn="ctr"/>
            <a:r>
              <a:rPr lang="cs-CZ" dirty="0" smtClean="0"/>
              <a:t>Roubování za kůru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417" y="2060849"/>
            <a:ext cx="3402012" cy="37494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076056" y="1124744"/>
            <a:ext cx="3055717" cy="639762"/>
          </a:xfrm>
        </p:spPr>
        <p:txBody>
          <a:bodyPr/>
          <a:lstStyle/>
          <a:p>
            <a:pPr algn="ctr"/>
            <a:r>
              <a:rPr lang="cs-CZ" dirty="0" err="1" smtClean="0"/>
              <a:t>Tittelův</a:t>
            </a:r>
            <a:r>
              <a:rPr lang="cs-CZ" dirty="0" smtClean="0"/>
              <a:t> způsob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060848"/>
            <a:ext cx="3659560" cy="37494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3316842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89168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323652"/>
            <a:ext cx="7776864" cy="3913660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DVOŘÁČEK, Pavel. </a:t>
            </a:r>
            <a:r>
              <a:rPr lang="cs-CZ" i="1" dirty="0"/>
              <a:t>Sadovnictví: pro odborná učiliště</a:t>
            </a:r>
            <a:r>
              <a:rPr lang="cs-CZ" dirty="0"/>
              <a:t>. 1. vyd. Praha: Septima, 2001, 94 s. ISBN 80-721-6152-0.</a:t>
            </a:r>
          </a:p>
          <a:p>
            <a:pPr marL="68580" indent="0">
              <a:buNone/>
            </a:pPr>
            <a:endParaRPr lang="cs-CZ" dirty="0"/>
          </a:p>
          <a:p>
            <a:r>
              <a:rPr lang="cs-CZ" dirty="0"/>
              <a:t>JESZENSZKY, </a:t>
            </a:r>
            <a:r>
              <a:rPr lang="cs-CZ" dirty="0" err="1"/>
              <a:t>Árpád</a:t>
            </a:r>
            <a:r>
              <a:rPr lang="cs-CZ" dirty="0"/>
              <a:t>. </a:t>
            </a:r>
            <a:r>
              <a:rPr lang="cs-CZ" i="1" dirty="0" err="1"/>
              <a:t>Vrúbľovanie</a:t>
            </a:r>
            <a:r>
              <a:rPr lang="cs-CZ" i="1" dirty="0"/>
              <a:t>, </a:t>
            </a:r>
            <a:r>
              <a:rPr lang="cs-CZ" i="1" dirty="0" err="1"/>
              <a:t>očkovanie</a:t>
            </a:r>
            <a:r>
              <a:rPr lang="cs-CZ" i="1" dirty="0"/>
              <a:t>, </a:t>
            </a:r>
            <a:r>
              <a:rPr lang="cs-CZ" i="1" dirty="0" err="1"/>
              <a:t>rozmnožovanie</a:t>
            </a:r>
            <a:r>
              <a:rPr lang="cs-CZ" dirty="0"/>
              <a:t>. 8. vydání. Budapešť: </a:t>
            </a:r>
            <a:r>
              <a:rPr lang="cs-CZ" dirty="0" err="1"/>
              <a:t>Príroda</a:t>
            </a:r>
            <a:r>
              <a:rPr lang="cs-CZ" dirty="0"/>
              <a:t>, 1986. ISBN 64-079-86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KRBEC</a:t>
            </a:r>
            <a:r>
              <a:rPr lang="cs-CZ" dirty="0"/>
              <a:t>, Pavel. </a:t>
            </a:r>
            <a:r>
              <a:rPr lang="cs-CZ" i="1" dirty="0"/>
              <a:t>Ovocnictví pro odborná učiliště</a:t>
            </a:r>
            <a:r>
              <a:rPr lang="cs-CZ" dirty="0"/>
              <a:t>. 1. vyd. Praha: Septima, 2001, 104 s. ISBN 80-721-6168-7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VLASÁK, Martin. </a:t>
            </a:r>
            <a:r>
              <a:rPr lang="cs-CZ" i="1" dirty="0"/>
              <a:t>Okrasné dřeviny</a:t>
            </a:r>
            <a:r>
              <a:rPr lang="cs-CZ" dirty="0"/>
              <a:t>. 1. vyd. Mělník: Vyšší odborná škola zahradnická a Střední zahradnická škola ve spolupráci s nakl. </a:t>
            </a:r>
            <a:r>
              <a:rPr lang="cs-CZ" dirty="0" err="1"/>
              <a:t>Rebo</a:t>
            </a:r>
            <a:r>
              <a:rPr lang="cs-CZ" dirty="0"/>
              <a:t>, 2012, 376 s. Česká zahrada. ISBN 978-80-904782-9-9.</a:t>
            </a:r>
          </a:p>
        </p:txBody>
      </p:sp>
    </p:spTree>
    <p:extLst>
      <p:ext uri="{BB962C8B-B14F-4D97-AF65-F5344CB8AC3E}">
        <p14:creationId xmlns:p14="http://schemas.microsoft.com/office/powerpoint/2010/main" val="6988443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110</TotalTime>
  <Words>365</Words>
  <Application>Microsoft Office PowerPoint</Application>
  <PresentationFormat>Předvádění na obrazovce (4:3)</PresentationFormat>
  <Paragraphs>89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Austin</vt:lpstr>
      <vt:lpstr>Prezentace aplikace PowerPoint</vt:lpstr>
      <vt:lpstr>Rozmnožování dřevin vegetativní nepřímé</vt:lpstr>
      <vt:lpstr>Prezentace aplikace PowerPoint</vt:lpstr>
      <vt:lpstr>Prezentace aplikace PowerPoint</vt:lpstr>
      <vt:lpstr>Očkování do T - řezu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Miroslav Brimus</dc:creator>
  <cp:lastModifiedBy>Miroslav Brimus</cp:lastModifiedBy>
  <cp:revision>12</cp:revision>
  <dcterms:created xsi:type="dcterms:W3CDTF">2013-12-29T15:03:41Z</dcterms:created>
  <dcterms:modified xsi:type="dcterms:W3CDTF">2014-01-05T17:07:44Z</dcterms:modified>
</cp:coreProperties>
</file>