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1" r:id="rId13"/>
    <p:sldId id="272" r:id="rId14"/>
    <p:sldId id="267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DE9C54-97F2-46B3-B097-370C046F4DF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C97205C-4FD7-46DE-8050-42FF010EF2D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3346663"/>
              </p:ext>
            </p:extLst>
          </p:nvPr>
        </p:nvGraphicFramePr>
        <p:xfrm>
          <a:off x="1078346" y="896531"/>
          <a:ext cx="7203332" cy="41044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9275"/>
                <a:gridCol w="5224057"/>
              </a:tblGrid>
              <a:tr h="246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Číslo projektu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</a:rPr>
                        <a:t>CZ.1.07/1.5.00/34.0565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2709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Číslo materiálu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VY-32-INOVACE-516 Přesazování vzrostlých stromů s balem</a:t>
                      </a:r>
                      <a:endParaRPr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470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Název školy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53806" marR="53806" marT="0" marB="0" anchor="ctr"/>
                </a:tc>
              </a:tr>
              <a:tr h="246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Autor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lang="cs-CZ" sz="12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46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Průřezová témata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53806" marR="53806" marT="0" marB="0" anchor="ctr"/>
                </a:tc>
              </a:tr>
              <a:tr h="246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Tematický celek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53806" marR="53806" marT="0" marB="0" anchor="ctr"/>
                </a:tc>
              </a:tr>
              <a:tr h="246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Ročník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Za</a:t>
                      </a:r>
                      <a:endParaRPr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46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Datum tvorby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21.4.2013</a:t>
                      </a:r>
                      <a:endParaRPr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0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Datum a místo ověření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26.4.2013 SAD 2. Za</a:t>
                      </a:r>
                      <a:endParaRPr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0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Druh učebního materiálu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53806" marR="53806" marT="0" marB="0" anchor="ctr"/>
                </a:tc>
              </a:tr>
              <a:tr h="2709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53806" marR="53806" marT="0" marB="0" anchor="ctr"/>
                </a:tc>
              </a:tr>
              <a:tr h="246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Klíčová slova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Sazenice s balem, </a:t>
                      </a:r>
                      <a:r>
                        <a:rPr lang="cs-CZ" sz="12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prostokořenné</a:t>
                      </a:r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výsadba, vhodné dřeviny</a:t>
                      </a:r>
                      <a:endParaRPr lang="cs-CZ" sz="12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5510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Metodický pokyn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</a:rPr>
                        <a:t>Možnosti využití – práce s učebnicí, internetem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0892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effectLst/>
                        </a:rPr>
                        <a:t>Pokud není uvedeno jinak, použitý materiál je z vlastních zdrojů autora.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5000986"/>
            <a:ext cx="6984776" cy="135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966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492896"/>
            <a:ext cx="3313355" cy="33123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Přesazování vzrostlých stromů</a:t>
            </a:r>
            <a:br>
              <a:rPr lang="cs-CZ" dirty="0" smtClean="0"/>
            </a:br>
            <a:r>
              <a:rPr lang="cs-CZ" dirty="0" smtClean="0"/>
              <a:t> s balem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5282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Různé typy sazenic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898230"/>
            <a:ext cx="5328592" cy="460283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71465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pPr algn="ctr"/>
            <a:r>
              <a:rPr lang="cs-CZ" dirty="0" smtClean="0"/>
              <a:t>Význam: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42484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Dosažení rychlejšího účinku, z hlediska praktického a estetického</a:t>
            </a:r>
          </a:p>
          <a:p>
            <a:endParaRPr lang="cs-CZ" dirty="0" smtClean="0"/>
          </a:p>
          <a:p>
            <a:pPr marL="68580" indent="0" algn="ctr">
              <a:spcBef>
                <a:spcPct val="0"/>
              </a:spcBef>
              <a:buNone/>
            </a:pPr>
            <a:r>
              <a:rPr lang="cs-CZ" sz="430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Použití:</a:t>
            </a:r>
            <a:endParaRPr lang="cs-CZ" sz="43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r>
              <a:rPr lang="cs-CZ" dirty="0" smtClean="0"/>
              <a:t>Uliční stromořadí</a:t>
            </a:r>
          </a:p>
          <a:p>
            <a:r>
              <a:rPr lang="cs-CZ" dirty="0"/>
              <a:t>A</a:t>
            </a:r>
            <a:r>
              <a:rPr lang="cs-CZ" dirty="0" smtClean="0"/>
              <a:t>leje</a:t>
            </a:r>
          </a:p>
          <a:p>
            <a:r>
              <a:rPr lang="cs-CZ" dirty="0" smtClean="0"/>
              <a:t>Pěší zóny ve městech</a:t>
            </a:r>
          </a:p>
          <a:p>
            <a:r>
              <a:rPr lang="cs-CZ" dirty="0" smtClean="0"/>
              <a:t>Reprezentační úpravy</a:t>
            </a:r>
          </a:p>
          <a:p>
            <a:r>
              <a:rPr lang="cs-CZ" dirty="0" smtClean="0"/>
              <a:t>Záchrana cennější dřeviny</a:t>
            </a:r>
          </a:p>
          <a:p>
            <a:r>
              <a:rPr lang="cs-CZ" dirty="0" smtClean="0"/>
              <a:t>Ochrana proti vandalům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689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pPr algn="ctr"/>
            <a:r>
              <a:rPr lang="cs-CZ" dirty="0" smtClean="0"/>
              <a:t>Vhodné dřeviny: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16832"/>
            <a:ext cx="7272924" cy="424847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Zdravé jedince 10, 15 i více let staré, se zemním balem o průměru 50 – 90 cm, minimálně 3x přesazované (</a:t>
            </a:r>
            <a:r>
              <a:rPr lang="cs-CZ" dirty="0" err="1" smtClean="0"/>
              <a:t>přesazovací</a:t>
            </a:r>
            <a:r>
              <a:rPr lang="cs-CZ" dirty="0" smtClean="0"/>
              <a:t> stroj), obvod kmínku 16 – 18 cm 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Topol</a:t>
            </a:r>
          </a:p>
          <a:p>
            <a:r>
              <a:rPr lang="cs-CZ" dirty="0" smtClean="0"/>
              <a:t>Olše</a:t>
            </a:r>
          </a:p>
          <a:p>
            <a:r>
              <a:rPr lang="cs-CZ" dirty="0" smtClean="0"/>
              <a:t>Vrba</a:t>
            </a:r>
          </a:p>
          <a:p>
            <a:r>
              <a:rPr lang="cs-CZ" dirty="0" smtClean="0"/>
              <a:t>Lípa</a:t>
            </a:r>
          </a:p>
          <a:p>
            <a:r>
              <a:rPr lang="cs-CZ" dirty="0" smtClean="0"/>
              <a:t>Jasan</a:t>
            </a:r>
          </a:p>
          <a:p>
            <a:r>
              <a:rPr lang="cs-CZ" dirty="0" smtClean="0"/>
              <a:t>Javor</a:t>
            </a:r>
          </a:p>
          <a:p>
            <a:r>
              <a:rPr lang="cs-CZ" dirty="0" smtClean="0"/>
              <a:t>Smrk</a:t>
            </a:r>
          </a:p>
          <a:p>
            <a:r>
              <a:rPr lang="cs-CZ" dirty="0" smtClean="0"/>
              <a:t>Douglaska</a:t>
            </a:r>
          </a:p>
          <a:p>
            <a:r>
              <a:rPr lang="cs-CZ" dirty="0" smtClean="0"/>
              <a:t>Tis</a:t>
            </a:r>
          </a:p>
          <a:p>
            <a:r>
              <a:rPr lang="cs-CZ" dirty="0"/>
              <a:t>Z</a:t>
            </a:r>
            <a:r>
              <a:rPr lang="cs-CZ" dirty="0" smtClean="0"/>
              <a:t>erav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07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Průměrná velikost a hmotnost zemních balů podle obvodu kmínků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33414" y="2323652"/>
            <a:ext cx="7187396" cy="3508977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sz="1100" dirty="0" smtClean="0"/>
              <a:t>* Obvod kmene v cm měřený ve výšce 1m nad zemí</a:t>
            </a:r>
            <a:endParaRPr lang="cs-CZ" sz="1100" dirty="0"/>
          </a:p>
        </p:txBody>
      </p:sp>
      <p:graphicFrame>
        <p:nvGraphicFramePr>
          <p:cNvPr id="9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665485"/>
              </p:ext>
            </p:extLst>
          </p:nvPr>
        </p:nvGraphicFramePr>
        <p:xfrm>
          <a:off x="683568" y="2348880"/>
          <a:ext cx="7867176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1880"/>
                <a:gridCol w="781368"/>
                <a:gridCol w="677704"/>
                <a:gridCol w="677704"/>
                <a:gridCol w="677704"/>
                <a:gridCol w="677704"/>
                <a:gridCol w="677704"/>
                <a:gridCol w="677704"/>
                <a:gridCol w="6777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Obvod kmene (cm)*</a:t>
                      </a:r>
                      <a:endParaRPr lang="cs-CZ" sz="105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8-10</a:t>
                      </a:r>
                      <a:endParaRPr lang="cs-CZ" sz="105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10-12</a:t>
                      </a:r>
                      <a:endParaRPr lang="cs-CZ" sz="105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12-14</a:t>
                      </a:r>
                      <a:endParaRPr lang="cs-CZ" sz="105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14-16</a:t>
                      </a:r>
                      <a:endParaRPr lang="cs-CZ" sz="105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16-18</a:t>
                      </a:r>
                      <a:endParaRPr lang="cs-CZ" sz="105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18-20</a:t>
                      </a:r>
                      <a:endParaRPr lang="cs-CZ" sz="105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20-25</a:t>
                      </a:r>
                      <a:endParaRPr lang="cs-CZ" sz="105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25-30</a:t>
                      </a:r>
                      <a:endParaRPr lang="cs-CZ" sz="105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Průměr balu (cm)</a:t>
                      </a:r>
                      <a:endParaRPr lang="cs-CZ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30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35-40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40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45-50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50-55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60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70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80</a:t>
                      </a:r>
                      <a:endParaRPr lang="cs-CZ" sz="105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Hmotnost rostlin s balem (kg)</a:t>
                      </a:r>
                      <a:endParaRPr lang="cs-CZ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30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40-50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60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80-100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120-140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180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230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300</a:t>
                      </a:r>
                      <a:endParaRPr lang="cs-CZ" sz="105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Počet přesazení (školkování)</a:t>
                      </a:r>
                      <a:endParaRPr lang="cs-CZ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2x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2x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3x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3x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3-4x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4x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4x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5x</a:t>
                      </a:r>
                      <a:endParaRPr lang="cs-CZ" sz="105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Výška kmene</a:t>
                      </a:r>
                      <a:r>
                        <a:rPr lang="cs-CZ" sz="1050" b="1" baseline="0" dirty="0" smtClean="0"/>
                        <a:t> (cm)</a:t>
                      </a:r>
                      <a:endParaRPr lang="cs-CZ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180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180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200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200-220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220-240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240-270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250-300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280-350</a:t>
                      </a:r>
                      <a:endParaRPr lang="cs-CZ" sz="105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Výška</a:t>
                      </a:r>
                      <a:r>
                        <a:rPr lang="cs-CZ" sz="1050" b="1" baseline="0" dirty="0" smtClean="0"/>
                        <a:t> stromu (cm)</a:t>
                      </a:r>
                      <a:endParaRPr lang="cs-CZ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200-220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220-250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250-350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250-400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300-450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350-550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400-600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/>
                        <a:t>450-700</a:t>
                      </a:r>
                      <a:endParaRPr lang="cs-CZ" sz="105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7937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96752"/>
            <a:ext cx="7024744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/>
            </a:r>
            <a:br>
              <a:rPr lang="cs-CZ" sz="2200" b="1" dirty="0" smtClean="0">
                <a:solidFill>
                  <a:schemeClr val="tx1"/>
                </a:solidFill>
              </a:rPr>
            </a:br>
            <a:r>
              <a:rPr lang="cs-CZ" sz="2200" b="1" dirty="0">
                <a:solidFill>
                  <a:schemeClr val="tx1"/>
                </a:solidFill>
              </a:rPr>
              <a:t/>
            </a:r>
            <a:br>
              <a:rPr lang="cs-CZ" sz="2200" b="1" dirty="0">
                <a:solidFill>
                  <a:schemeClr val="tx1"/>
                </a:solidFill>
              </a:rPr>
            </a:br>
            <a:r>
              <a:rPr lang="cs-CZ" sz="2200" b="1" dirty="0" smtClean="0">
                <a:solidFill>
                  <a:schemeClr val="tx1"/>
                </a:solidFill>
              </a:rPr>
              <a:t/>
            </a:r>
            <a:br>
              <a:rPr lang="cs-CZ" sz="2200" b="1" dirty="0" smtClean="0">
                <a:solidFill>
                  <a:schemeClr val="tx1"/>
                </a:solidFill>
              </a:rPr>
            </a:br>
            <a:r>
              <a:rPr lang="cs-CZ" sz="2200" b="1" dirty="0">
                <a:solidFill>
                  <a:schemeClr val="tx1"/>
                </a:solidFill>
              </a:rPr>
              <a:t/>
            </a:r>
            <a:br>
              <a:rPr lang="cs-CZ" sz="2200" b="1" dirty="0">
                <a:solidFill>
                  <a:schemeClr val="tx1"/>
                </a:solidFill>
              </a:rPr>
            </a:br>
            <a:r>
              <a:rPr lang="cs-CZ" sz="2700" b="1" dirty="0" smtClean="0">
                <a:solidFill>
                  <a:schemeClr val="tx1"/>
                </a:solidFill>
              </a:rPr>
              <a:t>Špatně </a:t>
            </a:r>
            <a:r>
              <a:rPr lang="cs-CZ" sz="2700" b="1" dirty="0">
                <a:solidFill>
                  <a:schemeClr val="tx1"/>
                </a:solidFill>
              </a:rPr>
              <a:t>snášejí přesazení ve vzrostlém stavu:</a:t>
            </a:r>
            <a:r>
              <a:rPr lang="cs-CZ" sz="2700" dirty="0"/>
              <a:t/>
            </a:r>
            <a:br>
              <a:rPr lang="cs-CZ" sz="27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pPr algn="ctr"/>
            <a:r>
              <a:rPr lang="cs-CZ" dirty="0" smtClean="0"/>
              <a:t>Ořešák</a:t>
            </a:r>
          </a:p>
          <a:p>
            <a:pPr algn="ctr"/>
            <a:r>
              <a:rPr lang="cs-CZ" dirty="0" smtClean="0"/>
              <a:t>Bříza</a:t>
            </a:r>
          </a:p>
          <a:p>
            <a:pPr algn="ctr"/>
            <a:r>
              <a:rPr lang="cs-CZ" dirty="0" smtClean="0"/>
              <a:t>Jilm</a:t>
            </a:r>
          </a:p>
          <a:p>
            <a:pPr algn="ctr"/>
            <a:r>
              <a:rPr lang="cs-CZ" dirty="0" smtClean="0"/>
              <a:t>Jerlín</a:t>
            </a:r>
          </a:p>
          <a:p>
            <a:pPr algn="ctr"/>
            <a:r>
              <a:rPr lang="cs-CZ" dirty="0" smtClean="0"/>
              <a:t>Platan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Dub</a:t>
            </a:r>
          </a:p>
          <a:p>
            <a:pPr algn="ctr"/>
            <a:r>
              <a:rPr lang="cs-CZ" dirty="0" smtClean="0"/>
              <a:t>Borovice</a:t>
            </a:r>
          </a:p>
          <a:p>
            <a:pPr algn="ctr"/>
            <a:r>
              <a:rPr lang="cs-CZ" dirty="0" smtClean="0"/>
              <a:t>Jedle</a:t>
            </a:r>
          </a:p>
          <a:p>
            <a:pPr algn="ctr"/>
            <a:r>
              <a:rPr lang="cs-CZ" dirty="0" smtClean="0"/>
              <a:t>Buk</a:t>
            </a:r>
          </a:p>
          <a:p>
            <a:pPr algn="ctr"/>
            <a:r>
              <a:rPr lang="cs-CZ" dirty="0"/>
              <a:t>H</a:t>
            </a:r>
            <a:r>
              <a:rPr lang="cs-CZ" dirty="0" smtClean="0"/>
              <a:t>abr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172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Výsadba – výsadbová jáma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ýška o něco vyšší, než výška balu</a:t>
            </a:r>
          </a:p>
          <a:p>
            <a:r>
              <a:rPr lang="cs-CZ" dirty="0" smtClean="0"/>
              <a:t>Šířka 1,5 až 2 násobek šířky balu</a:t>
            </a:r>
          </a:p>
          <a:p>
            <a:r>
              <a:rPr lang="cs-CZ" dirty="0" smtClean="0"/>
              <a:t>Kónický tvar – povrch 2-3x širší než dno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9451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Výsadba – </a:t>
            </a:r>
            <a:r>
              <a:rPr lang="cs-CZ" dirty="0" smtClean="0"/>
              <a:t>ochranné ukotvení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výšky stromu 1,5 m stačí jeden kůl, jinak 2, 3, 4 kůly nebo podzemní ukotvení</a:t>
            </a:r>
          </a:p>
          <a:p>
            <a:r>
              <a:rPr lang="cs-CZ" dirty="0" smtClean="0"/>
              <a:t>Můžeme přidat větrací či závlahové sondy</a:t>
            </a:r>
          </a:p>
          <a:p>
            <a:r>
              <a:rPr lang="cs-CZ" dirty="0" smtClean="0"/>
              <a:t>Po výsadbě vydatně zavlažíme (3x 200 l)</a:t>
            </a:r>
          </a:p>
          <a:p>
            <a:r>
              <a:rPr lang="cs-CZ" dirty="0" smtClean="0"/>
              <a:t>Upravíme závlahovou mísu</a:t>
            </a:r>
          </a:p>
          <a:p>
            <a:r>
              <a:rPr lang="cs-CZ" dirty="0" smtClean="0"/>
              <a:t>Pravidelně zavlažujeme 3 – 5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492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764704"/>
            <a:ext cx="7632848" cy="5502015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dirty="0" smtClean="0"/>
              <a:t>Úprava kořenové mísy pro zálivku</a:t>
            </a:r>
          </a:p>
          <a:p>
            <a:pPr marL="68580" indent="0" algn="ctr">
              <a:buNone/>
            </a:pPr>
            <a:endParaRPr lang="cs-CZ" dirty="0"/>
          </a:p>
          <a:p>
            <a:pPr marL="68580" indent="0">
              <a:buNone/>
            </a:pPr>
            <a:endParaRPr lang="cs-CZ" sz="1100" b="1" dirty="0" smtClean="0"/>
          </a:p>
          <a:p>
            <a:pPr marL="68580" indent="0">
              <a:buNone/>
            </a:pPr>
            <a:endParaRPr lang="cs-CZ" sz="1100" b="1" dirty="0"/>
          </a:p>
          <a:p>
            <a:pPr marL="68580" indent="0">
              <a:buNone/>
            </a:pPr>
            <a:endParaRPr lang="cs-CZ" sz="1100" b="1" dirty="0" smtClean="0"/>
          </a:p>
          <a:p>
            <a:pPr marL="68580" indent="0">
              <a:buNone/>
            </a:pPr>
            <a:endParaRPr lang="cs-CZ" sz="1100" b="1" dirty="0"/>
          </a:p>
          <a:p>
            <a:pPr marL="68580" indent="0">
              <a:buNone/>
            </a:pPr>
            <a:endParaRPr lang="cs-CZ" sz="1100" b="1" dirty="0" smtClean="0"/>
          </a:p>
          <a:p>
            <a:pPr marL="68580" indent="0">
              <a:buNone/>
            </a:pPr>
            <a:endParaRPr lang="cs-CZ" sz="1100" b="1" dirty="0"/>
          </a:p>
          <a:p>
            <a:pPr marL="68580" indent="0">
              <a:buNone/>
            </a:pPr>
            <a:endParaRPr lang="cs-CZ" sz="1100" b="1" dirty="0" smtClean="0"/>
          </a:p>
          <a:p>
            <a:pPr marL="68580" indent="0">
              <a:buNone/>
            </a:pPr>
            <a:r>
              <a:rPr lang="cs-CZ" sz="1100" b="1" dirty="0" smtClean="0"/>
              <a:t>A</a:t>
            </a:r>
            <a:r>
              <a:rPr lang="cs-CZ" sz="1100" dirty="0" smtClean="0"/>
              <a:t> – tvar mísy po vysázení;</a:t>
            </a:r>
          </a:p>
          <a:p>
            <a:pPr marL="68580" indent="0">
              <a:buNone/>
            </a:pPr>
            <a:r>
              <a:rPr lang="cs-CZ" sz="1100" b="1" dirty="0" smtClean="0"/>
              <a:t>B</a:t>
            </a:r>
            <a:r>
              <a:rPr lang="cs-CZ" sz="1100" dirty="0" smtClean="0"/>
              <a:t> – udržování mísy v dalších </a:t>
            </a:r>
          </a:p>
          <a:p>
            <a:pPr marL="68580" indent="0">
              <a:buNone/>
            </a:pPr>
            <a:r>
              <a:rPr lang="cs-CZ" sz="1100" dirty="0" smtClean="0"/>
              <a:t>letech po výsadbě</a:t>
            </a:r>
          </a:p>
          <a:p>
            <a:pPr marL="68580" indent="0">
              <a:buNone/>
            </a:pPr>
            <a:r>
              <a:rPr lang="cs-CZ" sz="1100" b="1" dirty="0" smtClean="0"/>
              <a:t>C</a:t>
            </a:r>
            <a:r>
              <a:rPr lang="cs-CZ" sz="1100" dirty="0" smtClean="0"/>
              <a:t> – úprava mísy na svahu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264510"/>
            <a:ext cx="5037187" cy="5136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09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Výsadba – </a:t>
            </a:r>
            <a:r>
              <a:rPr lang="cs-CZ" dirty="0" smtClean="0"/>
              <a:t>závlahová mísa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7416824" cy="4392488"/>
          </a:xfrm>
        </p:spPr>
        <p:txBody>
          <a:bodyPr>
            <a:normAutofit/>
          </a:bodyPr>
          <a:lstStyle/>
          <a:p>
            <a:r>
              <a:rPr lang="cs-CZ" dirty="0" smtClean="0"/>
              <a:t>V případě uličních stromořadí je součástí dlážděné plochy, chodníku, náměstí apod.</a:t>
            </a:r>
          </a:p>
          <a:p>
            <a:r>
              <a:rPr lang="cs-CZ" u="sng" dirty="0" smtClean="0"/>
              <a:t>Ochrana před zhutněním půdního profilu: </a:t>
            </a:r>
            <a:r>
              <a:rPr lang="cs-CZ" dirty="0" smtClean="0"/>
              <a:t>litinové mříže, betonové nebo plastové tvárnice, dlažba na sucho, pokryv hrubozrnným štěrkem, </a:t>
            </a:r>
          </a:p>
          <a:p>
            <a:r>
              <a:rPr lang="cs-CZ" dirty="0" smtClean="0"/>
              <a:t>Kořenová mísa (6m</a:t>
            </a:r>
            <a:r>
              <a:rPr lang="cs-CZ" baseline="30000" dirty="0" smtClean="0"/>
              <a:t>2</a:t>
            </a:r>
            <a:r>
              <a:rPr lang="cs-CZ" dirty="0" smtClean="0"/>
              <a:t>) je vyvýšená nad okolní terén 5 – 10 cm, ohraničená obrubníkem a osázená </a:t>
            </a:r>
            <a:r>
              <a:rPr lang="cs-CZ" dirty="0" err="1" smtClean="0"/>
              <a:t>půdopokryvnými</a:t>
            </a:r>
            <a:r>
              <a:rPr lang="cs-CZ" dirty="0" smtClean="0"/>
              <a:t> rostlinami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6604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7848872" cy="5328592"/>
          </a:xfrm>
        </p:spPr>
        <p:txBody>
          <a:bodyPr/>
          <a:lstStyle/>
          <a:p>
            <a:pPr marL="68580" indent="0" algn="ctr">
              <a:buNone/>
            </a:pPr>
            <a:r>
              <a:rPr lang="cs-CZ" dirty="0" smtClean="0"/>
              <a:t>Ochrana kořenového prostoru stromu před zhutněním půdy litinovou mříží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9"/>
          <a:stretch/>
        </p:blipFill>
        <p:spPr>
          <a:xfrm>
            <a:off x="1403648" y="1852246"/>
            <a:ext cx="6562029" cy="45590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01403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764704"/>
            <a:ext cx="7632848" cy="5400600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1800" dirty="0" smtClean="0"/>
              <a:t>Ochrana kmene i kořenového prostoru před zhutněním půdy: </a:t>
            </a:r>
          </a:p>
          <a:p>
            <a:pPr marL="68580" indent="0" algn="ctr">
              <a:buNone/>
            </a:pPr>
            <a:r>
              <a:rPr lang="cs-CZ" sz="1600" b="1" dirty="0" smtClean="0"/>
              <a:t>A </a:t>
            </a:r>
            <a:r>
              <a:rPr lang="cs-CZ" sz="1600" dirty="0" smtClean="0"/>
              <a:t>– vyvýšením a obrubou z dlažebních kostek;</a:t>
            </a:r>
            <a:r>
              <a:rPr lang="cs-CZ" sz="1600" b="1" dirty="0" smtClean="0"/>
              <a:t> B</a:t>
            </a:r>
            <a:r>
              <a:rPr lang="cs-CZ" sz="1600" dirty="0" smtClean="0"/>
              <a:t>- obrubníkem a štěrkem</a:t>
            </a:r>
            <a:endParaRPr lang="cs-CZ" sz="1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0"/>
          <a:stretch/>
        </p:blipFill>
        <p:spPr>
          <a:xfrm>
            <a:off x="1115616" y="1772816"/>
            <a:ext cx="7197694" cy="44907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035012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1" y="1772816"/>
            <a:ext cx="3803145" cy="4682331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796" y="1844824"/>
            <a:ext cx="3707053" cy="4557961"/>
          </a:xfrm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115616" y="764704"/>
            <a:ext cx="7024744" cy="745152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Přesazování starších stromů (borovice, tis)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2987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/>
          <a:lstStyle/>
          <a:p>
            <a:pPr marL="68580" indent="0" algn="ctr">
              <a:buNone/>
            </a:pPr>
            <a:r>
              <a:rPr lang="cs-CZ" b="1" dirty="0" smtClean="0"/>
              <a:t>Se zemním kořenovým balem vysazujeme: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Jehličnany</a:t>
            </a:r>
          </a:p>
          <a:p>
            <a:r>
              <a:rPr lang="cs-CZ" dirty="0" smtClean="0"/>
              <a:t>Stále zelené listnáče</a:t>
            </a:r>
          </a:p>
          <a:p>
            <a:r>
              <a:rPr lang="cs-CZ" dirty="0" smtClean="0"/>
              <a:t>Choulostivé vzrostlé listnaté opadavé dřeviny (bříza, dub, buk, habr, azalka, kalina, skalníky, 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06253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124744"/>
            <a:ext cx="6777317" cy="4707885"/>
          </a:xfrm>
        </p:spPr>
        <p:txBody>
          <a:bodyPr/>
          <a:lstStyle/>
          <a:p>
            <a:pPr marL="68580" indent="0" algn="ctr">
              <a:buNone/>
            </a:pPr>
            <a:r>
              <a:rPr lang="cs-CZ" b="1" dirty="0" smtClean="0"/>
              <a:t>Pro výsadbu v době vegetace se alejové stromy (vysokokmenné) pěstují ve školce: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Na záhonech v kokosové jutě</a:t>
            </a:r>
          </a:p>
          <a:p>
            <a:r>
              <a:rPr lang="cs-CZ" dirty="0" smtClean="0"/>
              <a:t>V polypropylenových taškách</a:t>
            </a:r>
          </a:p>
          <a:p>
            <a:r>
              <a:rPr lang="cs-CZ" dirty="0" smtClean="0"/>
              <a:t>Systém Air port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23389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DVOŘÁČEK, Pavel. </a:t>
            </a:r>
            <a:r>
              <a:rPr lang="cs-CZ" i="1" dirty="0"/>
              <a:t>Sadovnictví: pro odborná učiliště</a:t>
            </a:r>
            <a:r>
              <a:rPr lang="cs-CZ" dirty="0"/>
              <a:t>. 1. vyd. Praha: Septima, 2001, 94 s. ISBN 80-721-6152-0.</a:t>
            </a:r>
          </a:p>
          <a:p>
            <a:endParaRPr lang="cs-CZ" dirty="0"/>
          </a:p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978-80-247-3605-1</a:t>
            </a:r>
          </a:p>
        </p:txBody>
      </p:sp>
    </p:spTree>
    <p:extLst>
      <p:ext uri="{BB962C8B-B14F-4D97-AF65-F5344CB8AC3E}">
        <p14:creationId xmlns:p14="http://schemas.microsoft.com/office/powerpoint/2010/main" val="6089798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71</TotalTime>
  <Words>551</Words>
  <Application>Microsoft Office PowerPoint</Application>
  <PresentationFormat>Předvádění na obrazovce (4:3)</PresentationFormat>
  <Paragraphs>182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Prezentace aplikace PowerPoint</vt:lpstr>
      <vt:lpstr>Přesazování vzrostlých stromů  s balem</vt:lpstr>
      <vt:lpstr>Různé typy sazenic</vt:lpstr>
      <vt:lpstr>Význam:</vt:lpstr>
      <vt:lpstr>Vhodné dřeviny:</vt:lpstr>
      <vt:lpstr>Průměrná velikost a hmotnost zemních balů podle obvodu kmínků</vt:lpstr>
      <vt:lpstr>    Špatně snášejí přesazení ve vzrostlém stavu: </vt:lpstr>
      <vt:lpstr>Výsadba – výsadbová jáma</vt:lpstr>
      <vt:lpstr>Výsadba – ochranné ukotvení</vt:lpstr>
      <vt:lpstr>Prezentace aplikace PowerPoint</vt:lpstr>
      <vt:lpstr>Výsadba – závlahová mísa</vt:lpstr>
      <vt:lpstr>Prezentace aplikace PowerPoint</vt:lpstr>
      <vt:lpstr>Prezentace aplikace PowerPoint</vt:lpstr>
      <vt:lpstr>Přesazování starších stromů (borovice, tis)</vt:lpstr>
      <vt:lpstr>Prezentace aplikace PowerPoint</vt:lpstr>
      <vt:lpstr>Prezentace aplikace PowerPoint</vt:lpstr>
      <vt:lpstr>Použité 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Miroslav Brimus</dc:creator>
  <cp:lastModifiedBy>Miroslav Brimus</cp:lastModifiedBy>
  <cp:revision>11</cp:revision>
  <dcterms:created xsi:type="dcterms:W3CDTF">2014-01-03T20:06:44Z</dcterms:created>
  <dcterms:modified xsi:type="dcterms:W3CDTF">2014-01-05T15:12:39Z</dcterms:modified>
</cp:coreProperties>
</file>