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65" r:id="rId6"/>
    <p:sldId id="266" r:id="rId7"/>
    <p:sldId id="267" r:id="rId8"/>
    <p:sldId id="260" r:id="rId9"/>
    <p:sldId id="268" r:id="rId10"/>
    <p:sldId id="261" r:id="rId11"/>
    <p:sldId id="259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C2FAB30-3037-4111-B49A-F686644A3E3C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086E2F7-7FF7-4ACD-B406-D41C7D92C55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0782561"/>
              </p:ext>
            </p:extLst>
          </p:nvPr>
        </p:nvGraphicFramePr>
        <p:xfrm>
          <a:off x="1043608" y="332656"/>
          <a:ext cx="6525537" cy="4680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6700"/>
                <a:gridCol w="4828837"/>
              </a:tblGrid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Číslo projektu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CZ.1.07/1.5.00/34.0565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Číslo materiálu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VY-32-INOVACE-517  Přesazování vzrostlých stromů </a:t>
                      </a:r>
                      <a:r>
                        <a:rPr kumimoji="0" lang="cs-CZ" sz="9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prostokořenné</a:t>
                      </a:r>
                      <a:endParaRPr kumimoji="0"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Název školy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Masarykova střední škola zemědělská a Vyšší odborná škola, Opava, příspěvková organizace</a:t>
                      </a: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Autor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Daniela </a:t>
                      </a:r>
                      <a:r>
                        <a:rPr kumimoji="0" lang="cs-CZ" sz="9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Brímusová</a:t>
                      </a:r>
                      <a:endParaRPr kumimoji="0"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Průřezová témata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Člověk a životní prostředí</a:t>
                      </a: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Tematický celek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Sadovnické úpravy</a:t>
                      </a: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Ročník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Za</a:t>
                      </a:r>
                      <a:endParaRPr kumimoji="0"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Datum tvorby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12.4.2013</a:t>
                      </a:r>
                      <a:endParaRPr kumimoji="0"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Datum a místo ověření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24.4.2013 SAD 2. Za</a:t>
                      </a:r>
                      <a:endParaRPr kumimoji="0"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Druh učebního materiálu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Anotace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nové látky – názornější a přehlednější vysvětlení učiva</a:t>
                      </a: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Klíčová slova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Výsadba,  řez po výsadbě,  ošetření, vhodné dřeviny</a:t>
                      </a:r>
                      <a:endParaRPr kumimoji="0"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806" marR="53806" marT="0" marB="0" anchor="ctr"/>
                </a:tc>
              </a:tr>
              <a:tr h="3343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Metodický pokyn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Určeno k výkladu do hodiny i pro samostudium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Možnosti využití – práce s učebnicí, internetem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3432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Pokud není uvedeno jinak, použitý materiál je z vlastních zdrojů autora.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289310"/>
            <a:ext cx="7200800" cy="140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228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66868" y="1988840"/>
            <a:ext cx="5105400" cy="3024336"/>
          </a:xfrm>
        </p:spPr>
        <p:txBody>
          <a:bodyPr/>
          <a:lstStyle/>
          <a:p>
            <a:pPr algn="ctr"/>
            <a:r>
              <a:rPr lang="cs-CZ" dirty="0" smtClean="0"/>
              <a:t>Přesazování vzrostlých stromů </a:t>
            </a:r>
            <a:r>
              <a:rPr lang="cs-CZ" dirty="0" err="1" smtClean="0"/>
              <a:t>prostokořenné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4192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Bez zemitého balu vysazujeme: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Většinu opadavých listnáčů (keřů, stromů) běžné školkařské velikosti</a:t>
            </a:r>
          </a:p>
          <a:p>
            <a:endParaRPr lang="cs-CZ" dirty="0" smtClean="0"/>
          </a:p>
          <a:p>
            <a:r>
              <a:rPr lang="cs-CZ" dirty="0" smtClean="0"/>
              <a:t>Sazenice chráníme před vysycháním (stín, plachta, </a:t>
            </a:r>
            <a:r>
              <a:rPr lang="cs-CZ" dirty="0" err="1" smtClean="0"/>
              <a:t>antitranspirační</a:t>
            </a:r>
            <a:r>
              <a:rPr lang="cs-CZ" dirty="0" smtClean="0"/>
              <a:t> přípravky)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0563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020728"/>
          </a:xfrm>
        </p:spPr>
        <p:txBody>
          <a:bodyPr/>
          <a:lstStyle/>
          <a:p>
            <a:pPr algn="ctr"/>
            <a:r>
              <a:rPr lang="cs-CZ" dirty="0" smtClean="0"/>
              <a:t>Výsadba: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9416"/>
            <a:ext cx="7776864" cy="4987936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Ošetření kořenů – řezem odstraníme zaschlé a poškozené části</a:t>
            </a:r>
          </a:p>
          <a:p>
            <a:r>
              <a:rPr lang="cs-CZ" dirty="0" smtClean="0"/>
              <a:t>Kořeny máčíme ve vodě, </a:t>
            </a:r>
            <a:r>
              <a:rPr lang="cs-CZ" dirty="0" err="1" smtClean="0"/>
              <a:t>jílovito</a:t>
            </a:r>
            <a:r>
              <a:rPr lang="cs-CZ" dirty="0" smtClean="0"/>
              <a:t>-rašelinové kaši nebo </a:t>
            </a:r>
            <a:r>
              <a:rPr lang="cs-CZ" dirty="0" err="1" smtClean="0"/>
              <a:t>hydrogelu</a:t>
            </a:r>
            <a:endParaRPr lang="cs-CZ" dirty="0" smtClean="0"/>
          </a:p>
          <a:p>
            <a:r>
              <a:rPr lang="cs-CZ" b="1" dirty="0"/>
              <a:t>Řez nadzemní části </a:t>
            </a:r>
            <a:r>
              <a:rPr lang="cs-CZ" dirty="0"/>
              <a:t>– nezbytný pro zmenšení odpařovací plochy, usnadní se ujmutí, upraví se tvar, podpoří se rozvětvení. Řez se provádí z jara (i při podzimní výsadbě)</a:t>
            </a:r>
          </a:p>
          <a:p>
            <a:r>
              <a:rPr lang="cs-CZ" dirty="0"/>
              <a:t>Jednoleté výhony v korunce zkracujeme o ¼ až ½ </a:t>
            </a:r>
          </a:p>
          <a:p>
            <a:r>
              <a:rPr lang="cs-CZ" dirty="0"/>
              <a:t>Jírovce, břízy, ořešáky nezkracujeme</a:t>
            </a:r>
          </a:p>
          <a:p>
            <a:r>
              <a:rPr lang="cs-CZ" dirty="0"/>
              <a:t>U normálně rostoucích dřevin </a:t>
            </a:r>
            <a:r>
              <a:rPr lang="cs-CZ" dirty="0" smtClean="0"/>
              <a:t>stromovitých tvarů zkracujeme </a:t>
            </a:r>
            <a:r>
              <a:rPr lang="cs-CZ" dirty="0"/>
              <a:t>terminál střídavých řezem a postranní výhony na pupen směřující ven z koruny</a:t>
            </a:r>
          </a:p>
          <a:p>
            <a:r>
              <a:rPr lang="cs-CZ" dirty="0"/>
              <a:t>U převislých a sloupovitých forem řežeme na pupen směřující do koruny</a:t>
            </a:r>
          </a:p>
          <a:p>
            <a:r>
              <a:rPr lang="cs-CZ" dirty="0"/>
              <a:t>Silné sazenice zkracujeme méně, slabé více – vyvinou se pak silnější letorosty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79774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260648"/>
            <a:ext cx="3520440" cy="6192688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1. Výkop jámy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178808" y="260648"/>
            <a:ext cx="3520440" cy="586551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2. Úprava kořenů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8" y="2906472"/>
            <a:ext cx="3910007" cy="36375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336876"/>
            <a:ext cx="3445564" cy="35070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75141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3520440" cy="557748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3. Zatlučení kůlu a sázení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548680"/>
            <a:ext cx="3520440" cy="557748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4. </a:t>
            </a:r>
            <a:r>
              <a:rPr lang="cs-CZ" dirty="0"/>
              <a:t>U</a:t>
            </a:r>
            <a:r>
              <a:rPr lang="cs-CZ" dirty="0" smtClean="0"/>
              <a:t>pravení kořenové mísy pro zálivku 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44824"/>
            <a:ext cx="3470911" cy="451408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636912"/>
            <a:ext cx="3844406" cy="356715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317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Výchovný řez po výsadbě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992" y="1609725"/>
            <a:ext cx="4661416" cy="48466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97470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/>
              <a:t>Termín výsadby: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Podzim - druhá polovina října až do zámrazu</a:t>
            </a:r>
          </a:p>
          <a:p>
            <a:r>
              <a:rPr lang="cs-CZ" dirty="0" smtClean="0"/>
              <a:t>Jaro – od rozmrznutí půdy do rašení</a:t>
            </a:r>
          </a:p>
          <a:p>
            <a:r>
              <a:rPr lang="cs-CZ" dirty="0" smtClean="0"/>
              <a:t>Liliovníky, břízy, habry, buky, duby – nejlépe se ujímají, jsou-li vysazeny bez balu v prvních dnech rašení</a:t>
            </a:r>
          </a:p>
          <a:p>
            <a:r>
              <a:rPr lang="cs-CZ" dirty="0" smtClean="0"/>
              <a:t>S balem vysazujeme všechny vzrostlé a starší dřeviny</a:t>
            </a:r>
          </a:p>
          <a:p>
            <a:r>
              <a:rPr lang="cs-CZ" dirty="0" smtClean="0"/>
              <a:t>Výsadbu provádějí 2-3 pracovníci</a:t>
            </a:r>
          </a:p>
        </p:txBody>
      </p:sp>
    </p:spTree>
    <p:extLst>
      <p:ext uri="{BB962C8B-B14F-4D97-AF65-F5344CB8AC3E}">
        <p14:creationId xmlns:p14="http://schemas.microsoft.com/office/powerpoint/2010/main" val="289207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/>
          <a:lstStyle/>
          <a:p>
            <a:pPr algn="ctr"/>
            <a:r>
              <a:rPr lang="cs-CZ" dirty="0" smtClean="0"/>
              <a:t>Délka kůlu a její výpočet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79512" y="1196752"/>
            <a:ext cx="7776864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300" b="1" dirty="0" smtClean="0"/>
          </a:p>
          <a:p>
            <a:pPr marL="0" indent="0" algn="ctr">
              <a:buNone/>
            </a:pPr>
            <a:endParaRPr lang="cs-CZ" sz="1300" b="1" dirty="0"/>
          </a:p>
          <a:p>
            <a:pPr marL="0" indent="0" algn="ctr">
              <a:buNone/>
            </a:pPr>
            <a:endParaRPr lang="cs-CZ" sz="1300" b="1" dirty="0" smtClean="0"/>
          </a:p>
          <a:p>
            <a:pPr marL="0" indent="0" algn="ctr">
              <a:buNone/>
            </a:pPr>
            <a:endParaRPr lang="cs-CZ" sz="1300" b="1" dirty="0"/>
          </a:p>
          <a:p>
            <a:pPr marL="0" indent="0">
              <a:buNone/>
            </a:pPr>
            <a:endParaRPr lang="cs-CZ" sz="1300" b="1" dirty="0" smtClean="0"/>
          </a:p>
          <a:p>
            <a:pPr marL="0" indent="0">
              <a:buNone/>
            </a:pPr>
            <a:endParaRPr lang="cs-CZ" sz="1300" b="1" dirty="0"/>
          </a:p>
          <a:p>
            <a:pPr marL="0" indent="0">
              <a:buNone/>
            </a:pPr>
            <a:endParaRPr lang="cs-CZ" sz="1300" b="1" dirty="0" smtClean="0"/>
          </a:p>
          <a:p>
            <a:pPr marL="0" indent="0">
              <a:buNone/>
            </a:pPr>
            <a:endParaRPr lang="cs-CZ" sz="1300" b="1" dirty="0"/>
          </a:p>
          <a:p>
            <a:pPr marL="0" indent="0">
              <a:buNone/>
            </a:pPr>
            <a:r>
              <a:rPr lang="cs-CZ" sz="1300" b="1" dirty="0" smtClean="0"/>
              <a:t>1</a:t>
            </a:r>
            <a:r>
              <a:rPr lang="cs-CZ" sz="1300" dirty="0" smtClean="0"/>
              <a:t> – 100 mm</a:t>
            </a:r>
          </a:p>
          <a:p>
            <a:pPr marL="0" indent="0">
              <a:buNone/>
            </a:pPr>
            <a:r>
              <a:rPr lang="cs-CZ" sz="1300" b="1" dirty="0" smtClean="0"/>
              <a:t>2</a:t>
            </a:r>
            <a:r>
              <a:rPr lang="cs-CZ" sz="1300" dirty="0" smtClean="0"/>
              <a:t> – výška kmene minus 100 mm</a:t>
            </a:r>
          </a:p>
          <a:p>
            <a:pPr marL="0" indent="0">
              <a:buNone/>
            </a:pPr>
            <a:r>
              <a:rPr lang="cs-CZ" sz="1300" dirty="0" smtClean="0"/>
              <a:t>3 – hloubka jámy</a:t>
            </a:r>
          </a:p>
          <a:p>
            <a:pPr marL="0" indent="0">
              <a:buNone/>
            </a:pPr>
            <a:r>
              <a:rPr lang="cs-CZ" sz="1300" b="1" dirty="0" smtClean="0"/>
              <a:t>4</a:t>
            </a:r>
            <a:r>
              <a:rPr lang="cs-CZ" sz="1300" dirty="0" smtClean="0"/>
              <a:t> – přídavek 200 mm na zatlučení kůlu </a:t>
            </a:r>
          </a:p>
          <a:p>
            <a:pPr marL="0" indent="0">
              <a:buNone/>
            </a:pPr>
            <a:r>
              <a:rPr lang="cs-CZ" sz="1300" dirty="0"/>
              <a:t>	</a:t>
            </a:r>
            <a:r>
              <a:rPr lang="cs-CZ" sz="1300" dirty="0" smtClean="0"/>
              <a:t>do dna jámy</a:t>
            </a:r>
            <a:endParaRPr lang="cs-CZ" sz="13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124744"/>
            <a:ext cx="3168352" cy="549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66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Ošetření po výsadbě: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Odplevelování</a:t>
            </a:r>
          </a:p>
          <a:p>
            <a:r>
              <a:rPr lang="cs-CZ" dirty="0" smtClean="0"/>
              <a:t>Zálivka</a:t>
            </a:r>
          </a:p>
          <a:p>
            <a:r>
              <a:rPr lang="cs-CZ" dirty="0" smtClean="0"/>
              <a:t>Odstraňování výmladků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8770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Úkol: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1.) </a:t>
            </a:r>
            <a:r>
              <a:rPr lang="cs-CZ" dirty="0" smtClean="0"/>
              <a:t>Které okrasné dřeviny vysazujeme:</a:t>
            </a:r>
          </a:p>
          <a:p>
            <a:pPr marL="0" indent="0" algn="ctr">
              <a:buNone/>
            </a:pPr>
            <a:r>
              <a:rPr lang="cs-CZ" dirty="0"/>
              <a:t>	</a:t>
            </a:r>
            <a:r>
              <a:rPr lang="cs-CZ" dirty="0" smtClean="0"/>
              <a:t>a) s kořenovým balem</a:t>
            </a:r>
          </a:p>
          <a:p>
            <a:pPr marL="0" indent="0" algn="ctr">
              <a:buNone/>
            </a:pPr>
            <a:r>
              <a:rPr lang="cs-CZ" dirty="0"/>
              <a:t>	</a:t>
            </a:r>
            <a:r>
              <a:rPr lang="cs-CZ" dirty="0" smtClean="0"/>
              <a:t>b) bez kořenového balu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2.) </a:t>
            </a:r>
            <a:r>
              <a:rPr lang="cs-CZ" dirty="0" smtClean="0"/>
              <a:t>Uveď termíny výsadby jehličnanů a stálezelených listnatých dřevin, opadavých listnáčů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b="1" dirty="0" smtClean="0"/>
              <a:t>3.) </a:t>
            </a:r>
            <a:r>
              <a:rPr lang="cs-CZ" dirty="0" smtClean="0"/>
              <a:t>Popiš postup výsadby okrasných dřevin, učebnice Sadovnictví str.16 </a:t>
            </a:r>
          </a:p>
        </p:txBody>
      </p:sp>
      <p:sp>
        <p:nvSpPr>
          <p:cNvPr id="4" name="Obdélník 3"/>
          <p:cNvSpPr/>
          <p:nvPr/>
        </p:nvSpPr>
        <p:spPr>
          <a:xfrm>
            <a:off x="683568" y="764704"/>
            <a:ext cx="6840760" cy="54726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3460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DVOŘÁČEK, Pavel. </a:t>
            </a:r>
            <a:r>
              <a:rPr lang="cs-CZ" i="1" dirty="0"/>
              <a:t>Sadovnictví: pro odborná učiliště</a:t>
            </a:r>
            <a:r>
              <a:rPr lang="cs-CZ" dirty="0"/>
              <a:t>. 1. vyd. Praha: Septima, 2001, 94 s. ISBN 80-721-6152-0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/>
              <a:t>HURYCH, Václav. </a:t>
            </a:r>
            <a:r>
              <a:rPr lang="cs-CZ" i="1" dirty="0"/>
              <a:t>Tvorba zeleně</a:t>
            </a:r>
            <a:r>
              <a:rPr lang="cs-CZ" dirty="0"/>
              <a:t>: </a:t>
            </a:r>
            <a:r>
              <a:rPr lang="cs-CZ" i="1" dirty="0"/>
              <a:t>sadovnictví - krajinářství</a:t>
            </a:r>
            <a:r>
              <a:rPr lang="cs-CZ" dirty="0"/>
              <a:t>. 1. vyd. Mělník: Vyšší odborná škola zahradnická a Střední zahradnická škola ve spolupráci s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2011, 303 s. ISBN 978-80-247-3605-1</a:t>
            </a:r>
          </a:p>
          <a:p>
            <a:endParaRPr lang="cs-CZ" dirty="0"/>
          </a:p>
          <a:p>
            <a:r>
              <a:rPr lang="cs-CZ" dirty="0"/>
              <a:t>KRBEC, Pavel. </a:t>
            </a:r>
            <a:r>
              <a:rPr lang="cs-CZ" i="1" dirty="0"/>
              <a:t>Ovocnictví pro odborná učiliště: v Evropě zdomácnělé a zavedené druhy</a:t>
            </a:r>
            <a:r>
              <a:rPr lang="cs-CZ" dirty="0"/>
              <a:t>. 1. vyd. Praha: Septima, 2001, 104 s. Průvodce přírodou (</a:t>
            </a:r>
            <a:r>
              <a:rPr lang="cs-CZ" dirty="0" err="1"/>
              <a:t>Ikar</a:t>
            </a:r>
            <a:r>
              <a:rPr lang="cs-CZ" dirty="0"/>
              <a:t>). ISBN 80-721-6168-7.</a:t>
            </a:r>
          </a:p>
        </p:txBody>
      </p:sp>
    </p:spTree>
    <p:extLst>
      <p:ext uri="{BB962C8B-B14F-4D97-AF65-F5344CB8AC3E}">
        <p14:creationId xmlns:p14="http://schemas.microsoft.com/office/powerpoint/2010/main" val="1696524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57</TotalTime>
  <Words>367</Words>
  <Application>Microsoft Office PowerPoint</Application>
  <PresentationFormat>Předvádění na obrazovce (4:3)</PresentationFormat>
  <Paragraphs>90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Prezentace aplikace PowerPoint</vt:lpstr>
      <vt:lpstr>Přesazování vzrostlých stromů prostokořenné</vt:lpstr>
      <vt:lpstr>Bez zemitého balu vysazujeme:</vt:lpstr>
      <vt:lpstr>Výsadba:</vt:lpstr>
      <vt:lpstr>Prezentace aplikace PowerPoint</vt:lpstr>
      <vt:lpstr>Prezentace aplikace PowerPoint</vt:lpstr>
      <vt:lpstr>Výchovný řez po výsadbě</vt:lpstr>
      <vt:lpstr>Termín výsadby:</vt:lpstr>
      <vt:lpstr>Délka kůlu a její výpočet</vt:lpstr>
      <vt:lpstr>Ošetření po výsadbě:</vt:lpstr>
      <vt:lpstr>Úkol:</vt:lpstr>
      <vt:lpstr>Použité zdroje: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517 Přesazování vzrostlých stromů prostokořenné</dc:title>
  <dc:creator>Miroslav Brimus</dc:creator>
  <cp:lastModifiedBy>Miroslav Brimus</cp:lastModifiedBy>
  <cp:revision>10</cp:revision>
  <dcterms:created xsi:type="dcterms:W3CDTF">2014-01-03T20:34:27Z</dcterms:created>
  <dcterms:modified xsi:type="dcterms:W3CDTF">2014-01-05T15:14:29Z</dcterms:modified>
</cp:coreProperties>
</file>