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6"/>
  </p:notesMasterIdLst>
  <p:sldIdLst>
    <p:sldId id="260" r:id="rId2"/>
    <p:sldId id="277" r:id="rId3"/>
    <p:sldId id="265" r:id="rId4"/>
    <p:sldId id="280" r:id="rId5"/>
    <p:sldId id="281" r:id="rId6"/>
    <p:sldId id="285" r:id="rId7"/>
    <p:sldId id="282" r:id="rId8"/>
    <p:sldId id="286" r:id="rId9"/>
    <p:sldId id="287" r:id="rId10"/>
    <p:sldId id="288" r:id="rId11"/>
    <p:sldId id="289" r:id="rId12"/>
    <p:sldId id="276" r:id="rId13"/>
    <p:sldId id="291" r:id="rId14"/>
    <p:sldId id="26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5DA37D80-6434-44D0-A028-1B22A696006F}" styleName="Světlý styl 3 – zvýraznění 2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2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144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FF1A07A-FE3B-4BFA-94A1-AE8EB20A23EB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B3773A-35D7-415D-B0F3-21D68F17A71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1482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EB3773A-35D7-415D-B0F3-21D68F17A71C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23519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6E6EC57F-B491-4F4A-B58A-FAE567CBCB10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6EC57F-B491-4F4A-B58A-FAE567CBCB10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6E6EC57F-B491-4F4A-B58A-FAE567CBCB10}" type="datetimeFigureOut">
              <a:rPr lang="cs-CZ" smtClean="0"/>
              <a:pPr/>
              <a:t>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13EE57E-161F-4864-B739-14D4A8A0F79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7"/>
          <p:cNvSpPr>
            <a:spLocks noChangeArrowheads="1"/>
          </p:cNvSpPr>
          <p:nvPr/>
        </p:nvSpPr>
        <p:spPr bwMode="auto">
          <a:xfrm>
            <a:off x="611560" y="2348880"/>
            <a:ext cx="7921376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/>
          <a:lstStyle>
            <a:lvl1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1pPr>
            <a:lvl2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2pPr>
            <a:lvl3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3pPr>
            <a:lvl4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4pPr>
            <a:lvl5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5pPr>
            <a:lvl6pPr marL="25146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6pPr>
            <a:lvl7pPr marL="29718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7pPr>
            <a:lvl8pPr marL="34290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8pPr>
            <a:lvl9pPr marL="3886200" indent="-228600" defTabSz="449263" fontAlgn="base"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8" charset="0"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  <a:defRPr>
                <a:solidFill>
                  <a:srgbClr val="000000"/>
                </a:solidFill>
                <a:latin typeface="Arial" charset="0"/>
              </a:defRPr>
            </a:lvl9pPr>
          </a:lstStyle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ŠKOLA:		Gymnázium, Tanvald, Školní 305, příspěvková organizace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ČÍSLO PROJEKTU:	CZ.1.07/1.5.00/34.0434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NÁZEV PROJEKTU:	Šablony – Gymnázium Tanvald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ČÍSLO ŠABLONY:	VI/2 Vytváření podmínek pro rozvoj znalosti, schopností a 	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	dovedností 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v oblasti 	finanční gramotnosti.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AUTOR:		Jarmila Moravcová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TEMATICKÁ OBLAST:	Finanční gramotnost matematika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II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NÁZEV </a:t>
            </a:r>
            <a:r>
              <a:rPr lang="cs-CZ" altLang="cs-CZ" sz="1200" b="1" dirty="0" err="1">
                <a:solidFill>
                  <a:schemeClr val="tx2"/>
                </a:solidFill>
                <a:latin typeface="Verdana" pitchFamily="34" charset="0"/>
              </a:rPr>
              <a:t>DUMu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: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Pojištění I</a:t>
            </a:r>
            <a:endParaRPr lang="cs-CZ" altLang="cs-CZ" sz="1200" b="1" dirty="0">
              <a:solidFill>
                <a:schemeClr val="tx2"/>
              </a:solidFill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POŘADOVÉ ČÍSLO </a:t>
            </a:r>
            <a:r>
              <a:rPr lang="cs-CZ" altLang="cs-CZ" sz="1200" b="1" dirty="0" err="1">
                <a:solidFill>
                  <a:schemeClr val="tx2"/>
                </a:solidFill>
                <a:latin typeface="Verdana" pitchFamily="34" charset="0"/>
              </a:rPr>
              <a:t>DUMu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: 19 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K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ÓD </a:t>
            </a:r>
            <a:r>
              <a:rPr lang="cs-CZ" altLang="cs-CZ" sz="1200" b="1" dirty="0" err="1">
                <a:solidFill>
                  <a:schemeClr val="tx2"/>
                </a:solidFill>
                <a:latin typeface="Verdana" pitchFamily="34" charset="0"/>
              </a:rPr>
              <a:t>DUMu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:	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JM_VI/2_FIN_GRAM_MAT_II_19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endParaRPr lang="cs-CZ" altLang="cs-CZ" sz="1200" b="1" dirty="0" smtClean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DATUM 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TVORBY:	5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.1.2014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ANOTACE (ROČNÍK):	Prezentace je určena pro žáky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7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. ročníku 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ZŠ nebo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sekundy 			 víceletých gymnázií</a:t>
            </a: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.  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Informuje žáky o prospěšnosti pojištění.</a:t>
            </a:r>
          </a:p>
          <a:p>
            <a:pPr>
              <a:spcBef>
                <a:spcPts val="300"/>
              </a:spcBef>
              <a:buClrTx/>
              <a:buSzPct val="65000"/>
              <a:buFontTx/>
              <a:buNone/>
            </a:pPr>
            <a:r>
              <a:rPr lang="cs-CZ" altLang="cs-CZ" sz="1200" b="1" dirty="0">
                <a:solidFill>
                  <a:schemeClr val="tx2"/>
                </a:solidFill>
                <a:latin typeface="Verdana" pitchFamily="34" charset="0"/>
              </a:rPr>
              <a:t>M</a:t>
            </a:r>
            <a:r>
              <a:rPr lang="cs-CZ" altLang="cs-CZ" sz="1200" b="1" dirty="0" smtClean="0">
                <a:solidFill>
                  <a:schemeClr val="tx2"/>
                </a:solidFill>
                <a:latin typeface="Verdana" pitchFamily="34" charset="0"/>
              </a:rPr>
              <a:t>ETODICKÝ POKYN: </a:t>
            </a:r>
            <a:endParaRPr lang="cs-CZ" altLang="cs-CZ" sz="1200" b="1" dirty="0">
              <a:solidFill>
                <a:schemeClr val="tx2"/>
              </a:solidFill>
              <a:latin typeface="Verdana" pitchFamily="34" charset="0"/>
            </a:endParaRPr>
          </a:p>
        </p:txBody>
      </p:sp>
      <p:pic>
        <p:nvPicPr>
          <p:cNvPr id="5" name="Picture 1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816756"/>
            <a:ext cx="5256212" cy="1325563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pic>
        <p:nvPicPr>
          <p:cNvPr id="6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20733" y="1196752"/>
            <a:ext cx="503238" cy="488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blipFill dpi="0" rotWithShape="0">
                  <a:blip/>
                  <a:srcRect/>
                  <a:stretch>
                    <a:fillRect/>
                  </a:stretch>
                </a:blip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001918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 txBox="1">
            <a:spLocks noChangeArrowheads="1"/>
          </p:cNvSpPr>
          <p:nvPr/>
        </p:nvSpPr>
        <p:spPr>
          <a:xfrm>
            <a:off x="539552" y="608330"/>
            <a:ext cx="8424936" cy="926976"/>
          </a:xfrm>
          <a:prstGeom prst="rect">
            <a:avLst/>
          </a:prstGeom>
        </p:spPr>
        <p:txBody>
          <a:bodyPr vert="horz" lIns="45720" tIns="0" rIns="45720" bIns="0" anchor="b" anchorCtr="0">
            <a:noAutofit/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200" b="1" kern="1200" cap="all" baseline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altLang="cs-CZ" sz="4000" dirty="0" smtClean="0">
                <a:solidFill>
                  <a:srgbClr val="C00000"/>
                </a:solidFill>
              </a:rPr>
              <a:t>Rodina Kropá</a:t>
            </a:r>
            <a:r>
              <a:rPr lang="cs-CZ" altLang="cs-CZ" sz="4000" dirty="0" smtClean="0">
                <a:solidFill>
                  <a:schemeClr val="bg1"/>
                </a:solidFill>
              </a:rPr>
              <a:t>čkova se vra</a:t>
            </a:r>
            <a:r>
              <a:rPr lang="cs-CZ" altLang="cs-CZ" sz="4000" dirty="0" smtClean="0">
                <a:solidFill>
                  <a:srgbClr val="C00000"/>
                </a:solidFill>
              </a:rPr>
              <a:t>cí</a:t>
            </a:r>
            <a:r>
              <a:rPr lang="cs-CZ" altLang="cs-CZ" sz="4000" dirty="0" smtClean="0"/>
              <a:t>:</a:t>
            </a:r>
            <a:endParaRPr lang="cs-CZ" altLang="cs-CZ" sz="4000" dirty="0"/>
          </a:p>
        </p:txBody>
      </p:sp>
      <p:sp>
        <p:nvSpPr>
          <p:cNvPr id="5" name="Text Box 9"/>
          <p:cNvSpPr txBox="1">
            <a:spLocks noChangeArrowheads="1"/>
          </p:cNvSpPr>
          <p:nvPr/>
        </p:nvSpPr>
        <p:spPr bwMode="auto">
          <a:xfrm>
            <a:off x="899592" y="2636912"/>
            <a:ext cx="2448272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3600" b="1" dirty="0" smtClean="0">
                <a:solidFill>
                  <a:schemeClr val="tx1"/>
                </a:solidFill>
                <a:latin typeface="Edwardian Script ITC" pitchFamily="66" charset="0"/>
              </a:rPr>
              <a:t>  </a:t>
            </a:r>
            <a:r>
              <a:rPr lang="cs-CZ" altLang="cs-CZ" sz="3200" b="1" i="1" dirty="0" smtClean="0">
                <a:solidFill>
                  <a:srgbClr val="C00000"/>
                </a:solidFill>
                <a:latin typeface="Trebuchet MS" panose="020B0603020202020204" pitchFamily="34" charset="0"/>
              </a:rPr>
              <a:t>Maminka</a:t>
            </a:r>
          </a:p>
          <a:p>
            <a:pPr>
              <a:spcBef>
                <a:spcPct val="50000"/>
              </a:spcBef>
            </a:pPr>
            <a:r>
              <a:rPr lang="cs-CZ" altLang="cs-CZ" sz="3200" b="1" i="1" dirty="0" smtClean="0">
                <a:solidFill>
                  <a:srgbClr val="C00000"/>
                </a:solidFill>
                <a:latin typeface="Trebuchet MS" panose="020B0603020202020204" pitchFamily="34" charset="0"/>
              </a:rPr>
              <a:t>   </a:t>
            </a:r>
            <a:r>
              <a:rPr lang="cs-CZ" altLang="cs-CZ" sz="3200" b="1" i="1" dirty="0">
                <a:solidFill>
                  <a:srgbClr val="C00000"/>
                </a:solidFill>
                <a:latin typeface="Trebuchet MS" panose="020B0603020202020204" pitchFamily="34" charset="0"/>
              </a:rPr>
              <a:t>Tatínek</a:t>
            </a:r>
          </a:p>
          <a:p>
            <a:pPr>
              <a:spcBef>
                <a:spcPct val="50000"/>
              </a:spcBef>
            </a:pPr>
            <a:r>
              <a:rPr lang="cs-CZ" altLang="cs-CZ" sz="3200" b="1" i="1" dirty="0" smtClean="0">
                <a:solidFill>
                  <a:srgbClr val="C00000"/>
                </a:solidFill>
                <a:latin typeface="Trebuchet MS" panose="020B0603020202020204" pitchFamily="34" charset="0"/>
              </a:rPr>
              <a:t>   Eliška</a:t>
            </a:r>
          </a:p>
          <a:p>
            <a:pPr>
              <a:spcBef>
                <a:spcPct val="50000"/>
              </a:spcBef>
            </a:pPr>
            <a:r>
              <a:rPr lang="cs-CZ" altLang="cs-CZ" sz="3200" b="1" i="1" dirty="0" smtClean="0">
                <a:solidFill>
                  <a:srgbClr val="C00000"/>
                </a:solidFill>
                <a:latin typeface="Trebuchet MS" panose="020B0603020202020204" pitchFamily="34" charset="0"/>
              </a:rPr>
              <a:t>   </a:t>
            </a:r>
            <a:r>
              <a:rPr lang="cs-CZ" altLang="cs-CZ" sz="3200" b="1" i="1" dirty="0">
                <a:solidFill>
                  <a:srgbClr val="C00000"/>
                </a:solidFill>
                <a:latin typeface="Trebuchet MS" panose="020B0603020202020204" pitchFamily="34" charset="0"/>
              </a:rPr>
              <a:t>Davídek</a:t>
            </a:r>
          </a:p>
        </p:txBody>
      </p:sp>
      <p:pic>
        <p:nvPicPr>
          <p:cNvPr id="6" name="imgPreview" descr="chlapci,dámy,dcery,d&amp;ecaron;ti,dítka,dívky,lidé,matky,mu&amp;zcaron;i,otcové,páni,ro&amp;ccaron;ní období,rodiny,synové,&amp;zcaron;eny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205037"/>
            <a:ext cx="4608512" cy="396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566508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7560840" cy="14401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Kropáčkovi na silvestrovské dovolené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39952" y="2564904"/>
            <a:ext cx="4464496" cy="3508977"/>
          </a:xfrm>
        </p:spPr>
        <p:txBody>
          <a:bodyPr>
            <a:normAutofit/>
          </a:bodyPr>
          <a:lstStyle/>
          <a:p>
            <a:r>
              <a:rPr lang="cs-CZ" sz="3600" b="1" i="1" dirty="0" smtClean="0"/>
              <a:t>   co je potkalo</a:t>
            </a:r>
          </a:p>
          <a:p>
            <a:r>
              <a:rPr lang="cs-CZ" sz="3600" b="1" i="1" dirty="0" smtClean="0"/>
              <a:t>   jak to řešili</a:t>
            </a:r>
          </a:p>
          <a:p>
            <a:r>
              <a:rPr lang="cs-CZ" sz="3600" b="1" i="1" dirty="0" smtClean="0"/>
              <a:t>   výsledek</a:t>
            </a:r>
            <a:endParaRPr lang="cs-CZ" sz="3600" b="1" i="1" dirty="0"/>
          </a:p>
        </p:txBody>
      </p:sp>
      <p:pic>
        <p:nvPicPr>
          <p:cNvPr id="3074" name="Picture 2" descr="C:\Users\moravcova.GYMTANVALD\AppData\Local\Microsoft\Windows\Temporary Internet Files\Content.IE5\PIKXYXPV\MC90028198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379821"/>
            <a:ext cx="2214898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4038331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32656"/>
            <a:ext cx="8280920" cy="122413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Kropáčkovi                                        na silvestrovské dovolené</a:t>
            </a:r>
            <a:r>
              <a:rPr lang="cs-CZ" sz="3600" dirty="0" smtClean="0"/>
              <a:t> </a:t>
            </a:r>
            <a:endParaRPr lang="cs-CZ" sz="36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39552" y="1844824"/>
            <a:ext cx="7920880" cy="4301065"/>
          </a:xfrm>
        </p:spPr>
        <p:txBody>
          <a:bodyPr>
            <a:normAutofit lnSpcReduction="10000"/>
          </a:bodyPr>
          <a:lstStyle/>
          <a:p>
            <a:pPr marL="68580" indent="0" algn="just">
              <a:buNone/>
            </a:pPr>
            <a:r>
              <a:rPr lang="cs-CZ" sz="2600" b="1" i="1" dirty="0" smtClean="0"/>
              <a:t>Kropáčkovi jeli na vánoční dovolenou. To už víme z minula. Moc se jim tam </a:t>
            </a:r>
            <a:r>
              <a:rPr lang="cs-CZ" sz="2600" b="1" i="1" dirty="0" smtClean="0"/>
              <a:t>líbilo, </a:t>
            </a:r>
            <a:r>
              <a:rPr lang="cs-CZ" sz="2600" b="1" i="1" dirty="0" smtClean="0"/>
              <a:t>dokud je nepotkala tato příhoda. </a:t>
            </a:r>
          </a:p>
          <a:p>
            <a:pPr marL="68580" indent="0" algn="just">
              <a:buNone/>
            </a:pPr>
            <a:r>
              <a:rPr lang="cs-CZ" sz="2600" b="1" i="1" dirty="0" smtClean="0"/>
              <a:t>Přišli z odpolední procházky, odemkli svůj pokoj        v penzionu a zjistili, že se jim ztratily některé cenné věci – notebook, maminčiny hodinky, 2 mobily, fotoaparát a nějaké oblečení. </a:t>
            </a:r>
            <a:r>
              <a:rPr lang="cs-CZ" sz="2600" b="1" i="1" dirty="0" smtClean="0"/>
              <a:t>Š</a:t>
            </a:r>
            <a:r>
              <a:rPr lang="cs-CZ" sz="2600" b="1" i="1" dirty="0" smtClean="0"/>
              <a:t>li </a:t>
            </a:r>
            <a:r>
              <a:rPr lang="cs-CZ" sz="2600" b="1" i="1" dirty="0" smtClean="0"/>
              <a:t>to hned nahlásit majiteli penzionu panu Vránovi a pan Kropáček očekával, že s nimi pan Vrána hned sepíše seznam ukradených věcí a bude celou situaci řešit. </a:t>
            </a:r>
            <a:endParaRPr lang="cs-CZ" sz="2600" b="1" i="1" dirty="0"/>
          </a:p>
        </p:txBody>
      </p:sp>
    </p:spTree>
    <p:extLst>
      <p:ext uri="{BB962C8B-B14F-4D97-AF65-F5344CB8AC3E}">
        <p14:creationId xmlns:p14="http://schemas.microsoft.com/office/powerpoint/2010/main" xmlns="" val="3678459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548680"/>
            <a:ext cx="6624736" cy="14401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Co čekáte, že udělal majitel penzionu pan Vrána?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48880"/>
            <a:ext cx="8136904" cy="4061939"/>
          </a:xfrm>
        </p:spPr>
        <p:txBody>
          <a:bodyPr>
            <a:normAutofit/>
          </a:bodyPr>
          <a:lstStyle/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 smtClean="0"/>
              <a:t>oznámil krádež policii</a:t>
            </a:r>
          </a:p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 smtClean="0"/>
              <a:t>oznámil krádež své pojišťovně</a:t>
            </a:r>
          </a:p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 smtClean="0"/>
              <a:t>sepsal s panem Kropáčkem    ukradené věci</a:t>
            </a:r>
          </a:p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/>
              <a:t>o</a:t>
            </a:r>
            <a:r>
              <a:rPr lang="cs-CZ" sz="2800" b="1" i="1" dirty="0" smtClean="0"/>
              <a:t>mluvil se panu Kropáčkovi za způsobené problémy</a:t>
            </a:r>
            <a:endParaRPr lang="cs-CZ" sz="2800" b="1" i="1" dirty="0"/>
          </a:p>
        </p:txBody>
      </p:sp>
      <p:pic>
        <p:nvPicPr>
          <p:cNvPr id="2050" name="Picture 2" descr="C:\Users\moravcova.GYMTANVALD\AppData\Local\Microsoft\Windows\Temporary Internet Files\Content.IE5\PIKXYXPV\MC90027967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" r="54989" b="29440"/>
          <a:stretch/>
        </p:blipFill>
        <p:spPr bwMode="auto">
          <a:xfrm>
            <a:off x="641938" y="476672"/>
            <a:ext cx="1080000" cy="16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6372200" y="5105999"/>
            <a:ext cx="1368152" cy="10081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40080" indent="-27432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471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8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88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" indent="0">
              <a:buNone/>
            </a:pPr>
            <a:r>
              <a:rPr lang="cs-CZ" sz="5400" b="1" i="1" dirty="0" smtClean="0">
                <a:solidFill>
                  <a:srgbClr val="C00000"/>
                </a:solidFill>
              </a:rPr>
              <a:t>NE</a:t>
            </a:r>
            <a:endParaRPr lang="cs-CZ" sz="5400" b="1" i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15188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3768" y="764704"/>
            <a:ext cx="6192688" cy="144016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Co opravdu udělal majitel penzionu pan Vrána?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76872"/>
            <a:ext cx="8136904" cy="4317284"/>
          </a:xfrm>
        </p:spPr>
        <p:txBody>
          <a:bodyPr>
            <a:normAutofit/>
          </a:bodyPr>
          <a:lstStyle/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/>
              <a:t>ř</a:t>
            </a:r>
            <a:r>
              <a:rPr lang="cs-CZ" sz="2800" b="1" i="1" dirty="0" smtClean="0"/>
              <a:t>ekl panu Kropáčkovi, že si to musí vyřešit sám</a:t>
            </a:r>
          </a:p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/>
              <a:t>ž</a:t>
            </a:r>
            <a:r>
              <a:rPr lang="cs-CZ" sz="2800" b="1" i="1" dirty="0" smtClean="0"/>
              <a:t>e má mít pan Kropáček vlastní cestovní pojištění včetně pojištění zavazadel</a:t>
            </a:r>
          </a:p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/>
              <a:t>ž</a:t>
            </a:r>
            <a:r>
              <a:rPr lang="cs-CZ" sz="2800" b="1" i="1" dirty="0" smtClean="0"/>
              <a:t>e nemá pan Kropáček vozit na dovolenou cenné věci</a:t>
            </a:r>
          </a:p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 smtClean="0"/>
              <a:t>Že je možné, že si pan Kropáček celou krádež vymyslel a chybějící věci s sebou ani neměl</a:t>
            </a:r>
            <a:endParaRPr lang="cs-CZ" sz="2800" b="1" i="1" dirty="0"/>
          </a:p>
        </p:txBody>
      </p:sp>
      <p:pic>
        <p:nvPicPr>
          <p:cNvPr id="6" name="Picture 2" descr="C:\Users\moravcova.GYMTANVALD\AppData\Local\Microsoft\Windows\Temporary Internet Files\Content.IE5\PIKXYXPV\MC90027967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" r="54989" b="29440"/>
          <a:stretch/>
        </p:blipFill>
        <p:spPr bwMode="auto">
          <a:xfrm>
            <a:off x="539552" y="404664"/>
            <a:ext cx="1440160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656040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25923" y="476672"/>
            <a:ext cx="7560840" cy="1083315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Pan Kropáček se nedal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0662" y="2204864"/>
            <a:ext cx="8136904" cy="4317284"/>
          </a:xfrm>
        </p:spPr>
        <p:txBody>
          <a:bodyPr>
            <a:normAutofit lnSpcReduction="10000"/>
          </a:bodyPr>
          <a:lstStyle/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/>
              <a:t>oznámil krádež </a:t>
            </a:r>
            <a:r>
              <a:rPr lang="cs-CZ" sz="2800" b="1" i="1" dirty="0" smtClean="0"/>
              <a:t>policii, kde s ním sepsali protokol </a:t>
            </a:r>
            <a:endParaRPr lang="cs-CZ" sz="2800" b="1" i="1" dirty="0"/>
          </a:p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 smtClean="0"/>
              <a:t>pan Kropáček měl cestovní pojištění, ale nevztahovalo se na pojištění zavazadel na pokoji hotelu</a:t>
            </a:r>
          </a:p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 smtClean="0"/>
              <a:t>pan Kropáček ví, že majitel penzionu jako podnikatel za věci svých hostů zodpovídá</a:t>
            </a:r>
          </a:p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 smtClean="0"/>
              <a:t>pan Kropáček bude náhradu škody požadovat po panu Vránovi</a:t>
            </a:r>
            <a:endParaRPr lang="cs-CZ" sz="2800" b="1" i="1" dirty="0"/>
          </a:p>
        </p:txBody>
      </p:sp>
      <p:pic>
        <p:nvPicPr>
          <p:cNvPr id="5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4664"/>
            <a:ext cx="1493456" cy="15451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rgbClr val="00B8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962581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23928" y="908720"/>
            <a:ext cx="4879577" cy="864096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Pan Vrána lituje: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068960"/>
            <a:ext cx="8136904" cy="3456384"/>
          </a:xfrm>
        </p:spPr>
        <p:txBody>
          <a:bodyPr>
            <a:normAutofit/>
          </a:bodyPr>
          <a:lstStyle/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 smtClean="0"/>
              <a:t>Radil se s právníkem a zjistil, že ukradené věci musí panu Kropáčkovi zaplatit.</a:t>
            </a:r>
          </a:p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 smtClean="0"/>
              <a:t>Nedávno pan Vrána zrušil svoji pojistku  podnikatele za způsobenou škodu, protože se mu zdála moc vysoká.</a:t>
            </a:r>
          </a:p>
          <a:p>
            <a:pPr marL="811530" indent="-742950">
              <a:buClrTx/>
              <a:buFont typeface="+mj-lt"/>
              <a:buAutoNum type="arabicParenR"/>
            </a:pPr>
            <a:r>
              <a:rPr lang="cs-CZ" sz="2800" b="1" i="1" dirty="0" smtClean="0"/>
              <a:t>Pan Vrána vidí, že to nebylo dobré rozhodnutí.</a:t>
            </a:r>
          </a:p>
          <a:p>
            <a:pPr marL="68580" indent="0">
              <a:buClrTx/>
              <a:buNone/>
            </a:pPr>
            <a:endParaRPr lang="cs-CZ" sz="2800" b="1" i="1" dirty="0"/>
          </a:p>
        </p:txBody>
      </p:sp>
      <p:pic>
        <p:nvPicPr>
          <p:cNvPr id="8" name="Picture 2" descr="C:\Users\moravcova.GYMTANVALD\AppData\Local\Microsoft\Windows\Temporary Internet Files\Content.IE5\PIKXYXPV\MC900279678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" r="54989" b="29440"/>
          <a:stretch/>
        </p:blipFill>
        <p:spPr bwMode="auto">
          <a:xfrm>
            <a:off x="1259632" y="620688"/>
            <a:ext cx="1440160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35401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5486237" cy="648072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Kolik pan Vrána zaplatí ?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80920" cy="4032448"/>
          </a:xfrm>
        </p:spPr>
        <p:txBody>
          <a:bodyPr>
            <a:normAutofit/>
          </a:bodyPr>
          <a:lstStyle/>
          <a:p>
            <a:pPr marL="68580" indent="0">
              <a:buClrTx/>
              <a:buNone/>
            </a:pPr>
            <a:r>
              <a:rPr lang="cs-CZ" sz="2800" b="1" i="1" dirty="0" smtClean="0"/>
              <a:t>Pan Kropáček vyčíslil škodu na 38 880 Kč.</a:t>
            </a:r>
          </a:p>
          <a:p>
            <a:pPr marL="68580" indent="0">
              <a:buClrTx/>
              <a:buNone/>
            </a:pPr>
            <a:r>
              <a:rPr lang="cs-CZ" sz="2800" b="1" i="1" dirty="0" smtClean="0"/>
              <a:t>Pan Vrána nedávno zrušil svoji </a:t>
            </a:r>
            <a:r>
              <a:rPr lang="cs-CZ" sz="2800" b="1" i="1" dirty="0" smtClean="0"/>
              <a:t>pojistku  </a:t>
            </a:r>
            <a:r>
              <a:rPr lang="cs-CZ" sz="2800" b="1" i="1" dirty="0" smtClean="0"/>
              <a:t>podnikatele za způsobenou škodu, protože se mu zdála moc vysoká.</a:t>
            </a:r>
          </a:p>
          <a:p>
            <a:pPr marL="68580" indent="0">
              <a:buClrTx/>
              <a:buNone/>
            </a:pPr>
            <a:r>
              <a:rPr lang="cs-CZ" sz="2800" b="1" i="1" dirty="0" smtClean="0"/>
              <a:t>Pan Vrána spočítal, že škoda pana Kropáčka je rovných  54 % z jeho roční platby pojistky.</a:t>
            </a:r>
          </a:p>
          <a:p>
            <a:pPr marL="68580" indent="0">
              <a:buClrTx/>
              <a:buNone/>
            </a:pPr>
            <a:r>
              <a:rPr lang="cs-CZ" sz="2800" b="1" i="1" dirty="0" smtClean="0"/>
              <a:t>Kolik byla roční platba pojistky pan Vrány?</a:t>
            </a:r>
          </a:p>
          <a:p>
            <a:pPr marL="68580" indent="0">
              <a:buClrTx/>
              <a:buNone/>
            </a:pPr>
            <a:endParaRPr lang="cs-CZ" sz="2800" b="1" i="1" dirty="0"/>
          </a:p>
        </p:txBody>
      </p:sp>
    </p:spTree>
    <p:extLst>
      <p:ext uri="{BB962C8B-B14F-4D97-AF65-F5344CB8AC3E}">
        <p14:creationId xmlns:p14="http://schemas.microsoft.com/office/powerpoint/2010/main" xmlns="" val="304769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5" y="620688"/>
            <a:ext cx="2808312" cy="57606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Výpočet 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80920" cy="4032448"/>
          </a:xfrm>
        </p:spPr>
        <p:txBody>
          <a:bodyPr>
            <a:normAutofit/>
          </a:bodyPr>
          <a:lstStyle/>
          <a:p>
            <a:pPr marL="68580" indent="0">
              <a:buClrTx/>
              <a:buNone/>
            </a:pPr>
            <a:r>
              <a:rPr lang="cs-CZ" sz="2800" b="1" i="1" dirty="0" smtClean="0"/>
              <a:t>54 </a:t>
            </a:r>
            <a:r>
              <a:rPr lang="cs-CZ" sz="2800" b="1" i="1" dirty="0"/>
              <a:t>%</a:t>
            </a:r>
            <a:r>
              <a:rPr lang="cs-CZ" sz="2800" b="1" i="1" dirty="0" smtClean="0"/>
              <a:t> ...........................................38 880 Kč</a:t>
            </a:r>
          </a:p>
          <a:p>
            <a:pPr marL="68580" indent="0">
              <a:buClrTx/>
              <a:buNone/>
            </a:pPr>
            <a:r>
              <a:rPr lang="cs-CZ" sz="2800" b="1" i="1" dirty="0"/>
              <a:t> </a:t>
            </a:r>
            <a:r>
              <a:rPr lang="cs-CZ" sz="2800" b="1" i="1" dirty="0" smtClean="0"/>
              <a:t> 1 </a:t>
            </a:r>
            <a:r>
              <a:rPr lang="cs-CZ" sz="2800" b="1" i="1" dirty="0"/>
              <a:t>% </a:t>
            </a:r>
            <a:r>
              <a:rPr lang="cs-CZ" sz="2800" b="1" i="1" dirty="0" smtClean="0"/>
              <a:t>………...........… 38 880 : 54 = 720 Kč</a:t>
            </a:r>
          </a:p>
          <a:p>
            <a:pPr marL="68580" indent="0">
              <a:buClrTx/>
              <a:buNone/>
            </a:pPr>
            <a:r>
              <a:rPr lang="cs-CZ" sz="2800" b="1" i="1" dirty="0" smtClean="0"/>
              <a:t>100 </a:t>
            </a:r>
            <a:r>
              <a:rPr lang="cs-CZ" sz="2800" b="1" i="1" dirty="0"/>
              <a:t>% </a:t>
            </a:r>
            <a:r>
              <a:rPr lang="cs-CZ" sz="2800" b="1" i="1" dirty="0" smtClean="0"/>
              <a:t> ………….…………………72 000 Kč</a:t>
            </a:r>
          </a:p>
          <a:p>
            <a:pPr marL="68580" indent="0">
              <a:buClrTx/>
              <a:buNone/>
            </a:pPr>
            <a:endParaRPr lang="cs-CZ" sz="2800" b="1" i="1" dirty="0"/>
          </a:p>
          <a:p>
            <a:pPr marL="68580" indent="0">
              <a:buClrTx/>
              <a:buNone/>
            </a:pPr>
            <a:r>
              <a:rPr lang="cs-CZ" sz="2800" b="1" i="1" dirty="0" smtClean="0"/>
              <a:t>Podnikatelská pojistka pan Vrány činí ročně 72 000 Kč.</a:t>
            </a:r>
          </a:p>
          <a:p>
            <a:pPr marL="68580" indent="0">
              <a:buClrTx/>
              <a:buNone/>
            </a:pPr>
            <a:endParaRPr lang="cs-CZ" sz="2800" b="1" i="1" dirty="0"/>
          </a:p>
        </p:txBody>
      </p:sp>
      <p:pic>
        <p:nvPicPr>
          <p:cNvPr id="4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760944"/>
            <a:ext cx="187220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26588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3" y="332656"/>
            <a:ext cx="2304256" cy="720080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tx1"/>
                </a:solidFill>
              </a:rPr>
              <a:t>shrnutí 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80920" cy="4032448"/>
          </a:xfrm>
        </p:spPr>
        <p:txBody>
          <a:bodyPr>
            <a:normAutofit/>
          </a:bodyPr>
          <a:lstStyle/>
          <a:p>
            <a:pPr marL="68580" indent="0">
              <a:buClrTx/>
              <a:buNone/>
            </a:pPr>
            <a:r>
              <a:rPr lang="cs-CZ" sz="2800" b="1" i="1" dirty="0" smtClean="0"/>
              <a:t>Pan Kropáček znal svá práva.</a:t>
            </a:r>
          </a:p>
          <a:p>
            <a:pPr marL="68580" indent="0">
              <a:buClrTx/>
              <a:buNone/>
            </a:pPr>
            <a:r>
              <a:rPr lang="cs-CZ" sz="2800" b="1" i="1" dirty="0" smtClean="0"/>
              <a:t>Ukradené věci mu nikdo nevrátí, ale dostane alespoň finanční náhradu.</a:t>
            </a:r>
            <a:endParaRPr lang="cs-CZ" sz="2800" b="1" i="1" dirty="0"/>
          </a:p>
          <a:p>
            <a:pPr marL="68580" indent="0">
              <a:buClrTx/>
              <a:buNone/>
            </a:pPr>
            <a:r>
              <a:rPr lang="cs-CZ" sz="2800" b="1" i="1" dirty="0" smtClean="0"/>
              <a:t>Podnikatel pan Vrána poznal, </a:t>
            </a:r>
            <a:r>
              <a:rPr lang="cs-CZ" sz="2800" b="1" i="1" dirty="0" smtClean="0"/>
              <a:t>že, </a:t>
            </a:r>
            <a:r>
              <a:rPr lang="cs-CZ" sz="2800" b="1" i="1" dirty="0" smtClean="0"/>
              <a:t>nemít </a:t>
            </a:r>
            <a:r>
              <a:rPr lang="cs-CZ" sz="2800" b="1" i="1" dirty="0" smtClean="0"/>
              <a:t>pojistku, </a:t>
            </a:r>
            <a:r>
              <a:rPr lang="cs-CZ" sz="2800" b="1" i="1" dirty="0" smtClean="0"/>
              <a:t>mu nestojí za to riziko a nejistotu.</a:t>
            </a:r>
          </a:p>
          <a:p>
            <a:pPr marL="68580" indent="0">
              <a:buClrTx/>
              <a:buNone/>
            </a:pPr>
            <a:r>
              <a:rPr lang="cs-CZ" sz="2800" b="1" i="1" dirty="0" smtClean="0"/>
              <a:t>Jeho škoda by mohla být někdy mnohem větší </a:t>
            </a:r>
            <a:r>
              <a:rPr lang="cs-CZ" sz="2800" b="1" i="1" dirty="0" smtClean="0"/>
              <a:t>(třeba </a:t>
            </a:r>
            <a:r>
              <a:rPr lang="cs-CZ" sz="2800" b="1" i="1" dirty="0" smtClean="0"/>
              <a:t>při požáru) a potom by ji už sám nemohl zaplatit.</a:t>
            </a:r>
          </a:p>
          <a:p>
            <a:pPr marL="68580" indent="0">
              <a:buClrTx/>
              <a:buNone/>
            </a:pPr>
            <a:endParaRPr lang="cs-CZ" sz="2800" b="1" i="1" dirty="0" smtClean="0"/>
          </a:p>
          <a:p>
            <a:pPr marL="68580" indent="0">
              <a:buClrTx/>
              <a:buNone/>
            </a:pPr>
            <a:endParaRPr lang="cs-CZ" sz="2800" b="1" i="1" dirty="0" smtClean="0"/>
          </a:p>
          <a:p>
            <a:pPr marL="68580" indent="0">
              <a:buClrTx/>
              <a:buNone/>
            </a:pPr>
            <a:endParaRPr lang="cs-CZ" sz="2800" b="1" i="1" dirty="0"/>
          </a:p>
        </p:txBody>
      </p:sp>
      <p:pic>
        <p:nvPicPr>
          <p:cNvPr id="4" name="Picture 3" descr="C:\Users\moravcova.GYMTANVALD\AppData\Local\Microsoft\Windows\Temporary Internet Files\Content.IE5\H6SHIFBY\MC9003522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797152"/>
            <a:ext cx="1872208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07568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51520" y="692696"/>
            <a:ext cx="6192688" cy="1368152"/>
          </a:xfrm>
          <a:solidFill>
            <a:schemeClr val="bg1"/>
          </a:solidFill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rgbClr val="C00000"/>
                </a:solidFill>
              </a:rPr>
              <a:t>POJIŠTĚNÍ</a:t>
            </a:r>
            <a:endParaRPr lang="cs-CZ" sz="8800" b="1" dirty="0">
              <a:solidFill>
                <a:srgbClr val="C00000"/>
              </a:solidFill>
            </a:endParaRPr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771800" y="2420888"/>
            <a:ext cx="5832648" cy="3456384"/>
          </a:xfrm>
        </p:spPr>
        <p:txBody>
          <a:bodyPr>
            <a:normAutofit lnSpcReduction="10000"/>
          </a:bodyPr>
          <a:lstStyle/>
          <a:p>
            <a:pPr marL="285750" indent="-285750">
              <a:buClrTx/>
              <a:buSzPct val="81000"/>
              <a:buFont typeface="Wingdings" panose="05000000000000000000" pitchFamily="2" charset="2"/>
              <a:buChar char="ü"/>
            </a:pPr>
            <a:r>
              <a:rPr lang="cs-CZ" sz="2800" b="1" i="1" dirty="0" smtClean="0">
                <a:solidFill>
                  <a:schemeClr val="tx1"/>
                </a:solidFill>
              </a:rPr>
              <a:t>ŽIVOTNÍ</a:t>
            </a:r>
          </a:p>
          <a:p>
            <a:pPr marL="285750" indent="-285750">
              <a:buClrTx/>
              <a:buSzPct val="81000"/>
              <a:buFont typeface="Wingdings" panose="05000000000000000000" pitchFamily="2" charset="2"/>
              <a:buChar char="ü"/>
            </a:pPr>
            <a:r>
              <a:rPr lang="cs-CZ" sz="2800" b="1" i="1" dirty="0" smtClean="0">
                <a:solidFill>
                  <a:schemeClr val="tx1"/>
                </a:solidFill>
              </a:rPr>
              <a:t>ÚRAZOVÉ</a:t>
            </a:r>
          </a:p>
          <a:p>
            <a:pPr marL="285750" indent="-285750">
              <a:buClrTx/>
              <a:buSzPct val="81000"/>
              <a:buFont typeface="Wingdings" panose="05000000000000000000" pitchFamily="2" charset="2"/>
              <a:buChar char="ü"/>
            </a:pPr>
            <a:r>
              <a:rPr lang="cs-CZ" sz="2800" b="1" i="1" dirty="0" smtClean="0">
                <a:solidFill>
                  <a:schemeClr val="tx1"/>
                </a:solidFill>
              </a:rPr>
              <a:t>DOMÁCNOSTI A NEMOVITOSTI</a:t>
            </a:r>
          </a:p>
          <a:p>
            <a:pPr marL="285750" indent="-285750">
              <a:buClrTx/>
              <a:buSzPct val="81000"/>
              <a:buFont typeface="Wingdings" panose="05000000000000000000" pitchFamily="2" charset="2"/>
              <a:buChar char="ü"/>
            </a:pPr>
            <a:r>
              <a:rPr lang="cs-CZ" sz="2800" b="1" i="1" dirty="0" smtClean="0">
                <a:solidFill>
                  <a:schemeClr val="tx1"/>
                </a:solidFill>
              </a:rPr>
              <a:t>CESTOVNÍ</a:t>
            </a:r>
          </a:p>
          <a:p>
            <a:pPr marL="285750" indent="-285750">
              <a:buClrTx/>
              <a:buSzPct val="81000"/>
              <a:buFont typeface="Wingdings" panose="05000000000000000000" pitchFamily="2" charset="2"/>
              <a:buChar char="ü"/>
            </a:pPr>
            <a:r>
              <a:rPr lang="cs-CZ" sz="2800" b="1" i="1" dirty="0" smtClean="0">
                <a:solidFill>
                  <a:schemeClr val="tx1"/>
                </a:solidFill>
              </a:rPr>
              <a:t>ODPOVĚDNOSTI  ZA ŠKODU</a:t>
            </a:r>
          </a:p>
          <a:p>
            <a:pPr marL="285750" indent="-285750">
              <a:buClrTx/>
              <a:buSzPct val="81000"/>
              <a:buFont typeface="Wingdings" panose="05000000000000000000" pitchFamily="2" charset="2"/>
              <a:buChar char="ü"/>
            </a:pPr>
            <a:r>
              <a:rPr lang="cs-CZ" sz="2800" b="1" i="1" dirty="0" smtClean="0">
                <a:solidFill>
                  <a:schemeClr val="tx1"/>
                </a:solidFill>
              </a:rPr>
              <a:t>POJIŠTĚNÍ PRO PODNIKATELE</a:t>
            </a:r>
          </a:p>
          <a:p>
            <a:pPr marL="285750" indent="-285750">
              <a:buClrTx/>
              <a:buSzPct val="81000"/>
              <a:buFont typeface="Wingdings" panose="05000000000000000000" pitchFamily="2" charset="2"/>
              <a:buChar char="ü"/>
            </a:pPr>
            <a:r>
              <a:rPr lang="cs-CZ" sz="2800" b="1" i="1" dirty="0" smtClean="0">
                <a:solidFill>
                  <a:schemeClr val="tx1"/>
                </a:solidFill>
              </a:rPr>
              <a:t>POJIŠTĚNÍ  ÚVĚRU A JINÉ</a:t>
            </a:r>
          </a:p>
          <a:p>
            <a:pPr marL="285750" indent="-285750">
              <a:buClrTx/>
              <a:buSzPct val="81000"/>
              <a:buFont typeface="Wingdings" panose="05000000000000000000" pitchFamily="2" charset="2"/>
              <a:buChar char="ü"/>
            </a:pPr>
            <a:endParaRPr lang="cs-CZ" sz="2800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747018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980728"/>
            <a:ext cx="7239000" cy="842352"/>
          </a:xfrm>
        </p:spPr>
        <p:txBody>
          <a:bodyPr/>
          <a:lstStyle/>
          <a:p>
            <a:r>
              <a:rPr lang="cs-CZ" b="1" dirty="0" smtClean="0">
                <a:solidFill>
                  <a:schemeClr val="tx2"/>
                </a:solidFill>
              </a:rPr>
              <a:t>Kropáčkovi se dneska loučí</a:t>
            </a:r>
            <a:endParaRPr lang="cs-CZ" b="1" dirty="0">
              <a:solidFill>
                <a:schemeClr val="tx2"/>
              </a:solidFill>
            </a:endParaRPr>
          </a:p>
        </p:txBody>
      </p:sp>
      <p:pic>
        <p:nvPicPr>
          <p:cNvPr id="4" name="Picture 6" descr="C:\Users\moravcova.GYMTANVALD\AppData\Local\Microsoft\Windows\Temporary Internet Files\Content.IE5\62U7M2J3\MC90028578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204864"/>
            <a:ext cx="4248472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214343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Grp="1" noChangeArrowheads="1"/>
          </p:cNvSpPr>
          <p:nvPr>
            <p:ph type="title"/>
          </p:nvPr>
        </p:nvSpPr>
        <p:spPr>
          <a:xfrm>
            <a:off x="547688" y="736600"/>
            <a:ext cx="3016200" cy="676176"/>
          </a:xfr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lIns="90000" tIns="46800" rIns="90000" bIns="46800">
            <a:normAutofit fontScale="90000"/>
          </a:bodyPr>
          <a:lstStyle/>
          <a:p>
            <a:pPr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altLang="cs-CZ" sz="2800" b="1" smtClean="0">
                <a:solidFill>
                  <a:srgbClr val="C00000"/>
                </a:solidFill>
              </a:rPr>
              <a:t>použité zdroje:</a:t>
            </a:r>
            <a:br>
              <a:rPr lang="cs-CZ" altLang="cs-CZ" sz="2800" b="1" smtClean="0">
                <a:solidFill>
                  <a:srgbClr val="C00000"/>
                </a:solidFill>
              </a:rPr>
            </a:br>
            <a:endParaRPr lang="cs-CZ" altLang="cs-CZ" sz="2800" b="1" dirty="0">
              <a:solidFill>
                <a:schemeClr val="tx1"/>
              </a:solidFill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467544" y="1772816"/>
            <a:ext cx="8208912" cy="2404368"/>
          </a:xfrm>
          <a:prstGeom prst="rect">
            <a:avLst/>
          </a:prstGeom>
          <a:ln/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lIns="90000" tIns="46800" rIns="90000" bIns="46800" rtlCol="0"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>
              <a:spcBef>
                <a:spcPts val="475"/>
              </a:spcBef>
              <a:buSzPct val="65000"/>
              <a:tabLst>
                <a:tab pos="912813" algn="l"/>
                <a:tab pos="1827213" algn="l"/>
                <a:tab pos="2741613" algn="l"/>
                <a:tab pos="3656013" algn="l"/>
                <a:tab pos="4570413" algn="l"/>
                <a:tab pos="5484813" algn="l"/>
                <a:tab pos="6399213" algn="l"/>
                <a:tab pos="7313613" algn="l"/>
                <a:tab pos="8228013" algn="l"/>
                <a:tab pos="9142413" algn="l"/>
                <a:tab pos="10056813" algn="l"/>
              </a:tabLst>
            </a:pPr>
            <a:r>
              <a:rPr lang="cs-CZ" altLang="cs-CZ" sz="3200" b="1" smtClean="0">
                <a:solidFill>
                  <a:schemeClr val="tx2"/>
                </a:solidFill>
              </a:rPr>
              <a:t>Obrázky:</a:t>
            </a:r>
            <a:br>
              <a:rPr lang="cs-CZ" altLang="cs-CZ" sz="3200" b="1" smtClean="0">
                <a:solidFill>
                  <a:schemeClr val="tx2"/>
                </a:solidFill>
              </a:rPr>
            </a:br>
            <a:r>
              <a:rPr lang="cs-CZ" altLang="cs-CZ" sz="2000" b="1" smtClean="0">
                <a:solidFill>
                  <a:schemeClr val="tx2"/>
                </a:solidFill>
              </a:rPr>
              <a:t/>
            </a:r>
            <a:br>
              <a:rPr lang="cs-CZ" altLang="cs-CZ" sz="2000" b="1" smtClean="0">
                <a:solidFill>
                  <a:schemeClr val="tx2"/>
                </a:solidFill>
              </a:rPr>
            </a:br>
            <a:r>
              <a:rPr lang="cs-CZ" altLang="cs-CZ" sz="2800" b="1" smtClean="0">
                <a:solidFill>
                  <a:schemeClr val="tx2"/>
                </a:solidFill>
              </a:rPr>
              <a:t>AUTOR NEUVEDEN. </a:t>
            </a:r>
            <a:r>
              <a:rPr lang="cs-CZ" altLang="cs-CZ" sz="2800" b="1" i="1" smtClean="0">
                <a:solidFill>
                  <a:schemeClr val="tx2"/>
                </a:solidFill>
              </a:rPr>
              <a:t>Kliparty Microsoft Office</a:t>
            </a:r>
            <a:r>
              <a:rPr lang="cs-CZ" altLang="cs-CZ" sz="2800" b="1" smtClean="0">
                <a:solidFill>
                  <a:schemeClr val="tx2"/>
                </a:solidFill>
              </a:rPr>
              <a:t> [online]. [cit. 28.11.2012]. Dostupný na WWW</a:t>
            </a:r>
            <a:r>
              <a:rPr lang="cs-CZ" altLang="cs-CZ" sz="2800" b="1" smtClean="0"/>
              <a:t>: </a:t>
            </a:r>
            <a:r>
              <a:rPr lang="cs-CZ" altLang="cs-CZ" sz="2800" b="1" smtClean="0">
                <a:solidFill>
                  <a:srgbClr val="336699"/>
                </a:solidFill>
                <a:hlinkClick r:id="rId2"/>
              </a:rPr>
              <a:t>http://office.microsoft.com/</a:t>
            </a:r>
            <a:endParaRPr lang="cs-CZ" altLang="cs-CZ" sz="2800" b="1" dirty="0">
              <a:solidFill>
                <a:srgbClr val="336699"/>
              </a:solidFill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381185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1267</TotalTime>
  <Words>485</Words>
  <Application>Microsoft Office PowerPoint</Application>
  <PresentationFormat>Předvádění na obrazovce (4:3)</PresentationFormat>
  <Paragraphs>74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Austin</vt:lpstr>
      <vt:lpstr>Snímek 1</vt:lpstr>
      <vt:lpstr>Snímek 2</vt:lpstr>
      <vt:lpstr>Kropáčkovi na silvestrovské dovolené </vt:lpstr>
      <vt:lpstr>Kropáčkovi                                        na silvestrovské dovolené </vt:lpstr>
      <vt:lpstr>Co čekáte, že udělal majitel penzionu pan Vrána?</vt:lpstr>
      <vt:lpstr>Co opravdu udělal majitel penzionu pan Vrána?</vt:lpstr>
      <vt:lpstr>Pan Kropáček se nedal</vt:lpstr>
      <vt:lpstr>Pan Vrána lituje:</vt:lpstr>
      <vt:lpstr>Kolik pan Vrána zaplatí ?</vt:lpstr>
      <vt:lpstr>Výpočet :</vt:lpstr>
      <vt:lpstr>shrnutí :</vt:lpstr>
      <vt:lpstr>POJIŠTĚNÍ</vt:lpstr>
      <vt:lpstr>Kropáčkovi se dneska loučí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Jarmiolaq Moravcová</dc:creator>
  <cp:lastModifiedBy>Dum</cp:lastModifiedBy>
  <cp:revision>69</cp:revision>
  <dcterms:created xsi:type="dcterms:W3CDTF">2013-12-30T17:55:22Z</dcterms:created>
  <dcterms:modified xsi:type="dcterms:W3CDTF">2014-01-06T08:55:24Z</dcterms:modified>
</cp:coreProperties>
</file>