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VY_32_INOVACE_PR,2_02_LISTNATESTROMY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Jana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Kozoková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Listnaté stromy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84544A-04A4-4C65-B0C6-D15408D03D21}" type="presOf" srcId="{757F3AB3-0718-4624-B441-E567A8F0AB56}" destId="{333A1088-737F-45CB-B68E-254E46348037}" srcOrd="0" destOrd="0" presId="urn:microsoft.com/office/officeart/2005/8/layout/target3"/>
    <dgm:cxn modelId="{C48D3122-E2E9-4076-89CF-7953D05158CE}" type="presOf" srcId="{4C35D32F-0EAB-4CD7-82EE-45574DC2A586}" destId="{8BEBB6EC-1DAA-4CAC-8A25-BC0FCBD5DBD5}" srcOrd="0" destOrd="0" presId="urn:microsoft.com/office/officeart/2005/8/layout/target3"/>
    <dgm:cxn modelId="{C51BA43C-8185-4881-A052-FE9BFE4ED227}" type="presOf" srcId="{B651F6E3-6281-48DB-9319-2AEAFDAE7572}" destId="{619D679B-A015-4ECF-8348-D1034C574F40}" srcOrd="0" destOrd="0" presId="urn:microsoft.com/office/officeart/2005/8/layout/target3"/>
    <dgm:cxn modelId="{4830A7B1-7718-4F3C-97CC-4E2E6B6E965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055121-77F8-485A-AADF-FD7B17F59F30}" type="presOf" srcId="{4C35D32F-0EAB-4CD7-82EE-45574DC2A586}" destId="{890E4F0B-2866-4A3F-A3C7-2A14B1797930}" srcOrd="1" destOrd="0" presId="urn:microsoft.com/office/officeart/2005/8/layout/target3"/>
    <dgm:cxn modelId="{856292F1-2345-4AF0-A8EA-137931DD9CA7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76FB08E-63F5-4892-8E32-B5205253819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2B667B2-C921-45A4-B122-2341FF90D2A7}" type="presOf" srcId="{D1B46980-6531-4606-95E6-44980827E919}" destId="{6140AFEC-043D-4C43-A2F9-D0F5331DF3A3}" srcOrd="0" destOrd="0" presId="urn:microsoft.com/office/officeart/2005/8/layout/target3"/>
    <dgm:cxn modelId="{9922DF4F-AB07-4889-9704-990A43C1910F}" type="presOf" srcId="{D1B46980-6531-4606-95E6-44980827E919}" destId="{2BE915AB-18AA-4053-B92C-3BFC9ED204BB}" srcOrd="1" destOrd="0" presId="urn:microsoft.com/office/officeart/2005/8/layout/target3"/>
    <dgm:cxn modelId="{A446BE25-FCB9-4F42-BF18-26F62A87F223}" type="presOf" srcId="{B651F6E3-6281-48DB-9319-2AEAFDAE7572}" destId="{6BB5E863-4638-4E1D-BFDE-399D028AC4ED}" srcOrd="1" destOrd="0" presId="urn:microsoft.com/office/officeart/2005/8/layout/target3"/>
    <dgm:cxn modelId="{019D11E2-D3C8-486B-88DE-4B7BBE7D0380}" type="presOf" srcId="{D8197B8C-B260-4A16-BDF4-0947B075E274}" destId="{5A5FFA88-C948-4069-8E93-59FA12366E83}" srcOrd="1" destOrd="0" presId="urn:microsoft.com/office/officeart/2005/8/layout/target3"/>
    <dgm:cxn modelId="{D4C54410-FF3D-4680-8C4C-B6F74F9C37F6}" type="presParOf" srcId="{333A1088-737F-45CB-B68E-254E46348037}" destId="{F5ABB229-8D3B-4694-996A-96F23CF14429}" srcOrd="0" destOrd="0" presId="urn:microsoft.com/office/officeart/2005/8/layout/target3"/>
    <dgm:cxn modelId="{D2E068C1-9F30-4404-A7DB-FB84921A799F}" type="presParOf" srcId="{333A1088-737F-45CB-B68E-254E46348037}" destId="{F41139FD-01EE-4571-8B17-4FB00FC51163}" srcOrd="1" destOrd="0" presId="urn:microsoft.com/office/officeart/2005/8/layout/target3"/>
    <dgm:cxn modelId="{8C5F0EE2-530D-4458-B37F-87604C2134D7}" type="presParOf" srcId="{333A1088-737F-45CB-B68E-254E46348037}" destId="{D005CE8C-CC26-4C3E-AC11-E15060ECD759}" srcOrd="2" destOrd="0" presId="urn:microsoft.com/office/officeart/2005/8/layout/target3"/>
    <dgm:cxn modelId="{022BA2DF-E0EE-411C-831F-4551C05C7A92}" type="presParOf" srcId="{333A1088-737F-45CB-B68E-254E46348037}" destId="{2C702D82-9B77-49B7-9568-BB8EB47C3372}" srcOrd="3" destOrd="0" presId="urn:microsoft.com/office/officeart/2005/8/layout/target3"/>
    <dgm:cxn modelId="{B5B451D4-83DD-4B6D-BF5A-B7A240D021C3}" type="presParOf" srcId="{333A1088-737F-45CB-B68E-254E46348037}" destId="{A52A0455-90FF-4808-ABD0-F02540D31D5A}" srcOrd="4" destOrd="0" presId="urn:microsoft.com/office/officeart/2005/8/layout/target3"/>
    <dgm:cxn modelId="{C65EBA96-2D87-409E-AA19-15E2516601E7}" type="presParOf" srcId="{333A1088-737F-45CB-B68E-254E46348037}" destId="{6140AFEC-043D-4C43-A2F9-D0F5331DF3A3}" srcOrd="5" destOrd="0" presId="urn:microsoft.com/office/officeart/2005/8/layout/target3"/>
    <dgm:cxn modelId="{1753A536-17D5-4255-ADBD-478930020832}" type="presParOf" srcId="{333A1088-737F-45CB-B68E-254E46348037}" destId="{9358AC05-5D7D-4327-9F80-1AD486AEA664}" srcOrd="6" destOrd="0" presId="urn:microsoft.com/office/officeart/2005/8/layout/target3"/>
    <dgm:cxn modelId="{1E209C11-430D-4A04-B5C1-DA06E9D83CBA}" type="presParOf" srcId="{333A1088-737F-45CB-B68E-254E46348037}" destId="{313FC574-E1CD-4FB4-B054-0B805CE0447D}" srcOrd="7" destOrd="0" presId="urn:microsoft.com/office/officeart/2005/8/layout/target3"/>
    <dgm:cxn modelId="{39C2D75D-EBA8-48D4-9622-B825DD3133B2}" type="presParOf" srcId="{333A1088-737F-45CB-B68E-254E46348037}" destId="{619D679B-A015-4ECF-8348-D1034C574F40}" srcOrd="8" destOrd="0" presId="urn:microsoft.com/office/officeart/2005/8/layout/target3"/>
    <dgm:cxn modelId="{82C09E4B-DF30-4CE9-8DFF-299B41846F2C}" type="presParOf" srcId="{333A1088-737F-45CB-B68E-254E46348037}" destId="{322283A8-4A27-4CDA-BAE3-F381106A9174}" srcOrd="9" destOrd="0" presId="urn:microsoft.com/office/officeart/2005/8/layout/target3"/>
    <dgm:cxn modelId="{CB3CF764-AFFF-4280-B16B-026D5586D1E1}" type="presParOf" srcId="{333A1088-737F-45CB-B68E-254E46348037}" destId="{FFC9F71D-1B4F-4AD9-A4A6-86ADEFC8AF5C}" srcOrd="10" destOrd="0" presId="urn:microsoft.com/office/officeart/2005/8/layout/target3"/>
    <dgm:cxn modelId="{70ED8075-5B18-41C9-AF50-8594B5B9C947}" type="presParOf" srcId="{333A1088-737F-45CB-B68E-254E46348037}" destId="{25B08C86-7E15-44DC-BE7F-FFB55DD49D12}" srcOrd="11" destOrd="0" presId="urn:microsoft.com/office/officeart/2005/8/layout/target3"/>
    <dgm:cxn modelId="{7ADBA37E-FC74-4253-8A03-42C80A89786A}" type="presParOf" srcId="{333A1088-737F-45CB-B68E-254E46348037}" destId="{76644BE8-9D7C-4C09-B250-3D10AF48CBB7}" srcOrd="12" destOrd="0" presId="urn:microsoft.com/office/officeart/2005/8/layout/target3"/>
    <dgm:cxn modelId="{4F513C4C-0B7A-4D83-9074-D34B81FD622F}" type="presParOf" srcId="{333A1088-737F-45CB-B68E-254E46348037}" destId="{EE85B701-7295-41C0-BA7A-34D3756A2AE6}" srcOrd="13" destOrd="0" presId="urn:microsoft.com/office/officeart/2005/8/layout/target3"/>
    <dgm:cxn modelId="{15D0FB73-16F8-4390-B7D0-C16250B29918}" type="presParOf" srcId="{333A1088-737F-45CB-B68E-254E46348037}" destId="{8BEBB6EC-1DAA-4CAC-8A25-BC0FCBD5DBD5}" srcOrd="14" destOrd="0" presId="urn:microsoft.com/office/officeart/2005/8/layout/target3"/>
    <dgm:cxn modelId="{A16D5CC7-88E6-4C8F-A81F-6CE7378EA901}" type="presParOf" srcId="{333A1088-737F-45CB-B68E-254E46348037}" destId="{AED2198E-93D5-4001-81B4-73124B309672}" srcOrd="15" destOrd="0" presId="urn:microsoft.com/office/officeart/2005/8/layout/target3"/>
    <dgm:cxn modelId="{FED151CA-90B9-4608-A12D-2F4EAE17FD74}" type="presParOf" srcId="{333A1088-737F-45CB-B68E-254E46348037}" destId="{2BE915AB-18AA-4053-B92C-3BFC9ED204BB}" srcOrd="16" destOrd="0" presId="urn:microsoft.com/office/officeart/2005/8/layout/target3"/>
    <dgm:cxn modelId="{C0745A0E-B4A4-4A95-A791-3719B0BBB6B0}" type="presParOf" srcId="{333A1088-737F-45CB-B68E-254E46348037}" destId="{6BB5E863-4638-4E1D-BFDE-399D028AC4ED}" srcOrd="17" destOrd="0" presId="urn:microsoft.com/office/officeart/2005/8/layout/target3"/>
    <dgm:cxn modelId="{684A46CC-B71A-4420-AAD7-8E66109026E8}" type="presParOf" srcId="{333A1088-737F-45CB-B68E-254E46348037}" destId="{5A5FFA88-C948-4069-8E93-59FA12366E83}" srcOrd="18" destOrd="0" presId="urn:microsoft.com/office/officeart/2005/8/layout/target3"/>
    <dgm:cxn modelId="{33CB1615-F4FA-456D-A8D7-E94EB6B3578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Jana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Kozoková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VY_32_INOVACE_PR,2_02_LISTNATESTROMY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15268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Listnaté stromy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DA08C7-D040-48BB-989A-9E746848327F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7F069C-D19B-4EC1-AAE7-36E4EA36BC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922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FF8E12-D3C4-47FC-9B27-A668B5C9700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4954505-D367-484A-B1D8-75C6957CA3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%C3%AAtre_fruit.pn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c/ca/Dub_Sk%C5%99ivan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ommons.wikimedia.org/wiki/File:Lipa_list_i_plo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://commons.wikimedia.org/wiki/File:Mal%C3%ADkova_l%C3%ADpa_1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l%C3%ADkova_l%C3%ADpa_1.jpg" TargetMode="External"/><Relationship Id="rId2" Type="http://schemas.openxmlformats.org/officeDocument/2006/relationships/hyperlink" Target="http://commons.wikimedia.org/wiki/File:Dub_Sk%C5%99ivan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ommons.wikimedia.org/wiki/File:Lipa_list_i_plo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87777566"/>
              </p:ext>
            </p:extLst>
          </p:nvPr>
        </p:nvGraphicFramePr>
        <p:xfrm>
          <a:off x="539552" y="1683384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28997"/>
            <a:ext cx="6621621" cy="12802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97342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53045589"/>
              </p:ext>
            </p:extLst>
          </p:nvPr>
        </p:nvGraphicFramePr>
        <p:xfrm>
          <a:off x="683567" y="1772816"/>
          <a:ext cx="7344816" cy="4423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954"/>
                <a:gridCol w="4913862"/>
              </a:tblGrid>
              <a:tr h="46291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</a:t>
                      </a:r>
                      <a:r>
                        <a:rPr lang="cs-CZ" sz="1400" i="1" dirty="0" err="1" smtClean="0"/>
                        <a:t>VK_Kozoková</a:t>
                      </a:r>
                      <a:r>
                        <a:rPr lang="cs-CZ" sz="1400" i="1" baseline="0" smtClean="0"/>
                        <a:t> </a:t>
                      </a:r>
                      <a:r>
                        <a:rPr lang="cs-CZ" sz="1400" i="1" smtClean="0"/>
                        <a:t>Pr,2</a:t>
                      </a:r>
                      <a:r>
                        <a:rPr lang="cs-CZ" sz="1400" i="1" baseline="0" smtClean="0"/>
                        <a:t> </a:t>
                      </a:r>
                      <a:r>
                        <a:rPr lang="cs-CZ" sz="1400" i="1" smtClean="0"/>
                        <a:t>02_JLISTNATESTROMY</a:t>
                      </a:r>
                      <a:endParaRPr lang="cs-CZ" sz="1400" i="1" dirty="0"/>
                    </a:p>
                  </a:txBody>
                  <a:tcPr marL="68580" marR="68580" marT="0" marB="0"/>
                </a:tc>
              </a:tr>
              <a:tr h="26231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6231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Pr,2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01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 Jana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Kozoková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67458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Říjen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6231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4.10.2011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6231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6231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6231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Člověk a jeho svět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6231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Prvouka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01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Rozmanitost přírody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Listnaté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stromy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9155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se zabývá popisem stromu a základními druhy listnatých stromů a jejich plodů.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36004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Lze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použít i k procvičování.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1" y="0"/>
            <a:ext cx="6408712" cy="123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71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Listnaté stromy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1rk3\AppData\Local\Microsoft\Windows\Temporary Internet Files\Content.IE5\XFQ1GDB7\MC900441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4032448" cy="27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131427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6512511" cy="1143000"/>
          </a:xfrm>
        </p:spPr>
        <p:txBody>
          <a:bodyPr/>
          <a:lstStyle/>
          <a:p>
            <a:r>
              <a:rPr lang="cs-CZ" dirty="0" smtClean="0"/>
              <a:t>POPIS STROMU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276872"/>
            <a:ext cx="6400800" cy="34747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9" name="Picture 5" descr="C:\Users\1rk3\AppData\Local\Microsoft\Windows\Temporary Internet Files\Content.IE5\S7687CZ2\MC900036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4000378" cy="375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rk3\AppData\Local\Microsoft\Windows\Temporary Internet Files\Content.IE5\DE4CGPLA\MC9000018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7006" y="2020306"/>
            <a:ext cx="3646532" cy="375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141277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oruna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594928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Kmen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59732" y="1597442"/>
            <a:ext cx="380009" cy="184666"/>
          </a:xfrm>
          <a:prstGeom prst="straightConnector1">
            <a:avLst/>
          </a:prstGeom>
          <a:ln>
            <a:solidFill>
              <a:schemeClr val="bg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539741" y="5598315"/>
            <a:ext cx="0" cy="350965"/>
          </a:xfrm>
          <a:prstGeom prst="straightConnector1">
            <a:avLst/>
          </a:prstGeom>
          <a:ln>
            <a:solidFill>
              <a:schemeClr val="bg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156176" y="141277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6588224" y="1844824"/>
            <a:ext cx="144016" cy="432048"/>
          </a:xfrm>
          <a:prstGeom prst="straightConnector1">
            <a:avLst/>
          </a:prstGeom>
          <a:ln>
            <a:solidFill>
              <a:schemeClr val="bg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588224" y="501317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6444208" y="4725144"/>
            <a:ext cx="216024" cy="288032"/>
          </a:xfrm>
          <a:prstGeom prst="straightConnector1">
            <a:avLst/>
          </a:prstGeom>
          <a:ln>
            <a:solidFill>
              <a:schemeClr val="bg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7128284" y="4725144"/>
            <a:ext cx="360040" cy="3286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588224" y="1782108"/>
            <a:ext cx="144016" cy="4947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159732" y="1597442"/>
            <a:ext cx="190004" cy="4228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349736" y="5197842"/>
            <a:ext cx="0" cy="7514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090718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Poznáš, který stromeček zanechal tu lísteček?</a:t>
            </a:r>
            <a:endParaRPr lang="cs-CZ" dirty="0"/>
          </a:p>
        </p:txBody>
      </p:sp>
      <p:pic>
        <p:nvPicPr>
          <p:cNvPr id="2058" name="Picture 10" descr="C:\Users\1rk3\AppData\Local\Microsoft\Windows\Temporary Internet Files\Content.IE5\S7687CZ2\MC9000532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29000"/>
            <a:ext cx="1697757" cy="270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1rk3\AppData\Local\Microsoft\Windows\Temporary Internet Files\Content.IE5\AM1I8PN9\MC900359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672537"/>
            <a:ext cx="2232248" cy="222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Listy listnatých stromů na podzim změní barvu a </a:t>
            </a:r>
            <a:r>
              <a:rPr lang="cs-CZ" dirty="0" smtClean="0"/>
              <a:t>opadají.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Tyto stromy nazýváme </a:t>
            </a:r>
            <a:r>
              <a:rPr lang="cs-CZ" dirty="0" smtClean="0"/>
              <a:t>opadavé.</a:t>
            </a:r>
            <a:endParaRPr lang="cs-CZ" dirty="0"/>
          </a:p>
          <a:p>
            <a:endParaRPr lang="cs-CZ" dirty="0"/>
          </a:p>
        </p:txBody>
      </p:sp>
      <p:pic>
        <p:nvPicPr>
          <p:cNvPr id="2064" name="Picture 16" descr="C:\Users\1rk3\AppData\Local\Microsoft\Windows\Temporary Internet Files\Content.IE5\S7687CZ2\MC9000531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8288" y="3829050"/>
            <a:ext cx="1809750" cy="173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54964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Buk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4841564" cy="324036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Buk roste v naších lesích velmi často.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Je to listnatý strom.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Jeho plody nazýváme bukvice.</a:t>
            </a:r>
            <a:endParaRPr lang="cs-CZ" dirty="0"/>
          </a:p>
        </p:txBody>
      </p:sp>
      <p:pic>
        <p:nvPicPr>
          <p:cNvPr id="3074" name="Picture 2" descr="C:\Users\1rk3\AppData\Local\Microsoft\Windows\Temporary Internet Files\Content.IE5\DE4CGPLA\MP9004386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1772816"/>
            <a:ext cx="2736817" cy="409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être fruit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365104"/>
            <a:ext cx="1872208" cy="187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79812" y="633706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Bukvice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4293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Dub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Dub je listnatý strom, který roste velmi pomalu.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Obvykle se dožívá několika set let.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Plody dubu jsou žaludy.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File:Dub Skřivan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3327740" cy="2780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1rk3\AppData\Local\Microsoft\Windows\Temporary Internet Files\Content.IE5\K0O7W0UI\MC900311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2180679" cy="260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0218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Lípa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Je to náš národní strom.</a:t>
            </a:r>
          </a:p>
        </p:txBody>
      </p:sp>
      <p:pic>
        <p:nvPicPr>
          <p:cNvPr id="1027" name="Picture 3" descr="http://upload.wikimedia.org/wikipedia/commons/thumb/f/f7/Lipa_list_i_plod.jpg/91px-Lipa_list_i_pl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5179" y="3140968"/>
            <a:ext cx="256722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ttp://upload.wikimedia.org/wikipedia/commons/thumb/b/be/Mal%C3%ADkova_l%C3%ADpa_1.jpg/120px-Mal%C3%ADkova_l%C3%ADpa_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40968"/>
            <a:ext cx="273630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8611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Přečtěte si básničku: Vrba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U vody vrba klečela,</a:t>
            </a:r>
          </a:p>
          <a:p>
            <a:pPr marL="0" indent="0" algn="ctr">
              <a:buNone/>
            </a:pPr>
            <a:r>
              <a:rPr lang="cs-CZ" b="1" dirty="0"/>
              <a:t>p</a:t>
            </a:r>
            <a:r>
              <a:rPr lang="cs-CZ" b="1" dirty="0" smtClean="0"/>
              <a:t>ačesy měla do čela.</a:t>
            </a:r>
          </a:p>
          <a:p>
            <a:pPr marL="0" indent="0" algn="ctr">
              <a:buNone/>
            </a:pPr>
            <a:r>
              <a:rPr lang="cs-CZ" b="1" dirty="0" smtClean="0"/>
              <a:t>V té vodě kytara</a:t>
            </a:r>
          </a:p>
          <a:p>
            <a:pPr marL="0" indent="0" algn="ctr">
              <a:buNone/>
            </a:pPr>
            <a:r>
              <a:rPr lang="cs-CZ" b="1" dirty="0"/>
              <a:t>s</a:t>
            </a:r>
            <a:r>
              <a:rPr lang="cs-CZ" b="1" dirty="0" smtClean="0"/>
              <a:t>truny si </a:t>
            </a:r>
            <a:r>
              <a:rPr lang="cs-CZ" b="1" dirty="0"/>
              <a:t>s</a:t>
            </a:r>
            <a:r>
              <a:rPr lang="cs-CZ" b="1" dirty="0" smtClean="0"/>
              <a:t>bírala.</a:t>
            </a:r>
          </a:p>
          <a:p>
            <a:pPr marL="0" indent="0" algn="ctr">
              <a:buNone/>
            </a:pPr>
            <a:r>
              <a:rPr lang="cs-CZ" b="1" dirty="0" smtClean="0"/>
              <a:t>A o ty černé struny</a:t>
            </a:r>
          </a:p>
          <a:p>
            <a:pPr marL="0" indent="0" algn="ctr">
              <a:buNone/>
            </a:pPr>
            <a:r>
              <a:rPr lang="cs-CZ" b="1" dirty="0"/>
              <a:t>d</a:t>
            </a:r>
            <a:r>
              <a:rPr lang="cs-CZ" b="1" dirty="0" smtClean="0"/>
              <a:t>rnkaly nehty luny.</a:t>
            </a:r>
          </a:p>
          <a:p>
            <a:pPr marL="0" indent="0" algn="ctr">
              <a:buNone/>
            </a:pPr>
            <a:r>
              <a:rPr lang="cs-CZ" b="1" dirty="0" smtClean="0"/>
              <a:t>Mlčela vrba. A listí</a:t>
            </a:r>
          </a:p>
          <a:p>
            <a:pPr marL="0" indent="0" algn="ctr">
              <a:buNone/>
            </a:pPr>
            <a:r>
              <a:rPr lang="cs-CZ" b="1" dirty="0"/>
              <a:t>z</a:t>
            </a:r>
            <a:r>
              <a:rPr lang="cs-CZ" b="1" dirty="0" smtClean="0"/>
              <a:t>elené měla závistí.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8057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2001- [cit. 2011-11-11]. </a:t>
            </a:r>
            <a:r>
              <a:rPr lang="en-US" dirty="0" err="1"/>
              <a:t>Dostupné</a:t>
            </a:r>
            <a:r>
              <a:rPr lang="en-US" dirty="0"/>
              <a:t> z: http://commons.wikimedia.org/wiki/File:H%C3%AAtre_fruit.png</a:t>
            </a:r>
          </a:p>
          <a:p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2001- [cit. 2011-11-11].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http://commons.wikimedia.org/wiki/File:Dub_Sk%C5%99ivany.jpg</a:t>
            </a:r>
            <a:endParaRPr lang="cs-CZ" dirty="0"/>
          </a:p>
          <a:p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2001- [cit. 2011-11-11].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http://commons.wikimedia.org/wiki/File:Mal%C3%ADkova_l%C3%ADpa_1.jpg</a:t>
            </a:r>
            <a:endParaRPr lang="cs-CZ" dirty="0"/>
          </a:p>
          <a:p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2001- [cit. 2011-11-11].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http://commons.wikimedia.org/wiki/File:Lipa_list_i_plod.jpg</a:t>
            </a:r>
            <a:endParaRPr lang="cs-CZ" dirty="0"/>
          </a:p>
          <a:p>
            <a:r>
              <a:rPr lang="cs-CZ" dirty="0" smtClean="0"/>
              <a:t>ilustrace</a:t>
            </a:r>
            <a:r>
              <a:rPr lang="cs-CZ" dirty="0"/>
              <a:t>: </a:t>
            </a:r>
            <a:r>
              <a:rPr lang="cs-CZ" dirty="0" smtClean="0">
                <a:hlinkClick r:id="rId5"/>
              </a:rPr>
              <a:t>www.office.microsoft.com</a:t>
            </a:r>
            <a:endParaRPr lang="cs-CZ" dirty="0" smtClean="0"/>
          </a:p>
          <a:p>
            <a:r>
              <a:rPr lang="cs-CZ" dirty="0"/>
              <a:t>MATYS, V. </a:t>
            </a:r>
            <a:r>
              <a:rPr lang="cs-CZ" i="1" dirty="0"/>
              <a:t>Říkanky a vyprávěnky</a:t>
            </a:r>
            <a:r>
              <a:rPr lang="cs-CZ" dirty="0"/>
              <a:t>. Praha: Středočeské nakladatelství a knihkupectví, 1977. 82 s. 42-012-77</a:t>
            </a:r>
          </a:p>
          <a:p>
            <a:endParaRPr lang="cs-CZ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422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</TotalTime>
  <Words>237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Listnaté stromy</vt:lpstr>
      <vt:lpstr>POPIS STROMU</vt:lpstr>
      <vt:lpstr>Poznáš, který stromeček zanechal tu lísteček?</vt:lpstr>
      <vt:lpstr>                                  Buk</vt:lpstr>
      <vt:lpstr>                                 Dub</vt:lpstr>
      <vt:lpstr>                                  Lípa</vt:lpstr>
      <vt:lpstr>Přečtěte si básničku: Vrba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stromy</dc:title>
  <dc:creator>1rk3</dc:creator>
  <cp:lastModifiedBy>Dum</cp:lastModifiedBy>
  <cp:revision>25</cp:revision>
  <dcterms:created xsi:type="dcterms:W3CDTF">2011-10-23T15:43:17Z</dcterms:created>
  <dcterms:modified xsi:type="dcterms:W3CDTF">2014-01-06T12:18:58Z</dcterms:modified>
</cp:coreProperties>
</file>