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2"/>
  </p:notesMasterIdLst>
  <p:sldIdLst>
    <p:sldId id="263" r:id="rId2"/>
    <p:sldId id="264" r:id="rId3"/>
    <p:sldId id="256" r:id="rId4"/>
    <p:sldId id="257" r:id="rId5"/>
    <p:sldId id="258" r:id="rId6"/>
    <p:sldId id="260" r:id="rId7"/>
    <p:sldId id="259" r:id="rId8"/>
    <p:sldId id="261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="0" baseline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VY_32_INOVACE_PR,2_03_OVOCNESTROMY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ŠKOLA: 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</a:t>
          </a:r>
          <a:r>
            <a: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Mgr. Jana </a:t>
          </a:r>
          <a:r>
            <a:rPr lang="cs-CZ" sz="2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Kozoková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Ovocné stromy a ovoce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ČÍSLO PROJEKTU: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E591534-10B2-4A16-922B-5EB8D78E46F1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FEA8ABF-E4B2-4929-802B-FA47A2245898}" type="presOf" srcId="{757F3AB3-0718-4624-B441-E567A8F0AB56}" destId="{333A1088-737F-45CB-B68E-254E46348037}" srcOrd="0" destOrd="0" presId="urn:microsoft.com/office/officeart/2005/8/layout/target3"/>
    <dgm:cxn modelId="{3DC0A0DC-3290-41FD-A057-CC382C0E2D5B}" type="presOf" srcId="{4C35D32F-0EAB-4CD7-82EE-45574DC2A586}" destId="{8BEBB6EC-1DAA-4CAC-8A25-BC0FCBD5DBD5}" srcOrd="0" destOrd="0" presId="urn:microsoft.com/office/officeart/2005/8/layout/target3"/>
    <dgm:cxn modelId="{E45EE41D-D1AC-4251-83C0-86D510EF0C81}" type="presOf" srcId="{D1B46980-6531-4606-95E6-44980827E919}" destId="{2BE915AB-18AA-4053-B92C-3BFC9ED204BB}" srcOrd="1" destOrd="0" presId="urn:microsoft.com/office/officeart/2005/8/layout/target3"/>
    <dgm:cxn modelId="{E301EBDA-7EF5-4C49-A1CA-DA60AFE549A4}" type="presOf" srcId="{D1B46980-6531-4606-95E6-44980827E919}" destId="{6140AFEC-043D-4C43-A2F9-D0F5331DF3A3}" srcOrd="0" destOrd="0" presId="urn:microsoft.com/office/officeart/2005/8/layout/target3"/>
    <dgm:cxn modelId="{8736C4D8-133C-42EE-B65E-1898FE9505E8}" type="presOf" srcId="{B651F6E3-6281-48DB-9319-2AEAFDAE7572}" destId="{619D679B-A015-4ECF-8348-D1034C574F40}" srcOrd="0" destOrd="0" presId="urn:microsoft.com/office/officeart/2005/8/layout/target3"/>
    <dgm:cxn modelId="{AEC5567C-08CE-40E6-8DC1-023D4EA6E657}" type="presOf" srcId="{D1D4F407-5343-4D3F-B5B9-D407B03CAEB4}" destId="{D005CE8C-CC26-4C3E-AC11-E15060ECD759}" srcOrd="0" destOrd="0" presId="urn:microsoft.com/office/officeart/2005/8/layout/target3"/>
    <dgm:cxn modelId="{156C61C9-C61E-4568-B236-557595504AA7}" type="presOf" srcId="{D8197B8C-B260-4A16-BDF4-0947B075E274}" destId="{25B08C86-7E15-44DC-BE7F-FFB55DD49D12}" srcOrd="0" destOrd="0" presId="urn:microsoft.com/office/officeart/2005/8/layout/target3"/>
    <dgm:cxn modelId="{27D235A1-B28D-4236-BB66-DB0800AEA4EA}" type="presOf" srcId="{4C35D32F-0EAB-4CD7-82EE-45574DC2A586}" destId="{890E4F0B-2866-4A3F-A3C7-2A14B1797930}" srcOrd="1" destOrd="0" presId="urn:microsoft.com/office/officeart/2005/8/layout/target3"/>
    <dgm:cxn modelId="{D664CEB3-15F0-419D-A5E6-9B622EEA5EAE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6C473B9-7BEE-43EF-86C2-E76B2B675F84}" type="presOf" srcId="{B651F6E3-6281-48DB-9319-2AEAFDAE7572}" destId="{6BB5E863-4638-4E1D-BFDE-399D028AC4ED}" srcOrd="1" destOrd="0" presId="urn:microsoft.com/office/officeart/2005/8/layout/target3"/>
    <dgm:cxn modelId="{ED3891D7-A550-4A51-9C4F-063C5991F7C9}" type="presParOf" srcId="{333A1088-737F-45CB-B68E-254E46348037}" destId="{F5ABB229-8D3B-4694-996A-96F23CF14429}" srcOrd="0" destOrd="0" presId="urn:microsoft.com/office/officeart/2005/8/layout/target3"/>
    <dgm:cxn modelId="{07E2C878-F10D-4578-A3A0-E78DA203E0F3}" type="presParOf" srcId="{333A1088-737F-45CB-B68E-254E46348037}" destId="{F41139FD-01EE-4571-8B17-4FB00FC51163}" srcOrd="1" destOrd="0" presId="urn:microsoft.com/office/officeart/2005/8/layout/target3"/>
    <dgm:cxn modelId="{CBF4EBFF-87C2-4A20-B293-BE4CDA0A7E9A}" type="presParOf" srcId="{333A1088-737F-45CB-B68E-254E46348037}" destId="{D005CE8C-CC26-4C3E-AC11-E15060ECD759}" srcOrd="2" destOrd="0" presId="urn:microsoft.com/office/officeart/2005/8/layout/target3"/>
    <dgm:cxn modelId="{86CE9BFC-8FEB-4E60-996E-AB875CB30868}" type="presParOf" srcId="{333A1088-737F-45CB-B68E-254E46348037}" destId="{2C702D82-9B77-49B7-9568-BB8EB47C3372}" srcOrd="3" destOrd="0" presId="urn:microsoft.com/office/officeart/2005/8/layout/target3"/>
    <dgm:cxn modelId="{80925D36-14BE-401F-BE2B-049E43DD43A1}" type="presParOf" srcId="{333A1088-737F-45CB-B68E-254E46348037}" destId="{A52A0455-90FF-4808-ABD0-F02540D31D5A}" srcOrd="4" destOrd="0" presId="urn:microsoft.com/office/officeart/2005/8/layout/target3"/>
    <dgm:cxn modelId="{A24581EA-7E1C-413E-9245-FA53D1B6EFEF}" type="presParOf" srcId="{333A1088-737F-45CB-B68E-254E46348037}" destId="{6140AFEC-043D-4C43-A2F9-D0F5331DF3A3}" srcOrd="5" destOrd="0" presId="urn:microsoft.com/office/officeart/2005/8/layout/target3"/>
    <dgm:cxn modelId="{6F42C4C6-6EAB-4E9F-ADEF-02696F716979}" type="presParOf" srcId="{333A1088-737F-45CB-B68E-254E46348037}" destId="{9358AC05-5D7D-4327-9F80-1AD486AEA664}" srcOrd="6" destOrd="0" presId="urn:microsoft.com/office/officeart/2005/8/layout/target3"/>
    <dgm:cxn modelId="{14F6A337-4C22-484D-A149-F1F8853D8863}" type="presParOf" srcId="{333A1088-737F-45CB-B68E-254E46348037}" destId="{313FC574-E1CD-4FB4-B054-0B805CE0447D}" srcOrd="7" destOrd="0" presId="urn:microsoft.com/office/officeart/2005/8/layout/target3"/>
    <dgm:cxn modelId="{23F2567B-C4C8-4DE3-B186-2611AC9570B2}" type="presParOf" srcId="{333A1088-737F-45CB-B68E-254E46348037}" destId="{619D679B-A015-4ECF-8348-D1034C574F40}" srcOrd="8" destOrd="0" presId="urn:microsoft.com/office/officeart/2005/8/layout/target3"/>
    <dgm:cxn modelId="{EB330C50-65BC-4913-A012-9FADB9C828A7}" type="presParOf" srcId="{333A1088-737F-45CB-B68E-254E46348037}" destId="{322283A8-4A27-4CDA-BAE3-F381106A9174}" srcOrd="9" destOrd="0" presId="urn:microsoft.com/office/officeart/2005/8/layout/target3"/>
    <dgm:cxn modelId="{605469E4-9866-4825-B775-B4AFC28021B5}" type="presParOf" srcId="{333A1088-737F-45CB-B68E-254E46348037}" destId="{FFC9F71D-1B4F-4AD9-A4A6-86ADEFC8AF5C}" srcOrd="10" destOrd="0" presId="urn:microsoft.com/office/officeart/2005/8/layout/target3"/>
    <dgm:cxn modelId="{D2E19006-80B4-4AAF-9B3C-7841E96F6BE2}" type="presParOf" srcId="{333A1088-737F-45CB-B68E-254E46348037}" destId="{25B08C86-7E15-44DC-BE7F-FFB55DD49D12}" srcOrd="11" destOrd="0" presId="urn:microsoft.com/office/officeart/2005/8/layout/target3"/>
    <dgm:cxn modelId="{98F3DE61-E318-4D66-BDAF-F4CB09F68447}" type="presParOf" srcId="{333A1088-737F-45CB-B68E-254E46348037}" destId="{76644BE8-9D7C-4C09-B250-3D10AF48CBB7}" srcOrd="12" destOrd="0" presId="urn:microsoft.com/office/officeart/2005/8/layout/target3"/>
    <dgm:cxn modelId="{2B8B4D1A-9411-43A8-A127-F00CF687E5FB}" type="presParOf" srcId="{333A1088-737F-45CB-B68E-254E46348037}" destId="{EE85B701-7295-41C0-BA7A-34D3756A2AE6}" srcOrd="13" destOrd="0" presId="urn:microsoft.com/office/officeart/2005/8/layout/target3"/>
    <dgm:cxn modelId="{8FC1904D-CD4B-4335-B73F-2075D88A6E0D}" type="presParOf" srcId="{333A1088-737F-45CB-B68E-254E46348037}" destId="{8BEBB6EC-1DAA-4CAC-8A25-BC0FCBD5DBD5}" srcOrd="14" destOrd="0" presId="urn:microsoft.com/office/officeart/2005/8/layout/target3"/>
    <dgm:cxn modelId="{91561549-8478-4D18-848A-4882E695B0F4}" type="presParOf" srcId="{333A1088-737F-45CB-B68E-254E46348037}" destId="{AED2198E-93D5-4001-81B4-73124B309672}" srcOrd="15" destOrd="0" presId="urn:microsoft.com/office/officeart/2005/8/layout/target3"/>
    <dgm:cxn modelId="{FDB1EE74-BAD3-41A3-ABCF-7FB33EF3EEB4}" type="presParOf" srcId="{333A1088-737F-45CB-B68E-254E46348037}" destId="{2BE915AB-18AA-4053-B92C-3BFC9ED204BB}" srcOrd="16" destOrd="0" presId="urn:microsoft.com/office/officeart/2005/8/layout/target3"/>
    <dgm:cxn modelId="{8996D343-0A2D-4259-B8BA-7B3603E69950}" type="presParOf" srcId="{333A1088-737F-45CB-B68E-254E46348037}" destId="{6BB5E863-4638-4E1D-BFDE-399D028AC4ED}" srcOrd="17" destOrd="0" presId="urn:microsoft.com/office/officeart/2005/8/layout/target3"/>
    <dgm:cxn modelId="{35BE22E9-7999-4045-B472-EF1B3F2490BB}" type="presParOf" srcId="{333A1088-737F-45CB-B68E-254E46348037}" destId="{5A5FFA88-C948-4069-8E93-59FA12366E83}" srcOrd="18" destOrd="0" presId="urn:microsoft.com/office/officeart/2005/8/layout/target3"/>
    <dgm:cxn modelId="{E6D9304D-A019-4540-8C1B-7523FCF5189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269" y="0"/>
          <a:ext cx="679828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ŠKOLA: 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57269" y="0"/>
        <a:ext cx="679828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79828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</a:t>
          </a:r>
          <a:r>
            <a:rPr lang="cs-CZ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Mgr. Jana </a:t>
          </a:r>
          <a:r>
            <a:rPr lang="cs-CZ" sz="20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Kozoková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407634"/>
        <a:ext cx="679828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79828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b="0" kern="1200" baseline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VY_32_INOVACE_PR,2_03_OVOCNESTROMY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815268"/>
        <a:ext cx="679828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79828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Ovocné stromy a ovoce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222902"/>
        <a:ext cx="679828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79828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ČÍSLO PROJEKTU: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656185"/>
        <a:ext cx="679828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35A66-2705-4CD6-BE6C-A92585041326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4BE45-4C28-469E-B627-3E4A2586CF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476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68AD593-F789-477A-9E0A-E124515613D3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76AD03F-186F-4101-9CC6-51D3114D3D9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68AD593-F789-477A-9E0A-E124515613D3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76AD03F-186F-4101-9CC6-51D3114D3D9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68AD593-F789-477A-9E0A-E124515613D3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76AD03F-186F-4101-9CC6-51D3114D3D9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AD593-F789-477A-9E0A-E124515613D3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D03F-186F-4101-9CC6-51D3114D3D9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AD593-F789-477A-9E0A-E124515613D3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D03F-186F-4101-9CC6-51D3114D3D9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68AD593-F789-477A-9E0A-E124515613D3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76AD03F-186F-4101-9CC6-51D3114D3D9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AD593-F789-477A-9E0A-E124515613D3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D03F-186F-4101-9CC6-51D3114D3D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68AD593-F789-477A-9E0A-E124515613D3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76AD03F-186F-4101-9CC6-51D3114D3D9B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68AD593-F789-477A-9E0A-E124515613D3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76AD03F-186F-4101-9CC6-51D3114D3D9B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AD593-F789-477A-9E0A-E124515613D3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D03F-186F-4101-9CC6-51D3114D3D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AD593-F789-477A-9E0A-E124515613D3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D03F-186F-4101-9CC6-51D3114D3D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68AD593-F789-477A-9E0A-E124515613D3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76AD03F-186F-4101-9CC6-51D3114D3D9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c/cf/Pears.jpg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upload.wikimedia.org/wikipedia/commons/6/6b/Apfelbaum_Boskop_Hochstamm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hyperlink" Target="http://cs.wikipedia.org/wiki/Soubor:Fuji_apple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upload.wikimedia.org/wikipedia/commons/4/42/Prunus_c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hyperlink" Target="http://cs.wikipedia.org/wiki/Soubor:Cherry_Stella444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cs.wikipedia.org/wiki/Soubor:Peachblossoms3800ppx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hyperlink" Target="http://commons.wikimedia.org/wiki/File:Oszibarack_01.jpg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a/ac/2007-10-20_(25)_Tree,_Baum.JPG" TargetMode="External"/><Relationship Id="rId7" Type="http://schemas.openxmlformats.org/officeDocument/2006/relationships/hyperlink" Target="http://cs.wikipedia.org/wiki/Soubor:Peachblossoms3800ppx.JPG" TargetMode="External"/><Relationship Id="rId2" Type="http://schemas.openxmlformats.org/officeDocument/2006/relationships/hyperlink" Target="http://cs.wikipedia.org/wiki/Soubor:Pear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Fuji_apple.jpg" TargetMode="External"/><Relationship Id="rId5" Type="http://schemas.openxmlformats.org/officeDocument/2006/relationships/hyperlink" Target="http://commons.wikimedia.org/wiki/File:Apfelbaum_Boskop_Hochstamm.jpg?uselang=cs" TargetMode="External"/><Relationship Id="rId4" Type="http://schemas.openxmlformats.org/officeDocument/2006/relationships/hyperlink" Target="http://commons.wikimedia.org/wiki/File:Prunus_c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4461900"/>
              </p:ext>
            </p:extLst>
          </p:nvPr>
        </p:nvGraphicFramePr>
        <p:xfrm>
          <a:off x="539552" y="1683384"/>
          <a:ext cx="8072139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8997"/>
            <a:ext cx="6621621" cy="128028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" y="2204864"/>
            <a:ext cx="1504755" cy="1504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383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0314361"/>
              </p:ext>
            </p:extLst>
          </p:nvPr>
        </p:nvGraphicFramePr>
        <p:xfrm>
          <a:off x="683567" y="1772816"/>
          <a:ext cx="7344816" cy="46367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0954"/>
                <a:gridCol w="4913862"/>
              </a:tblGrid>
              <a:tr h="4629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Výukový materiál: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i="1" dirty="0" smtClean="0"/>
                        <a:t>EUPŠ _OP VK_Kozoková_PR,2_03_OVOCNESTROMY</a:t>
                      </a:r>
                      <a:endParaRPr lang="cs-CZ" sz="1400" i="1" dirty="0"/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Šablona: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III/2 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Sada: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Pr,3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701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 Jana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Kozoková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7458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Vytvořeno: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Říjen 2011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Ověřeno: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25.10.2011 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– II. třída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u="none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</a:t>
                      </a:r>
                      <a:endParaRPr lang="cs-CZ" sz="1400" u="none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Druh učebního materiálu: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Vzdělávací oblast: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Člověk a jeho svět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Prvouka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7260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Tematický okruh: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Rozmanitost přírody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Téma: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Ovocné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stromy a plody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91553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Prezentace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se zabývá popisem stromu a základními druhy ovocných stromů a jejich plodů.</a:t>
                      </a:r>
                      <a:endParaRPr lang="cs-CZ" sz="140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5" marR="68585" marT="0" marB="0"/>
                </a:tc>
              </a:tr>
              <a:tr h="36004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Poznámky: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Lze použít i k procvičování.</a:t>
                      </a:r>
                    </a:p>
                  </a:txBody>
                  <a:tcPr marL="68585" marR="68585" marT="0" marB="0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1" y="0"/>
            <a:ext cx="6408712" cy="1239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50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483768" y="1700808"/>
            <a:ext cx="6172200" cy="1894362"/>
          </a:xfrm>
        </p:spPr>
        <p:txBody>
          <a:bodyPr>
            <a:noAutofit/>
          </a:bodyPr>
          <a:lstStyle/>
          <a:p>
            <a:r>
              <a:rPr lang="cs-CZ" sz="5400" dirty="0" smtClean="0"/>
              <a:t>Ovocné stromy a ovoce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8" name="Picture 4" descr="C:\Users\1rk3\AppData\Local\Microsoft\Windows\Temporary Internet Files\Content.IE5\QUP59C1I\MP9004305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163" y="3645025"/>
            <a:ext cx="3349680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7870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 STROMU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64753" y="1600200"/>
            <a:ext cx="7467600" cy="4873752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</a:t>
            </a:r>
            <a:r>
              <a:rPr lang="cs-CZ" sz="1800" dirty="0"/>
              <a:t>Květ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  </a:t>
            </a:r>
            <a:endParaRPr lang="cs-CZ" dirty="0"/>
          </a:p>
        </p:txBody>
      </p:sp>
      <p:pic>
        <p:nvPicPr>
          <p:cNvPr id="1031" name="Picture 7" descr="C:\Users\1rk3\AppData\Local\Microsoft\Windows\Temporary Internet Files\Content.IE5\DE4CGPLA\MC9003914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88840"/>
            <a:ext cx="2952328" cy="4013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1rk3\AppData\Local\Microsoft\Windows\Temporary Internet Files\Content.IE5\K0O7W0UI\MC90001858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582863"/>
            <a:ext cx="1819275" cy="134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967339" y="213285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List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54257" y="162880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Koruna</a:t>
            </a:r>
            <a:endParaRPr lang="cs-CZ" dirty="0"/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7092281" y="2502188"/>
            <a:ext cx="225560" cy="2787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 flipV="1">
            <a:off x="6967339" y="3929063"/>
            <a:ext cx="124942" cy="3640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3311860" y="1998132"/>
            <a:ext cx="324036" cy="1347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3" name="Picture 9" descr="C:\Users\1rk3\AppData\Local\Microsoft\Windows\Temporary Internet Files\Content.IE5\DE4CGPLA\MC90044170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664" y="4869160"/>
            <a:ext cx="1575397" cy="1575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7317841" y="5445224"/>
            <a:ext cx="801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Plod</a:t>
            </a:r>
            <a:endParaRPr lang="cs-CZ" dirty="0"/>
          </a:p>
        </p:txBody>
      </p:sp>
      <p:cxnSp>
        <p:nvCxnSpPr>
          <p:cNvPr id="24" name="Přímá spojnice se šipkou 23"/>
          <p:cNvCxnSpPr>
            <a:stCxn id="22" idx="1"/>
          </p:cNvCxnSpPr>
          <p:nvPr/>
        </p:nvCxnSpPr>
        <p:spPr>
          <a:xfrm flipH="1">
            <a:off x="6967339" y="5629890"/>
            <a:ext cx="350502" cy="269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1547664" y="486916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Kmen</a:t>
            </a:r>
            <a:endParaRPr lang="cs-CZ" dirty="0"/>
          </a:p>
        </p:txBody>
      </p:sp>
      <p:cxnSp>
        <p:nvCxnSpPr>
          <p:cNvPr id="27" name="Přímá spojnice se šipkou 26"/>
          <p:cNvCxnSpPr>
            <a:stCxn id="25" idx="3"/>
          </p:cNvCxnSpPr>
          <p:nvPr/>
        </p:nvCxnSpPr>
        <p:spPr>
          <a:xfrm>
            <a:off x="2411760" y="5053826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1331640" y="581455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Kořen</a:t>
            </a:r>
            <a:endParaRPr lang="cs-CZ" dirty="0"/>
          </a:p>
        </p:txBody>
      </p:sp>
      <p:cxnSp>
        <p:nvCxnSpPr>
          <p:cNvPr id="30" name="Přímá spojnice se šipkou 29"/>
          <p:cNvCxnSpPr/>
          <p:nvPr/>
        </p:nvCxnSpPr>
        <p:spPr>
          <a:xfrm flipV="1">
            <a:off x="2195736" y="5999222"/>
            <a:ext cx="576064" cy="33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943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Ovocné stromy rostoucí v České Republice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         hrušeň</a:t>
            </a:r>
            <a:endParaRPr lang="cs-CZ" dirty="0"/>
          </a:p>
        </p:txBody>
      </p:sp>
      <p:pic>
        <p:nvPicPr>
          <p:cNvPr id="2050" name="Picture 2" descr="http://upload.wikimedia.org/wikipedia/commons/a/ac/2007-10-20_%2825%29_Tree%2C_Bau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4719063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oubor:Pears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1" y="2204864"/>
            <a:ext cx="2040249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369839" y="1614507"/>
            <a:ext cx="1442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</a:t>
            </a:r>
            <a:r>
              <a:rPr lang="cs-CZ" sz="2400" dirty="0" smtClean="0"/>
              <a:t>ruška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8519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indent="-457200">
              <a:buFont typeface="Courier New" pitchFamily="49" charset="0"/>
              <a:buChar char="o"/>
            </a:pPr>
            <a:r>
              <a:rPr lang="cs-CZ" sz="3200" b="1" dirty="0" smtClean="0"/>
              <a:t>Jablka mají uvnitř semena.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      j</a:t>
            </a:r>
            <a:r>
              <a:rPr lang="cs-CZ" dirty="0" smtClean="0"/>
              <a:t>abloň</a:t>
            </a:r>
            <a:endParaRPr lang="cs-CZ" dirty="0"/>
          </a:p>
        </p:txBody>
      </p:sp>
      <p:pic>
        <p:nvPicPr>
          <p:cNvPr id="4099" name="Picture 3" descr="File:Apfelbaum Boskop Hochstamm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55734"/>
            <a:ext cx="4104456" cy="3477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http://upload.wikimedia.org/wikipedia/commons/thumb/c/c1/Fuji_apple.jpg/220px-Fuji_apple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255734"/>
            <a:ext cx="3240360" cy="3477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834252" y="1674355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j</a:t>
            </a:r>
            <a:r>
              <a:rPr lang="cs-CZ" sz="2400" dirty="0" smtClean="0"/>
              <a:t>ablka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8432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/>
              <a:t>Třešně mají uvnitř pecku.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40412" y="1556792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        t</a:t>
            </a:r>
            <a:r>
              <a:rPr lang="cs-CZ" dirty="0" smtClean="0"/>
              <a:t>řešeň</a:t>
            </a:r>
            <a:endParaRPr lang="cs-CZ" dirty="0"/>
          </a:p>
        </p:txBody>
      </p:sp>
      <p:pic>
        <p:nvPicPr>
          <p:cNvPr id="3075" name="Picture 3" descr="File:Prunus c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12" y="2204864"/>
            <a:ext cx="4257135" cy="3170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http://upload.wikimedia.org/wikipedia/commons/thumb/b/bb/Cherry_Stella444.jpg/220px-Cherry_Stella444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867" y="1885474"/>
            <a:ext cx="3122565" cy="349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940152" y="1700808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</a:t>
            </a:r>
            <a:r>
              <a:rPr lang="cs-CZ" sz="2400" dirty="0" smtClean="0"/>
              <a:t>třešně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53755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indent="-457200">
              <a:buFont typeface="Wingdings" pitchFamily="2" charset="2"/>
              <a:buChar char="v"/>
            </a:pPr>
            <a:r>
              <a:rPr lang="cs-CZ" dirty="0" smtClean="0"/>
              <a:t>Broskev má uvnitř pecku.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   b</a:t>
            </a:r>
            <a:r>
              <a:rPr lang="cs-CZ" dirty="0" smtClean="0"/>
              <a:t>roskvoň</a:t>
            </a:r>
            <a:endParaRPr lang="cs-CZ" dirty="0"/>
          </a:p>
        </p:txBody>
      </p:sp>
      <p:pic>
        <p:nvPicPr>
          <p:cNvPr id="5123" name="Picture 3" descr="Broskvoň obecná">
            <a:hlinkClick r:id="rId2" tooltip="Broskvoň obecná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236" y="2446606"/>
            <a:ext cx="3640724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758974" y="1804174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b</a:t>
            </a:r>
            <a:r>
              <a:rPr lang="cs-CZ" sz="2400" dirty="0" smtClean="0"/>
              <a:t>roskev</a:t>
            </a:r>
            <a:endParaRPr lang="cs-CZ" sz="2400" dirty="0" smtClean="0"/>
          </a:p>
        </p:txBody>
      </p:sp>
      <p:pic>
        <p:nvPicPr>
          <p:cNvPr id="5125" name="Picture 5" descr="Oszibarack 01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446606"/>
            <a:ext cx="2989489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806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PŘEČTI SI BÁSNIČKU JABLKO, JABLKO LOUPEJ SE MI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800" dirty="0" smtClean="0"/>
              <a:t>Jablko, loupej se mi,</a:t>
            </a:r>
          </a:p>
          <a:p>
            <a:pPr marL="0" indent="0" algn="ctr">
              <a:buNone/>
            </a:pPr>
            <a:r>
              <a:rPr lang="cs-CZ" sz="4800" dirty="0"/>
              <a:t>j</a:t>
            </a:r>
            <a:r>
              <a:rPr lang="cs-CZ" sz="4800" dirty="0" smtClean="0"/>
              <a:t>adýrka dáme zemi, </a:t>
            </a:r>
          </a:p>
          <a:p>
            <a:pPr marL="0" indent="0" algn="ctr">
              <a:buNone/>
            </a:pPr>
            <a:r>
              <a:rPr lang="cs-CZ" sz="4800" dirty="0" smtClean="0"/>
              <a:t>Stopku trávě, vůni větříčku,</a:t>
            </a:r>
          </a:p>
          <a:p>
            <a:pPr marL="0" indent="0" algn="ctr">
              <a:buNone/>
            </a:pPr>
            <a:r>
              <a:rPr lang="cs-CZ" sz="4800" dirty="0"/>
              <a:t>z</a:t>
            </a:r>
            <a:r>
              <a:rPr lang="cs-CZ" sz="4800" dirty="0" smtClean="0"/>
              <a:t>ubům slupky, maso jazýčku.</a:t>
            </a:r>
          </a:p>
          <a:p>
            <a:pPr marL="0" indent="0" algn="ctr">
              <a:buNone/>
            </a:pPr>
            <a:endParaRPr lang="cs-CZ" sz="4800" dirty="0" smtClean="0"/>
          </a:p>
          <a:p>
            <a:pPr algn="ctr"/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601423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2"/>
              </a:rPr>
              <a:t>http://cs.wikipedia.org/wiki/Soubor:Pears.jpg</a:t>
            </a:r>
            <a:endParaRPr lang="cs-CZ" dirty="0"/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3"/>
              </a:rPr>
              <a:t>http://upload.wikimedia.org/wikipedia/commons/a/ac/2007-10-20_%2825%29_Tree%2C_Baum.JPG</a:t>
            </a:r>
            <a:endParaRPr lang="cs-CZ" dirty="0"/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4"/>
              </a:rPr>
              <a:t>http://commons.wikimedia.org/wiki/File:Prunus_c1.jpg</a:t>
            </a:r>
            <a:endParaRPr lang="cs-CZ" dirty="0"/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5"/>
              </a:rPr>
              <a:t>http://commons.wikimedia.org/wiki/File:Apfelbaum_Boskop_Hochstamm.jpg?uselang=cs</a:t>
            </a:r>
            <a:endParaRPr lang="cs-CZ" dirty="0"/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6"/>
              </a:rPr>
              <a:t>http://cs.wikipedia.org/wiki/Soubor:Fuji_apple.jpg</a:t>
            </a:r>
            <a:endParaRPr lang="cs-CZ" dirty="0"/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7"/>
              </a:rPr>
              <a:t>http://cs.wikipedia.org/wiki/Soubor:Peachblossoms3800ppx.JPG</a:t>
            </a:r>
            <a:endParaRPr lang="cs-CZ" dirty="0"/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http://commons.wikimedia.org/wiki/File:Oszibarack_01.jpg?uselang=cs</a:t>
            </a:r>
          </a:p>
          <a:p>
            <a:r>
              <a:rPr lang="cs-CZ" dirty="0" err="1" smtClean="0"/>
              <a:t>ilustrace:www.office.microsoft.com</a:t>
            </a:r>
            <a:endParaRPr lang="cs-CZ" dirty="0" smtClean="0"/>
          </a:p>
          <a:p>
            <a:r>
              <a:rPr lang="cs-CZ" dirty="0"/>
              <a:t>HRUBÍN, F. </a:t>
            </a:r>
            <a:r>
              <a:rPr lang="cs-CZ" i="1" dirty="0"/>
              <a:t>Špalíček veršů a pohádek. </a:t>
            </a:r>
            <a:r>
              <a:rPr lang="cs-CZ" dirty="0"/>
              <a:t>Praha: Albatros, 1988. 360 s.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4846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104</TotalTime>
  <Words>197</Words>
  <Application>Microsoft Office PowerPoint</Application>
  <PresentationFormat>Předvádění na obrazovce (4:3)</PresentationFormat>
  <Paragraphs>79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Arkýř</vt:lpstr>
      <vt:lpstr>Prezentace aplikace PowerPoint</vt:lpstr>
      <vt:lpstr>Prezentace aplikace PowerPoint</vt:lpstr>
      <vt:lpstr>Ovocné stromy a ovoce</vt:lpstr>
      <vt:lpstr>POPIS STROMU</vt:lpstr>
      <vt:lpstr>Ovocné stromy rostoucí v České Republice</vt:lpstr>
      <vt:lpstr>Jablka mají uvnitř semena.</vt:lpstr>
      <vt:lpstr>Třešně mají uvnitř pecku.</vt:lpstr>
      <vt:lpstr>Broskev má uvnitř pecku.</vt:lpstr>
      <vt:lpstr>PŘEČTI SI BÁSNIČKU JABLKO, JABLKO LOUPEJ SE MI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Ovocne stromy a ovoce</dc:title>
  <dc:creator>1rk3</dc:creator>
  <cp:lastModifiedBy>1rk3</cp:lastModifiedBy>
  <cp:revision>27</cp:revision>
  <dcterms:created xsi:type="dcterms:W3CDTF">2011-10-23T12:49:57Z</dcterms:created>
  <dcterms:modified xsi:type="dcterms:W3CDTF">2012-03-18T18:59:15Z</dcterms:modified>
</cp:coreProperties>
</file>