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2"/>
  </p:notes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="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VY_32_INOVACE_PR,2_05_SAVCIVLESE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ŠKOLA: 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Savci v podzimním lese</a:t>
          </a:r>
          <a:endParaRPr lang="cs-CZ" sz="20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ČÍSLO PROJEKTU: </a:t>
          </a:r>
          <a:r>
            <a:rPr lang="cs-CZ" sz="2000" b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6292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172CD55-F6F6-4487-BAC0-C2D3B7820640}" type="presOf" srcId="{4C35D32F-0EAB-4CD7-82EE-45574DC2A586}" destId="{890E4F0B-2866-4A3F-A3C7-2A14B1797930}" srcOrd="1" destOrd="0" presId="urn:microsoft.com/office/officeart/2005/8/layout/target3"/>
    <dgm:cxn modelId="{88F19D0A-A6E3-49E8-AAF2-BEB51EDE565C}" type="presOf" srcId="{D1B46980-6531-4606-95E6-44980827E919}" destId="{6140AFEC-043D-4C43-A2F9-D0F5331DF3A3}" srcOrd="0" destOrd="0" presId="urn:microsoft.com/office/officeart/2005/8/layout/target3"/>
    <dgm:cxn modelId="{652EDE80-C653-4E91-980C-625702B8F7EB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483C9CF-54A9-4756-B0C8-C45CB47F1461}" type="presOf" srcId="{B651F6E3-6281-48DB-9319-2AEAFDAE7572}" destId="{619D679B-A015-4ECF-8348-D1034C574F40}" srcOrd="0" destOrd="0" presId="urn:microsoft.com/office/officeart/2005/8/layout/target3"/>
    <dgm:cxn modelId="{330A10C2-6B36-456A-A029-5D1E291B5F55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0E3E21B-C350-49BB-8D7E-500DA1E214F2}" type="presOf" srcId="{B651F6E3-6281-48DB-9319-2AEAFDAE7572}" destId="{6BB5E863-4638-4E1D-BFDE-399D028AC4ED}" srcOrd="1" destOrd="0" presId="urn:microsoft.com/office/officeart/2005/8/layout/target3"/>
    <dgm:cxn modelId="{06890B61-FDCA-42C3-943E-05155618F816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DFD3D8F-8DD8-4D55-B5FE-F48EBDF5F61E}" type="presOf" srcId="{D1D4F407-5343-4D3F-B5B9-D407B03CAEB4}" destId="{AED2198E-93D5-4001-81B4-73124B309672}" srcOrd="1" destOrd="0" presId="urn:microsoft.com/office/officeart/2005/8/layout/target3"/>
    <dgm:cxn modelId="{16526C86-34E6-402D-AD44-68914A8E4159}" type="presOf" srcId="{4C35D32F-0EAB-4CD7-82EE-45574DC2A586}" destId="{8BEBB6EC-1DAA-4CAC-8A25-BC0FCBD5DBD5}" srcOrd="0" destOrd="0" presId="urn:microsoft.com/office/officeart/2005/8/layout/target3"/>
    <dgm:cxn modelId="{03C87889-987D-4BD6-9C1A-CBA2E35BBA7A}" type="presOf" srcId="{D1B46980-6531-4606-95E6-44980827E919}" destId="{2BE915AB-18AA-4053-B92C-3BFC9ED204BB}" srcOrd="1" destOrd="0" presId="urn:microsoft.com/office/officeart/2005/8/layout/target3"/>
    <dgm:cxn modelId="{ABB0D0D4-FCD4-46EC-8B05-0DF85D2A0B0D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E185BBA-C0C3-4989-9802-420481F3D3BA}" type="presParOf" srcId="{333A1088-737F-45CB-B68E-254E46348037}" destId="{F5ABB229-8D3B-4694-996A-96F23CF14429}" srcOrd="0" destOrd="0" presId="urn:microsoft.com/office/officeart/2005/8/layout/target3"/>
    <dgm:cxn modelId="{75FF427D-D87A-4A0A-9D70-0C46D597E532}" type="presParOf" srcId="{333A1088-737F-45CB-B68E-254E46348037}" destId="{F41139FD-01EE-4571-8B17-4FB00FC51163}" srcOrd="1" destOrd="0" presId="urn:microsoft.com/office/officeart/2005/8/layout/target3"/>
    <dgm:cxn modelId="{94CA8DBA-C6C5-4BDF-87A7-B62B34151FE0}" type="presParOf" srcId="{333A1088-737F-45CB-B68E-254E46348037}" destId="{D005CE8C-CC26-4C3E-AC11-E15060ECD759}" srcOrd="2" destOrd="0" presId="urn:microsoft.com/office/officeart/2005/8/layout/target3"/>
    <dgm:cxn modelId="{8CC10704-6DBF-4C69-AF25-2556C2BF769B}" type="presParOf" srcId="{333A1088-737F-45CB-B68E-254E46348037}" destId="{2C702D82-9B77-49B7-9568-BB8EB47C3372}" srcOrd="3" destOrd="0" presId="urn:microsoft.com/office/officeart/2005/8/layout/target3"/>
    <dgm:cxn modelId="{0D18A46F-B050-42FF-844B-8D19992774CC}" type="presParOf" srcId="{333A1088-737F-45CB-B68E-254E46348037}" destId="{A52A0455-90FF-4808-ABD0-F02540D31D5A}" srcOrd="4" destOrd="0" presId="urn:microsoft.com/office/officeart/2005/8/layout/target3"/>
    <dgm:cxn modelId="{155433A4-C278-40F3-A88E-44332DDAF051}" type="presParOf" srcId="{333A1088-737F-45CB-B68E-254E46348037}" destId="{6140AFEC-043D-4C43-A2F9-D0F5331DF3A3}" srcOrd="5" destOrd="0" presId="urn:microsoft.com/office/officeart/2005/8/layout/target3"/>
    <dgm:cxn modelId="{61B80217-19CD-48C0-A112-14356FF205D7}" type="presParOf" srcId="{333A1088-737F-45CB-B68E-254E46348037}" destId="{9358AC05-5D7D-4327-9F80-1AD486AEA664}" srcOrd="6" destOrd="0" presId="urn:microsoft.com/office/officeart/2005/8/layout/target3"/>
    <dgm:cxn modelId="{101F5AFC-6517-425F-8417-738C236DFBBB}" type="presParOf" srcId="{333A1088-737F-45CB-B68E-254E46348037}" destId="{313FC574-E1CD-4FB4-B054-0B805CE0447D}" srcOrd="7" destOrd="0" presId="urn:microsoft.com/office/officeart/2005/8/layout/target3"/>
    <dgm:cxn modelId="{15F67FB8-D52A-4CFA-BD12-0CEBB4CDCC4E}" type="presParOf" srcId="{333A1088-737F-45CB-B68E-254E46348037}" destId="{619D679B-A015-4ECF-8348-D1034C574F40}" srcOrd="8" destOrd="0" presId="urn:microsoft.com/office/officeart/2005/8/layout/target3"/>
    <dgm:cxn modelId="{3EDC5629-A404-4230-8883-A027FCB9B107}" type="presParOf" srcId="{333A1088-737F-45CB-B68E-254E46348037}" destId="{322283A8-4A27-4CDA-BAE3-F381106A9174}" srcOrd="9" destOrd="0" presId="urn:microsoft.com/office/officeart/2005/8/layout/target3"/>
    <dgm:cxn modelId="{DB02364B-86F2-48EA-9232-6260F8641B63}" type="presParOf" srcId="{333A1088-737F-45CB-B68E-254E46348037}" destId="{FFC9F71D-1B4F-4AD9-A4A6-86ADEFC8AF5C}" srcOrd="10" destOrd="0" presId="urn:microsoft.com/office/officeart/2005/8/layout/target3"/>
    <dgm:cxn modelId="{2C71090B-E299-4A2A-8D9B-5D4C5DB151F3}" type="presParOf" srcId="{333A1088-737F-45CB-B68E-254E46348037}" destId="{25B08C86-7E15-44DC-BE7F-FFB55DD49D12}" srcOrd="11" destOrd="0" presId="urn:microsoft.com/office/officeart/2005/8/layout/target3"/>
    <dgm:cxn modelId="{F089679E-746B-4F7D-A954-D53A0FCF645D}" type="presParOf" srcId="{333A1088-737F-45CB-B68E-254E46348037}" destId="{76644BE8-9D7C-4C09-B250-3D10AF48CBB7}" srcOrd="12" destOrd="0" presId="urn:microsoft.com/office/officeart/2005/8/layout/target3"/>
    <dgm:cxn modelId="{22A152E3-E7DC-4DC0-98BF-69060251C24E}" type="presParOf" srcId="{333A1088-737F-45CB-B68E-254E46348037}" destId="{EE85B701-7295-41C0-BA7A-34D3756A2AE6}" srcOrd="13" destOrd="0" presId="urn:microsoft.com/office/officeart/2005/8/layout/target3"/>
    <dgm:cxn modelId="{E95BF821-17BD-460A-8753-CFE281241A68}" type="presParOf" srcId="{333A1088-737F-45CB-B68E-254E46348037}" destId="{8BEBB6EC-1DAA-4CAC-8A25-BC0FCBD5DBD5}" srcOrd="14" destOrd="0" presId="urn:microsoft.com/office/officeart/2005/8/layout/target3"/>
    <dgm:cxn modelId="{F7F682A8-0DCF-4D9B-9C5B-E41E1067878F}" type="presParOf" srcId="{333A1088-737F-45CB-B68E-254E46348037}" destId="{AED2198E-93D5-4001-81B4-73124B309672}" srcOrd="15" destOrd="0" presId="urn:microsoft.com/office/officeart/2005/8/layout/target3"/>
    <dgm:cxn modelId="{0E91E475-E4A8-428A-B8B6-4939CF071EF2}" type="presParOf" srcId="{333A1088-737F-45CB-B68E-254E46348037}" destId="{2BE915AB-18AA-4053-B92C-3BFC9ED204BB}" srcOrd="16" destOrd="0" presId="urn:microsoft.com/office/officeart/2005/8/layout/target3"/>
    <dgm:cxn modelId="{38B1A930-389B-4BA7-A1E8-63634D1E52E4}" type="presParOf" srcId="{333A1088-737F-45CB-B68E-254E46348037}" destId="{6BB5E863-4638-4E1D-BFDE-399D028AC4ED}" srcOrd="17" destOrd="0" presId="urn:microsoft.com/office/officeart/2005/8/layout/target3"/>
    <dgm:cxn modelId="{93A4B007-235A-4C84-9B66-B7C1720878EB}" type="presParOf" srcId="{333A1088-737F-45CB-B68E-254E46348037}" destId="{5A5FFA88-C948-4069-8E93-59FA12366E83}" srcOrd="18" destOrd="0" presId="urn:microsoft.com/office/officeart/2005/8/layout/target3"/>
    <dgm:cxn modelId="{DFFEC6FF-1618-4244-8D77-BEE844C92CB7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69" y="0"/>
          <a:ext cx="6798281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ŠKOLA: 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Základní škola Velké Karlovice, okres Vsetín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57269" y="0"/>
        <a:ext cx="6798281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798281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Mgr. Jana </a:t>
          </a:r>
          <a:r>
            <a:rPr lang="cs-CZ" sz="2000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Kozoková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407634"/>
        <a:ext cx="6798281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798281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b="0" kern="1200" baseline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VY_32_INOVACE_PR,2_05_SAVCIVLESE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815268"/>
        <a:ext cx="6798281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798281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Savci v podzimním lese</a:t>
          </a:r>
          <a:endParaRPr lang="cs-CZ" sz="20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222902"/>
        <a:ext cx="6798281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56185"/>
          <a:ext cx="6798281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ČÍSLO PROJEKTU: </a:t>
          </a:r>
          <a:r>
            <a:rPr lang="cs-CZ" sz="2000" b="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CZ.1.07/1.4.00/21.1529 </a:t>
          </a:r>
          <a:endParaRPr lang="cs-CZ" sz="2000" b="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73857" y="1656185"/>
        <a:ext cx="6798281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37566-0BA1-467C-8F94-9707EE3B840C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4DC118-D862-45AF-B1EB-DD438231858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92257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DA9368A-DD59-4BBA-91C7-B32F7A1EADCD}" type="datetimeFigureOut">
              <a:rPr lang="cs-CZ" smtClean="0"/>
              <a:t>18.3.2012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434FD51-7302-4817-A2FF-269B687E8B2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cs.wikipedia.org/wiki/Soubor:Prase_divok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hyperlink" Target="http://cs.wikipedia.org/wiki/Soubor:Wild_Boar_Habbitat_3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cs.wikipedia.org/wiki/Soubor:Eichh%C3%B6rnchen_D%C3%BCsseldorf_Hofgarten_edit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Soubor:Silz_cerf22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ichh%C3%B6rnchen_D%C3%BCsseldorf_Hofgarten_edit.jpg" TargetMode="External"/><Relationship Id="rId2" Type="http://schemas.openxmlformats.org/officeDocument/2006/relationships/hyperlink" Target="http://cs.wikipedia.org/wiki/Soubor:Wild_Boar_Habbitat_3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Capreolus_capreolus_(Marek_Szczepanek)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41791020"/>
              </p:ext>
            </p:extLst>
          </p:nvPr>
        </p:nvGraphicFramePr>
        <p:xfrm>
          <a:off x="539552" y="1683384"/>
          <a:ext cx="8072139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8997"/>
            <a:ext cx="6621621" cy="128028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65" y="2204864"/>
            <a:ext cx="1504755" cy="150475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3585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1643015"/>
              </p:ext>
            </p:extLst>
          </p:nvPr>
        </p:nvGraphicFramePr>
        <p:xfrm>
          <a:off x="683567" y="1772816"/>
          <a:ext cx="7344816" cy="44233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30954"/>
                <a:gridCol w="4913862"/>
              </a:tblGrid>
              <a:tr h="4629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Výukový materiál: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i="1" dirty="0" smtClean="0"/>
                        <a:t>EUPŠ _OP VK_Kozoková_Pr,2_05</a:t>
                      </a:r>
                      <a:r>
                        <a:rPr lang="cs-CZ" sz="1400" i="1" baseline="0" dirty="0" smtClean="0"/>
                        <a:t> </a:t>
                      </a:r>
                      <a:r>
                        <a:rPr lang="cs-CZ" sz="1400" i="1" dirty="0" smtClean="0"/>
                        <a:t>SAVCIVLESE</a:t>
                      </a:r>
                      <a:endParaRPr lang="cs-CZ" sz="1400" i="1" dirty="0"/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Šablona: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III/2 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Sada: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, 2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012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Mgr. Jana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cs-CZ" sz="1400" baseline="0" dirty="0" err="1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Kozoková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745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Vytvořeno: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Listopad 2011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Ověřeno: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8.11.2011 </a:t>
                      </a: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– II. třída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Ročník: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u="none" dirty="0" smtClean="0"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lang="cs-CZ" sz="1400" u="none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Druh učebního materiálu: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Prezentace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Vzdělávací oblast: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Člověk a jeho svět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62315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Prvouka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7260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Tematický okruh: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Rozmanitost přírody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28803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Téma: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Savci v podzimním lese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91553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Anotace: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Prezentace</a:t>
                      </a:r>
                      <a:r>
                        <a:rPr lang="cs-CZ" sz="14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se zabývá vysvětlením pojmu savec a seznamuje žáky se základními údaji o savcích, které mohou v našich lesích potkat.</a:t>
                      </a:r>
                      <a:endParaRPr lang="cs-CZ" sz="1400" dirty="0" smtClean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5" marR="68585" marT="0" marB="0"/>
                </a:tc>
              </a:tr>
              <a:tr h="360040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Poznámky: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Vhodné i k procvičování.</a:t>
                      </a:r>
                      <a:endParaRPr lang="cs-CZ" sz="14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5" marR="68585" marT="0" marB="0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0"/>
            <a:ext cx="6408712" cy="123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79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81000" y="1700808"/>
            <a:ext cx="8458200" cy="4374979"/>
          </a:xfrm>
        </p:spPr>
        <p:txBody>
          <a:bodyPr>
            <a:noAutofit/>
          </a:bodyPr>
          <a:lstStyle/>
          <a:p>
            <a:r>
              <a:rPr lang="cs-CZ" sz="9600" dirty="0" smtClean="0"/>
              <a:t>Savci v podzimním lese</a:t>
            </a:r>
            <a:endParaRPr lang="cs-CZ" sz="9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397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Proč nazýváme některá zvířata savci?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526508"/>
            <a:ext cx="7125112" cy="405143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Savcům se rodí většinou živá mláďata. Sají mateřské mléko, proto je nazýváme savci.</a:t>
            </a:r>
            <a:endParaRPr lang="cs-CZ" dirty="0"/>
          </a:p>
        </p:txBody>
      </p:sp>
      <p:pic>
        <p:nvPicPr>
          <p:cNvPr id="1026" name="Picture 2" descr="C:\Users\1rk3\AppData\Local\Microsoft\Windows\Temporary Internet Files\Content.IE5\K0O7W0UI\MC90044139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40213"/>
            <a:ext cx="3470039" cy="340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796136" y="364502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Uši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336196" y="5023947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Čenich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292080" y="6093296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Přední končetiny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39552" y="5208613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Zadní končetiny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47664" y="364502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ocas</a:t>
            </a:r>
            <a:endParaRPr lang="cs-CZ" dirty="0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2339752" y="3829690"/>
            <a:ext cx="504056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8" idx="3"/>
          </p:cNvCxnSpPr>
          <p:nvPr/>
        </p:nvCxnSpPr>
        <p:spPr>
          <a:xfrm>
            <a:off x="2555776" y="5393279"/>
            <a:ext cx="432048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 flipH="1" flipV="1">
            <a:off x="5436096" y="5577945"/>
            <a:ext cx="144016" cy="371335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>
            <a:off x="5868144" y="5208613"/>
            <a:ext cx="445703" cy="0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151561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Prase Divok</a:t>
            </a:r>
            <a:r>
              <a:rPr lang="cs-CZ" dirty="0"/>
              <a:t>é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412776"/>
            <a:ext cx="7125112" cy="405143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Samci prasete říkáme kanec, samice se nazývá prasnice. Jejich mláďata jsou selata. Živí se kořínky, červy, žaludy a slimáky.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1033" name="Picture 9" descr="http://upload.wikimedia.org/wikipedia/commons/thumb/5/56/Prase_divoke.jpg/220px-Prase_divoke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12" y="3717032"/>
            <a:ext cx="2269651" cy="23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Prase divoké při bahenní koupeli">
            <a:hlinkClick r:id="rId4" tooltip="Prase divoké při bahenní koupeli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717031"/>
            <a:ext cx="3935666" cy="2376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627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Veverka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Má rezavý, hnědý nebo černý kožíšek a světlé bříško a velmi huňatý ocas, kterým udržuje rovnováhu při skákání z větve na větev.</a:t>
            </a:r>
          </a:p>
        </p:txBody>
      </p:sp>
      <p:pic>
        <p:nvPicPr>
          <p:cNvPr id="2053" name="Picture 5" descr="Veverka obecná">
            <a:hlinkClick r:id="rId2" tooltip="Veverka obecná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501008"/>
            <a:ext cx="4845798" cy="2993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28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  Jelen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Samec se nazývá jelen. Samice je laň, mláděti se říká kolouch.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Jelen je největším obyvatelem našich lesů.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Živí se např. trávou, pupeny stromů, lesními plody.</a:t>
            </a:r>
          </a:p>
          <a:p>
            <a:endParaRPr lang="cs-CZ" dirty="0"/>
          </a:p>
        </p:txBody>
      </p:sp>
      <p:pic>
        <p:nvPicPr>
          <p:cNvPr id="3075" name="Picture 3" descr="Jelen lesní">
            <a:hlinkClick r:id="rId2" tooltip="Jelen lesní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05064"/>
            <a:ext cx="424847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32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 Srnec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30383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dirty="0" smtClean="0"/>
              <a:t>Samci se říká srnec, samice je </a:t>
            </a:r>
            <a:r>
              <a:rPr lang="cs-CZ" dirty="0" smtClean="0"/>
              <a:t>srna, mláděti se říká srnče.</a:t>
            </a:r>
          </a:p>
          <a:p>
            <a:pPr>
              <a:buFont typeface="Wingdings" pitchFamily="2" charset="2"/>
              <a:buChar char="q"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endParaRPr lang="cs-CZ" dirty="0" smtClean="0"/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Srnec je nejčastější lesní zvěř.</a:t>
            </a:r>
          </a:p>
          <a:p>
            <a:pPr>
              <a:buFont typeface="Wingdings" pitchFamily="2" charset="2"/>
              <a:buChar char="q"/>
            </a:pPr>
            <a:r>
              <a:rPr lang="cs-CZ" dirty="0" smtClean="0"/>
              <a:t>Srnci žijí v menších lesích.</a:t>
            </a:r>
          </a:p>
          <a:p>
            <a:endParaRPr lang="cs-CZ" dirty="0"/>
          </a:p>
        </p:txBody>
      </p:sp>
      <p:pic>
        <p:nvPicPr>
          <p:cNvPr id="1026" name="Picture 2" descr="C:\Users\1rk3\AppData\Local\Microsoft\Windows\Temporary Internet Files\Content.IE5\GO3Y0ENM\MP9004072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348880"/>
            <a:ext cx="2664296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130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PŘEČTI SI BÁSNIČKU ZAJATÁ SRNKA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cs-CZ" sz="4600" b="1" dirty="0" smtClean="0"/>
              <a:t>Lepší je to v oboře</a:t>
            </a:r>
          </a:p>
          <a:p>
            <a:pPr marL="0" indent="0" algn="ctr">
              <a:buNone/>
            </a:pPr>
            <a:r>
              <a:rPr lang="cs-CZ" sz="4600" b="1" dirty="0"/>
              <a:t>n</a:t>
            </a:r>
            <a:r>
              <a:rPr lang="cs-CZ" sz="4600" b="1" dirty="0" smtClean="0"/>
              <a:t>ežli u vás na dvoře.</a:t>
            </a:r>
          </a:p>
          <a:p>
            <a:pPr marL="0" indent="0" algn="ctr">
              <a:buNone/>
            </a:pPr>
            <a:r>
              <a:rPr lang="cs-CZ" sz="4600" b="1" dirty="0" smtClean="0"/>
              <a:t>Tam jdu měkce po jehličí,</a:t>
            </a:r>
          </a:p>
          <a:p>
            <a:pPr marL="0" indent="0" algn="ctr">
              <a:buNone/>
            </a:pPr>
            <a:r>
              <a:rPr lang="cs-CZ" sz="4600" b="1" dirty="0"/>
              <a:t>s</a:t>
            </a:r>
            <a:r>
              <a:rPr lang="cs-CZ" sz="4600" b="1" dirty="0" smtClean="0"/>
              <a:t>lyším píseň ptačí,</a:t>
            </a:r>
          </a:p>
          <a:p>
            <a:pPr marL="0" indent="0" algn="ctr">
              <a:buNone/>
            </a:pPr>
            <a:r>
              <a:rPr lang="cs-CZ" sz="4600" b="1" dirty="0"/>
              <a:t>t</a:t>
            </a:r>
            <a:r>
              <a:rPr lang="cs-CZ" sz="4600" b="1" dirty="0" smtClean="0"/>
              <a:t>ady na mne husy syčí,</a:t>
            </a:r>
          </a:p>
          <a:p>
            <a:pPr marL="0" indent="0" algn="ctr">
              <a:buNone/>
            </a:pPr>
            <a:r>
              <a:rPr lang="cs-CZ" sz="4600" b="1" dirty="0"/>
              <a:t>k</a:t>
            </a:r>
            <a:r>
              <a:rPr lang="cs-CZ" sz="4600" b="1" dirty="0" smtClean="0"/>
              <a:t>amení mě tlačí,</a:t>
            </a:r>
          </a:p>
          <a:p>
            <a:pPr marL="0" indent="0" algn="ctr">
              <a:buNone/>
            </a:pPr>
            <a:r>
              <a:rPr lang="cs-CZ" sz="4600" b="1" dirty="0"/>
              <a:t>s</a:t>
            </a:r>
            <a:r>
              <a:rPr lang="cs-CZ" sz="4600" b="1" dirty="0" smtClean="0"/>
              <a:t>otva kousek popoběhnu,</a:t>
            </a:r>
          </a:p>
          <a:p>
            <a:pPr marL="0" indent="0" algn="ctr">
              <a:buNone/>
            </a:pPr>
            <a:r>
              <a:rPr lang="cs-CZ" sz="4600" b="1" dirty="0"/>
              <a:t>p</a:t>
            </a:r>
            <a:r>
              <a:rPr lang="cs-CZ" sz="4600" b="1" dirty="0" smtClean="0"/>
              <a:t>lot je ze všech stran,</a:t>
            </a:r>
          </a:p>
          <a:p>
            <a:pPr marL="0" indent="0" algn="ctr">
              <a:buNone/>
            </a:pPr>
            <a:r>
              <a:rPr lang="cs-CZ" sz="4600" b="1" dirty="0"/>
              <a:t>z</a:t>
            </a:r>
            <a:r>
              <a:rPr lang="cs-CZ" sz="4600" b="1" dirty="0" smtClean="0"/>
              <a:t>ato v lese, zato v lese</a:t>
            </a:r>
          </a:p>
          <a:p>
            <a:pPr marL="0" indent="0" algn="ctr">
              <a:buNone/>
            </a:pPr>
            <a:r>
              <a:rPr lang="cs-CZ" sz="4600" b="1" dirty="0"/>
              <a:t>v</a:t>
            </a:r>
            <a:r>
              <a:rPr lang="cs-CZ" sz="4600" b="1" dirty="0" smtClean="0"/>
              <a:t>šechno dokořán.</a:t>
            </a:r>
          </a:p>
          <a:p>
            <a:endParaRPr lang="cs-CZ" b="1" dirty="0" smtClean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82254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 Obrázků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2"/>
              </a:rPr>
              <a:t>http://cs.wikipedia.org/wiki/Soubor:Wild_Boar_Habbitat_3.jpg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3"/>
              </a:rPr>
              <a:t>http://cs.wikipedia.org/wiki/Soubor:Eichh%C3%B6rnchen_D%C3%BCsseldorf_Hofgarten_edit.jpg</a:t>
            </a:r>
            <a:endParaRPr lang="cs-CZ" dirty="0"/>
          </a:p>
          <a:p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http://cs.wikipedia.org/wiki/Soubor:Silz_cerf22.jpg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i="1" dirty="0"/>
              <a:t>Wikipedia</a:t>
            </a:r>
            <a:r>
              <a:rPr lang="en-US" dirty="0"/>
              <a:t>: </a:t>
            </a:r>
            <a:r>
              <a:rPr lang="en-US" i="1" dirty="0"/>
              <a:t>the free encyclopedia</a:t>
            </a:r>
            <a:r>
              <a:rPr lang="en-US" dirty="0"/>
              <a:t> [online]. San Francisco (CA): Wikimedia Foundation, 2001- [cit. 2011-11-11]. </a:t>
            </a:r>
            <a:r>
              <a:rPr lang="en-US" dirty="0" err="1"/>
              <a:t>Dostupné</a:t>
            </a:r>
            <a:r>
              <a:rPr lang="en-US" dirty="0"/>
              <a:t> z: </a:t>
            </a:r>
            <a:r>
              <a:rPr lang="en-US" dirty="0">
                <a:hlinkClick r:id="rId4"/>
              </a:rPr>
              <a:t>http://cs.wikipedia.org/wiki/Soubor:Capreolus_capreolus_(Marek_Szczepanek).jpg</a:t>
            </a:r>
            <a:endParaRPr lang="cs-CZ" dirty="0"/>
          </a:p>
          <a:p>
            <a:r>
              <a:rPr lang="cs-CZ" dirty="0"/>
              <a:t>www.office.microsoft.com</a:t>
            </a:r>
          </a:p>
          <a:p>
            <a:r>
              <a:rPr lang="cs-CZ" dirty="0">
                <a:solidFill>
                  <a:schemeClr val="tx1"/>
                </a:solidFill>
              </a:rPr>
              <a:t>HRUBÍN, F. </a:t>
            </a:r>
            <a:r>
              <a:rPr lang="cs-CZ" i="1" dirty="0">
                <a:solidFill>
                  <a:schemeClr val="tx1"/>
                </a:solidFill>
              </a:rPr>
              <a:t>Špalíček veršů a pohádek. </a:t>
            </a:r>
            <a:r>
              <a:rPr lang="cs-CZ" dirty="0">
                <a:solidFill>
                  <a:schemeClr val="tx1"/>
                </a:solidFill>
              </a:rPr>
              <a:t>Praha: Albatros, 1988. 360 s.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1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96</TotalTime>
  <Words>333</Words>
  <Application>Microsoft Office PowerPoint</Application>
  <PresentationFormat>Předvádění na obrazovce (4:3)</PresentationFormat>
  <Paragraphs>77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Prezentace aplikace PowerPoint</vt:lpstr>
      <vt:lpstr>Prezentace aplikace PowerPoint</vt:lpstr>
      <vt:lpstr>Savci v podzimním lese</vt:lpstr>
      <vt:lpstr>Proč nazýváme některá zvířata savci?</vt:lpstr>
      <vt:lpstr>                Prase Divoké</vt:lpstr>
      <vt:lpstr>                               Veverka</vt:lpstr>
      <vt:lpstr>                                 Jelen</vt:lpstr>
      <vt:lpstr>                               Srnec</vt:lpstr>
      <vt:lpstr>PŘEČTI SI BÁSNIČKU ZAJATÁ SRNKA</vt:lpstr>
      <vt:lpstr>Zdroje Obrázků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Savci v podzimním lese</dc:title>
  <dc:creator>1rk3</dc:creator>
  <cp:lastModifiedBy>1rk3</cp:lastModifiedBy>
  <cp:revision>21</cp:revision>
  <dcterms:created xsi:type="dcterms:W3CDTF">2011-11-12T14:18:42Z</dcterms:created>
  <dcterms:modified xsi:type="dcterms:W3CDTF">2012-03-18T19:10:27Z</dcterms:modified>
</cp:coreProperties>
</file>