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7" r:id="rId2"/>
    <p:sldId id="258" r:id="rId3"/>
    <p:sldId id="260" r:id="rId4"/>
    <p:sldId id="261" r:id="rId5"/>
    <p:sldId id="262" r:id="rId6"/>
    <p:sldId id="267" r:id="rId7"/>
    <p:sldId id="268" r:id="rId8"/>
    <p:sldId id="274" r:id="rId9"/>
    <p:sldId id="269" r:id="rId10"/>
    <p:sldId id="270" r:id="rId11"/>
    <p:sldId id="271" r:id="rId12"/>
    <p:sldId id="272" r:id="rId13"/>
    <p:sldId id="273" r:id="rId14"/>
    <p:sldId id="263" r:id="rId15"/>
    <p:sldId id="264" r:id="rId16"/>
    <p:sldId id="265" r:id="rId17"/>
    <p:sldId id="266" r:id="rId18"/>
    <p:sldId id="259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010" autoAdjust="0"/>
  </p:normalViewPr>
  <p:slideViewPr>
    <p:cSldViewPr>
      <p:cViewPr varScale="1">
        <p:scale>
          <a:sx n="93" d="100"/>
          <a:sy n="93" d="100"/>
        </p:scale>
        <p:origin x="-50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790DEC-25C8-40A2-A25E-A9151CA854DF}" type="datetimeFigureOut">
              <a:rPr lang="cs-CZ" smtClean="0"/>
              <a:t>28.5.2013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8E075E-6B81-41AB-A80D-AEDB285E8AF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4047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1445384-5C98-47B0-8C0D-85C3960E4E42}" type="datetimeFigureOut">
              <a:rPr lang="cs-CZ" smtClean="0"/>
              <a:t>28.5.2013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1445384-5C98-47B0-8C0D-85C3960E4E42}" type="datetimeFigureOut">
              <a:rPr lang="cs-CZ" smtClean="0"/>
              <a:t>28.5.2013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47AEE6F-B4AB-432B-8B6A-4155263DB2B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1445384-5C98-47B0-8C0D-85C3960E4E42}" type="datetimeFigureOut">
              <a:rPr lang="cs-CZ" smtClean="0"/>
              <a:t>28.5.2013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28.5.2013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28.5.2013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1445384-5C98-47B0-8C0D-85C3960E4E42}" type="datetimeFigureOut">
              <a:rPr lang="cs-CZ" smtClean="0"/>
              <a:t>28.5.2013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47AEE6F-B4AB-432B-8B6A-4155263DB2B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28.5.2013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1445384-5C98-47B0-8C0D-85C3960E4E42}" type="datetimeFigureOut">
              <a:rPr lang="cs-CZ" smtClean="0"/>
              <a:t>28.5.2013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47AEE6F-B4AB-432B-8B6A-4155263DB2B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1445384-5C98-47B0-8C0D-85C3960E4E42}" type="datetimeFigureOut">
              <a:rPr lang="cs-CZ" smtClean="0"/>
              <a:t>28.5.2013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47AEE6F-B4AB-432B-8B6A-4155263DB2B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28.5.2013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5384-5C98-47B0-8C0D-85C3960E4E42}" type="datetimeFigureOut">
              <a:rPr lang="cs-CZ" smtClean="0"/>
              <a:t>28.5.2013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AEE6F-B4AB-432B-8B6A-4155263DB2B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1445384-5C98-47B0-8C0D-85C3960E4E42}" type="datetimeFigureOut">
              <a:rPr lang="cs-CZ" smtClean="0"/>
              <a:t>28.5.2013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47AEE6F-B4AB-432B-8B6A-4155263DB2BF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irtualczech.cz/kamenicky-senov" TargetMode="External"/><Relationship Id="rId2" Type="http://schemas.openxmlformats.org/officeDocument/2006/relationships/hyperlink" Target="http://www.virtualczech.cz/kraj-ustecky/942-esk-kamenice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1692188"/>
          </a:xfrm>
        </p:spPr>
        <p:txBody>
          <a:bodyPr>
            <a:normAutofit fontScale="90000"/>
          </a:bodyPr>
          <a:lstStyle/>
          <a:p>
            <a:pPr marL="182880" algn="ctr"/>
            <a:r>
              <a:rPr lang="cs-CZ" sz="4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NAŠE MĚSTO</a:t>
            </a:r>
            <a:br>
              <a:rPr lang="cs-CZ" sz="4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cs-CZ" sz="4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ČESKÁ KAMENICE</a:t>
            </a:r>
            <a:br>
              <a:rPr lang="cs-CZ" sz="4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</a:b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365104"/>
            <a:ext cx="6400800" cy="697632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Zpracovala: Mgr.</a:t>
            </a:r>
            <a:r>
              <a:rPr lang="cs-CZ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Kateřina Holá</a:t>
            </a:r>
          </a:p>
          <a:p>
            <a:pPr algn="ctr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 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042130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506090714"/>
              </p:ext>
            </p:extLst>
          </p:nvPr>
        </p:nvGraphicFramePr>
        <p:xfrm>
          <a:off x="479617" y="1772816"/>
          <a:ext cx="8229600" cy="4493538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1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VY_32_INOVACE_53_Z_19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ZEMĚPIS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Naše město Česká Kamenice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 Kateřina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Holá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Poloha, okolí a památky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Seznámení s učivem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Speciální 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ZŠ/6. -9.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</a:t>
                      </a:r>
                    </a:p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8.5.2013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>
          <a:xfrm>
            <a:off x="539552" y="6381329"/>
            <a:ext cx="8208912" cy="288031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7973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ČESKÁ KAMENICE</a:t>
            </a:r>
            <a:b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poloha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340768"/>
            <a:ext cx="8784976" cy="5328592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je město na severu Čech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leží v okrese Děčín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m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á přes 5 tisíc obyvatel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m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ěstem protéká říčka Kamenice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a území města se střetávají tři chráněné krajinné oblasti: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CHKO Lužické hory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CHKO Labské pískovce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CHKO České středohoří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historické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jádro města je městskou památkovou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zónou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městskou 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památkovou zónu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 vyhlašuje vyhláškami Ministerstvo kultury České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republiky</a:t>
            </a:r>
            <a:endParaRPr lang="cs-CZ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 je to část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města, která je historicky významná</a:t>
            </a:r>
          </a:p>
        </p:txBody>
      </p:sp>
    </p:spTree>
    <p:extLst>
      <p:ext uri="{BB962C8B-B14F-4D97-AF65-F5344CB8AC3E}">
        <p14:creationId xmlns:p14="http://schemas.microsoft.com/office/powerpoint/2010/main" val="2456107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HISTORIE NAŠEHO MĚSTA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340768"/>
            <a:ext cx="8640960" cy="5256584"/>
          </a:xfrm>
        </p:spPr>
        <p:txBody>
          <a:bodyPr>
            <a:normAutofit/>
          </a:bodyPr>
          <a:lstStyle/>
          <a:p>
            <a:r>
              <a:rPr lang="cs-CZ" sz="24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rvní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písemná zmínka o České Kamenici pochází z roku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1352, ale uvádí se, že město bylo založeno již před r.1283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lastníky města byli např.:</a:t>
            </a: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Jan z Michalovic či Hynek Berka z Dubé a rodina Kinských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m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ěsto navštívila jak husitská vojska, tak i hrůzy třicetileté války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r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ozvoj města byl ovlivněn rozvojem textilního průmyslu, který zde měl velkou tradici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6.října 1938 navštívil naše město také Adolf Hitler, podepsal se zde do zlaté knihy města</a:t>
            </a:r>
          </a:p>
          <a:p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330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PAMÁTKY NAŠEHO MĚSTA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980728"/>
            <a:ext cx="8640960" cy="5616624"/>
          </a:xfrm>
        </p:spPr>
        <p:txBody>
          <a:bodyPr>
            <a:normAutofit fontScale="92500" lnSpcReduction="10000"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Měšťanský 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dům č. p. 73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 (dnešní informační centrum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r>
              <a:rPr lang="cs-CZ" sz="2400" b="1" dirty="0">
                <a:latin typeface="Arial" pitchFamily="34" charset="0"/>
                <a:cs typeface="Arial" pitchFamily="34" charset="0"/>
              </a:rPr>
              <a:t>Děkanský kostel sv. Jakuba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Většího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Zámek -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byl postaven v 1. polovině 16. století pány z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Vartenberka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Radnice -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růčelí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nad portálem zdobí znak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Vartenberků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na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horní římse portálu je latinský nápis PALLADIUM CIVITATIS (záštita obce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r>
              <a:rPr lang="cs-CZ" sz="2400" b="1" dirty="0">
                <a:latin typeface="Arial" pitchFamily="34" charset="0"/>
                <a:cs typeface="Arial" pitchFamily="34" charset="0"/>
              </a:rPr>
              <a:t>Budova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spořitelny -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je secesní budova se sochou rytíře nad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štítem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Kašna -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z roku 1575, se sloupem a barokní sochou z roku 1680, od žitavského mistra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Oldřicha</a:t>
            </a:r>
          </a:p>
          <a:p>
            <a:r>
              <a:rPr lang="cs-CZ" sz="2400" b="1" dirty="0">
                <a:latin typeface="Arial" pitchFamily="34" charset="0"/>
                <a:cs typeface="Arial" pitchFamily="34" charset="0"/>
              </a:rPr>
              <a:t>Kaple Narození Panny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Marie -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je státní kulturní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památka, její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vznik je spojován s více než stem zázračných skutků Panny Marie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Kamenické </a:t>
            </a:r>
          </a:p>
          <a:p>
            <a:r>
              <a:rPr lang="cs-CZ" sz="2400" b="1" dirty="0">
                <a:latin typeface="Arial" pitchFamily="34" charset="0"/>
                <a:cs typeface="Arial" pitchFamily="34" charset="0"/>
              </a:rPr>
              <a:t>Barokní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chudobinec –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později vrchnostenský špitál, dnes restaurace Starý klub</a:t>
            </a:r>
          </a:p>
          <a:p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47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cs-CZ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Měšťanský dům č. p. 73</a:t>
            </a:r>
            <a:endParaRPr lang="cs-CZ" sz="3200" dirty="0">
              <a:solidFill>
                <a:srgbClr val="0070C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734185" y="959074"/>
            <a:ext cx="5420602" cy="5649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6433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b="1" dirty="0" smtClean="0"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Děkanský </a:t>
            </a:r>
            <a:r>
              <a:rPr lang="cs-CZ" sz="36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kostel sv. Jakuba Většího</a:t>
            </a:r>
            <a:r>
              <a:rPr lang="cs-CZ" b="1" dirty="0">
                <a:latin typeface="Arial" pitchFamily="34" charset="0"/>
                <a:cs typeface="Arial" pitchFamily="34" charset="0"/>
              </a:rPr>
              <a:t/>
            </a:r>
            <a:br>
              <a:rPr lang="cs-CZ" b="1" dirty="0">
                <a:latin typeface="Arial" pitchFamily="34" charset="0"/>
                <a:cs typeface="Arial" pitchFamily="34" charset="0"/>
              </a:rPr>
            </a:b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" b="18476"/>
          <a:stretch/>
        </p:blipFill>
        <p:spPr bwMode="auto">
          <a:xfrm>
            <a:off x="323528" y="1628800"/>
            <a:ext cx="4032448" cy="4883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464312" y="2230240"/>
            <a:ext cx="4893952" cy="3670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5270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Zámek 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212"/>
          <a:stretch/>
        </p:blipFill>
        <p:spPr bwMode="auto">
          <a:xfrm>
            <a:off x="899592" y="1772816"/>
            <a:ext cx="7628415" cy="4393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9861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cs-CZ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Radnice</a:t>
            </a:r>
            <a:endParaRPr lang="cs-CZ" sz="3200" dirty="0">
              <a:solidFill>
                <a:srgbClr val="0070C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77" t="4771" r="12333" b="10967"/>
          <a:stretch/>
        </p:blipFill>
        <p:spPr bwMode="auto">
          <a:xfrm>
            <a:off x="1835696" y="1212831"/>
            <a:ext cx="5112568" cy="5280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7147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Budova spořitelny</a:t>
            </a:r>
            <a:endParaRPr lang="cs-CZ" sz="3200" dirty="0">
              <a:solidFill>
                <a:srgbClr val="0070C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4" t="22095" r="26587" b="30864"/>
          <a:stretch/>
        </p:blipFill>
        <p:spPr bwMode="auto">
          <a:xfrm rot="5400000">
            <a:off x="1879815" y="2093282"/>
            <a:ext cx="5312362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9575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cs-CZ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Barokní </a:t>
            </a:r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chudobinec- Starý klub</a:t>
            </a:r>
            <a:endParaRPr lang="cs-CZ" sz="3200" dirty="0">
              <a:solidFill>
                <a:srgbClr val="0070C0"/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68" r="12607" b="28293"/>
          <a:stretch/>
        </p:blipFill>
        <p:spPr bwMode="auto">
          <a:xfrm>
            <a:off x="799396" y="1268760"/>
            <a:ext cx="7445012" cy="526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2141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08112"/>
          </a:xfrm>
        </p:spPr>
        <p:txBody>
          <a:bodyPr>
            <a:normAutofit/>
          </a:bodyPr>
          <a:lstStyle/>
          <a:p>
            <a:r>
              <a:rPr lang="cs-CZ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Kaple Narození Panny Marie</a:t>
            </a:r>
            <a:endParaRPr lang="cs-CZ" sz="3200" dirty="0">
              <a:solidFill>
                <a:srgbClr val="0070C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561"/>
          <a:stretch/>
        </p:blipFill>
        <p:spPr bwMode="auto">
          <a:xfrm rot="5400000">
            <a:off x="2080107" y="207109"/>
            <a:ext cx="5055794" cy="69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1696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Kašna</a:t>
            </a:r>
            <a:endParaRPr lang="cs-CZ" sz="3200" dirty="0">
              <a:solidFill>
                <a:srgbClr val="0070C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70" r="9899" b="5541"/>
          <a:stretch/>
        </p:blipFill>
        <p:spPr bwMode="auto">
          <a:xfrm>
            <a:off x="1619672" y="1556792"/>
            <a:ext cx="5362912" cy="483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2797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850106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PODKOVA NA NÁMĚSTÍ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268760"/>
            <a:ext cx="8640960" cy="5328592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na náměstí se dochovala do dlažby vsazená kamenná podkova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v době konání trhů měla označovat místo pro dobytčata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akových tržních značek tu prý bylo původně mnohem víc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ještě v 18.století se na náměstí nacházela také vodní nádrž, která sloužila k napájení dobytka 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ato nádrž sloužila také jako zdroj vody pro případ vypuknutí požáru</a:t>
            </a: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91000"/>
                    </a14:imgEffect>
                    <a14:imgEffect>
                      <a14:brightnessContrast bright="-21000" contrast="5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012" t="16310" r="16103" b="23348"/>
          <a:stretch/>
        </p:blipFill>
        <p:spPr bwMode="auto">
          <a:xfrm rot="5400000">
            <a:off x="3396765" y="3524115"/>
            <a:ext cx="2278462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1491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OKOLÍ ČESKÉ KAMENICE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268760"/>
            <a:ext cx="8712968" cy="5400600"/>
          </a:xfrm>
        </p:spPr>
        <p:txBody>
          <a:bodyPr>
            <a:normAutofit/>
          </a:bodyPr>
          <a:lstStyle/>
          <a:p>
            <a:r>
              <a:rPr lang="cs-CZ" sz="2400" dirty="0">
                <a:latin typeface="Arial" pitchFamily="34" charset="0"/>
                <a:cs typeface="Arial" pitchFamily="34" charset="0"/>
              </a:rPr>
              <a:t>Zámecký vrch (529,6 m) s Kamenickým hradem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Olešský rybník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muzejní železnice Česká Kamenice–Kamenický Šenov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železniční zastávce Horní Kamenice na okraji města je vedena Naučná stezka Okolím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Studence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Varhany v Kamenickém Šenově -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jsou proslulé čedičové varhany - národní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přírodní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památka Panská skála v nadmořské výšce 594 m n. m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Zlatý vrch – asi 1km od vsi Líska, je to vulkanický čedičový vrch s až 30m dlouhými svislými sloupy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Pustý zámek – přírodní památka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4265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RABŠTEJN</a:t>
            </a:r>
            <a:b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KONCENTRAČNÍ TÁBOR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r>
              <a:rPr lang="cs-CZ" sz="2400" dirty="0">
                <a:latin typeface="Arial" pitchFamily="34" charset="0"/>
                <a:cs typeface="Arial" pitchFamily="34" charset="0"/>
              </a:rPr>
              <a:t>za druhé světové války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byl koncentrační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tábor umístěný v údolí řeky Kamenice západně od dnešní České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Kamenice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tábor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vznikl v srpnu 1944 jako pobočka koncentračního tábora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Flossenbürg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průměrně v něm bylo vězněno asi 650 mužů 12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národností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o skončení II.světové války sloužil areál jako posádka sovětské armády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o revoluci 1989 a stažení sovětských vojsk byl areál využíván armádou ČR, která jej v roce 1997 převedla na město Českou Kamenici</a:t>
            </a:r>
          </a:p>
          <a:p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6218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VIRTUÁLNÍ PROHLÍDKY NĚKTERÝCH MÍST ČESKOKAMENICKA</a:t>
            </a:r>
            <a:endParaRPr lang="cs-CZ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dirty="0" smtClean="0">
              <a:hlinkClick r:id="rId2"/>
            </a:endParaRPr>
          </a:p>
          <a:p>
            <a:pPr marL="0" indent="0" algn="ctr">
              <a:buNone/>
            </a:pPr>
            <a:endParaRPr lang="cs-CZ" dirty="0">
              <a:hlinkClick r:id="rId2"/>
            </a:endParaRPr>
          </a:p>
          <a:p>
            <a:pPr marL="0" indent="0" algn="ctr">
              <a:buNone/>
            </a:pPr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www.virtualczech.cz/kraj-ustecky/942-esk-kamenice</a:t>
            </a:r>
            <a:r>
              <a:rPr lang="cs-CZ" dirty="0" smtClean="0"/>
              <a:t> </a:t>
            </a:r>
          </a:p>
          <a:p>
            <a:pPr marL="0" indent="0" algn="ctr">
              <a:buNone/>
            </a:pP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www.virtualczech.cz/kamenicky-senov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8231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844824"/>
            <a:ext cx="7704856" cy="4032448"/>
          </a:xfrm>
        </p:spPr>
        <p:txBody>
          <a:bodyPr>
            <a:normAutofit lnSpcReduction="10000"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</a:rPr>
              <a:t>Microsoft - 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  <a:hlinkClick r:id="rId3"/>
              </a:rPr>
              <a:t>http://office.microsoft.com</a:t>
            </a: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Arial" pitchFamily="34" charset="0"/>
              <a:ea typeface="Verdana"/>
              <a:cs typeface="Arial" pitchFamily="34" charset="0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</a:rPr>
              <a:t>fotografie soukromý archiv autorky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12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200" b="0" dirty="0" smtClean="0">
                <a:latin typeface="Arial"/>
                <a:ea typeface="Times New Roman"/>
              </a:rPr>
              <a:t>„Materiál </a:t>
            </a:r>
            <a:r>
              <a:rPr lang="cs-CZ" sz="1200" b="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23528" y="6165304"/>
            <a:ext cx="8496943" cy="504057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989853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345</TotalTime>
  <Words>732</Words>
  <Application>Microsoft Office PowerPoint</Application>
  <PresentationFormat>Předvádění na obrazovce (4:3)</PresentationFormat>
  <Paragraphs>108</Paragraphs>
  <Slides>18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Arkýř</vt:lpstr>
      <vt:lpstr>NAŠE MĚSTO ČESKÁ KAMENICE  </vt:lpstr>
      <vt:lpstr>Prezentace aplikace PowerPoint</vt:lpstr>
      <vt:lpstr>ČESKÁ KAMENICE poloha</vt:lpstr>
      <vt:lpstr>HISTORIE NAŠEHO MĚSTA</vt:lpstr>
      <vt:lpstr>PAMÁTKY NAŠEHO MĚSTA</vt:lpstr>
      <vt:lpstr>Měšťanský dům č. p. 73</vt:lpstr>
      <vt:lpstr> Děkanský kostel sv. Jakuba Většího </vt:lpstr>
      <vt:lpstr>Zámek </vt:lpstr>
      <vt:lpstr>Radnice</vt:lpstr>
      <vt:lpstr>Budova spořitelny</vt:lpstr>
      <vt:lpstr>Barokní chudobinec- Starý klub</vt:lpstr>
      <vt:lpstr>Kaple Narození Panny Marie</vt:lpstr>
      <vt:lpstr>Kašna</vt:lpstr>
      <vt:lpstr>PODKOVA NA NÁMĚSTÍ</vt:lpstr>
      <vt:lpstr>OKOLÍ ČESKÉ KAMENICE</vt:lpstr>
      <vt:lpstr>RABŠTEJN KONCENTRAČNÍ TÁBOR</vt:lpstr>
      <vt:lpstr>VIRTUÁLNÍ PROHLÍDKY NĚKTERÝCH MÍST ČESKOKAMENICKA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kaculinka</dc:creator>
  <cp:lastModifiedBy>Eva Franzová</cp:lastModifiedBy>
  <cp:revision>26</cp:revision>
  <dcterms:created xsi:type="dcterms:W3CDTF">2013-04-13T13:29:10Z</dcterms:created>
  <dcterms:modified xsi:type="dcterms:W3CDTF">2013-05-28T10:15:49Z</dcterms:modified>
</cp:coreProperties>
</file>