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6150A-0F56-43FD-89DC-F62FFDD6EAD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862CC-2F91-4CB5-81DA-DE86C09BD6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4664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0825" y="792069"/>
            <a:ext cx="8569647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Název školy: 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Autor: </a:t>
            </a:r>
            <a:r>
              <a:rPr kumimoji="0" lang="cs-CZ" sz="200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Bc. Iva </a:t>
            </a:r>
            <a:r>
              <a:rPr kumimoji="0" lang="cs-CZ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Sentnerová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2011 – 11 – 17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Název: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VY_12_INOVACE_13_DNY</a:t>
            </a:r>
            <a:r>
              <a:rPr kumimoji="0" lang="cs-CZ" sz="20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V TÝDNU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Můj týden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Číslo projektu: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CZ.1.07/1.4.00/21.0640</a:t>
            </a: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1" i="0" u="none" strike="noStrike" kern="0" cap="none" spc="0" normalizeH="0" baseline="0" noProof="0" dirty="0" smtClean="0">
              <a:ln>
                <a:noFill/>
              </a:ln>
              <a:solidFill>
                <a:srgbClr val="A5C249">
                  <a:lumMod val="75000"/>
                </a:srgb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Anotace: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Materiál je určen pro 4. třídu, slouží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ke zlepšení orientace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          v 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textu, ke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zdokonalení orientace v</a:t>
            </a:r>
            <a:r>
              <a:rPr lang="cs-CZ" sz="2000" kern="0" dirty="0" smtClean="0">
                <a:solidFill>
                  <a:sysClr val="windowText" lastClr="000000">
                    <a:lumMod val="95000"/>
                    <a:lumOff val="5000"/>
                  </a:sys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čase, konkrétně</a:t>
            </a:r>
            <a:r>
              <a:rPr kumimoji="0" lang="cs-CZ" sz="20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upevnění názvů </a:t>
            </a:r>
            <a:r>
              <a:rPr kumimoji="0" lang="cs-CZ" sz="20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        a </a:t>
            </a:r>
            <a:r>
              <a:rPr kumimoji="0" lang="cs-CZ" sz="20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>
                    <a:lumMod val="95000"/>
                    <a:lumOff val="5000"/>
                  </a:sysClr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posloupnosti dnů v týdnu.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>
                  <a:lumMod val="95000"/>
                  <a:lumOff val="5000"/>
                </a:sysClr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4944"/>
            <a:ext cx="8229600" cy="1143000"/>
          </a:xfrm>
        </p:spPr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9600" b="1" dirty="0" smtClean="0">
                <a:ln/>
                <a:solidFill>
                  <a:schemeClr val="accent3"/>
                </a:solidFill>
              </a:rPr>
              <a:t>MŮJ TÝDEN</a:t>
            </a:r>
            <a:endParaRPr lang="cs-CZ" sz="9600" b="1" dirty="0">
              <a:ln/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MŮJ TÝDEN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628800"/>
            <a:ext cx="8640960" cy="440120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Jmenuji se Alice Jílková. Bydlím s rodiči a bratrem Šimonem v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Netolicích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Je mi 9 let a chodím do 4. tří-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Ve škole mě nejvíce baví vlastivěda, tu máme ve středu a v pátek. Také mám ráda hudební výchovu, tu máme v úterý. Nebaví mě matematika, ze které jsem v pondělí dostala čtyřku. Po škole chodím na oběd do jídelny. Po obědě jdu na kroužek, každý den mám jiný. V pondělí mám plavání, ve středu jdu na flétnu, ve čtvrtek mám keramiku a v pátek máme ve škole počítačový kroužek. Víkend trávím u babičky.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15616" y="2420888"/>
            <a:ext cx="5256584" cy="6480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ve středu a v pátek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4005064"/>
            <a:ext cx="5256584" cy="6480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hudební výchovu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1115616" y="5517232"/>
            <a:ext cx="5256584" cy="64807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pondělí, z matematiky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Kdy má Alice vlastivědu?</a:t>
            </a: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 předmět má Alice v úterý?</a:t>
            </a:r>
          </a:p>
          <a:p>
            <a:pPr marL="514350" indent="-514350">
              <a:buAutoNum type="arabicParenR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Kdy a z jakého předmětu dostala Alice 4?</a:t>
            </a:r>
          </a:p>
          <a:p>
            <a:pPr marL="514350" indent="-51435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ODPOVÍDEJ NA OTÁZKY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40768"/>
            <a:ext cx="8640960" cy="526297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Jmenuji se Alice Jílková. Bydlím s rodiči a bratrem Šimonem v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Netolicích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Je mi 9 let a chodím do 4. tří-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Ve škole mě nejvíce baví vlastivěda, tu máme ve středu a v pátek. Také mám ráda hudební výchovu, tu máme v úterý. Nebaví mě matematika, ze které jsem v pondělí dostala čtyřku. Po škole chodím na oběd do jídelny. Po obědě jdu na kroužek, každý den mám jiný. V pondělí mám plavání, ve středu jdu na flétnu, ve čtvrtek mám keramiku a v pátek máme ve škole počítačový kroužek. Víkend trávím u babičky.</a:t>
            </a:r>
          </a:p>
          <a:p>
            <a:pPr algn="just"/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3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4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3" presetClass="entr" presetSubtype="16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4" grpId="0" animBg="1"/>
      <p:bldP spid="4" grpId="1" animBg="1"/>
      <p:bldP spid="4" grpId="2" animBg="1"/>
      <p:bldP spid="4" grpId="3" animBg="1"/>
      <p:bldP spid="4" grpId="4" animBg="1"/>
      <p:bldP spid="4" grpId="5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/>
          <p:cNvSpPr/>
          <p:nvPr/>
        </p:nvSpPr>
        <p:spPr>
          <a:xfrm rot="1063204">
            <a:off x="2609593" y="4758302"/>
            <a:ext cx="2873791" cy="484632"/>
          </a:xfrm>
          <a:prstGeom prst="rightArrow">
            <a:avLst>
              <a:gd name="adj1" fmla="val 50000"/>
              <a:gd name="adj2" fmla="val 88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9422976">
            <a:off x="1943691" y="4084837"/>
            <a:ext cx="4078781" cy="484632"/>
          </a:xfrm>
          <a:prstGeom prst="rightArrow">
            <a:avLst>
              <a:gd name="adj1" fmla="val 50000"/>
              <a:gd name="adj2" fmla="val 88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250055">
            <a:off x="2408650" y="2730820"/>
            <a:ext cx="3548403" cy="484632"/>
          </a:xfrm>
          <a:prstGeom prst="rightArrow">
            <a:avLst>
              <a:gd name="adj1" fmla="val 50000"/>
              <a:gd name="adj2" fmla="val 88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20295918">
            <a:off x="2463092" y="2090365"/>
            <a:ext cx="3106043" cy="484632"/>
          </a:xfrm>
          <a:prstGeom prst="rightArrow">
            <a:avLst>
              <a:gd name="adj1" fmla="val 50000"/>
              <a:gd name="adj2" fmla="val 88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PŘIŘAZUJ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KERAMIKA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PLAVÁNÍ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POČÍTAČOVÝ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KROUŽEK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FLÉTNA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556792"/>
            <a:ext cx="29523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PONDĚLÍ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2780928"/>
            <a:ext cx="29523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STŘEDA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3933056"/>
            <a:ext cx="29523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ČTVRTEK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5157192"/>
            <a:ext cx="29523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PÁTEK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340768"/>
            <a:ext cx="8640960" cy="526297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Jmenuji se Alice Jílková. Bydlím s rodiči a bratrem Šimonem v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Netolicích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Je mi 9 let a chodím do 4. tří-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Ve škole mě nejvíce baví vlastivěda, tu máme ve středu a v pátek. Také mám ráda hudební výchovu, tu máme v úterý. Nebaví mě matematika, ze které jsem v pondělí dostala čtyřku. Po škole chodím na oběd do jídelny. Po obědě jdu na kroužek, každý den mám jiný. V pondělí mám plavání, ve středu jdu na flétnu, ve čtvrtek mám keramiku a v pátek máme ve škole počítačový kroužek. Víkend trávím u babičky.</a:t>
            </a:r>
          </a:p>
          <a:p>
            <a:pPr algn="just"/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0" grpId="0" animBg="1"/>
      <p:bldP spid="11" grpId="0" animBg="1"/>
      <p:bldP spid="9" grpId="0" animBg="1"/>
      <p:bldP spid="9" grpId="1" animBg="1"/>
      <p:bldP spid="9" grpId="2" animBg="1"/>
      <p:bldP spid="9" grpId="3" animBg="1"/>
      <p:bldP spid="9" grpId="4" animBg="1"/>
      <p:bldP spid="9" grpId="5" animBg="1"/>
      <p:bldP spid="9" grpId="6" animBg="1"/>
      <p:bldP spid="9" grpId="7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KTERÉ DNY TVOŘÍ VÍKEND?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4258816" cy="3845024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středa a čtvrtek</a:t>
            </a:r>
          </a:p>
          <a:p>
            <a:pPr marL="514350" indent="-514350">
              <a:buAutoNum type="alphaLcParenR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sobota a neděle</a:t>
            </a:r>
          </a:p>
          <a:p>
            <a:pPr marL="514350" indent="-514350">
              <a:buAutoNum type="alphaLcParenR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pondělí a úterý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Lucinka\AppData\Local\Microsoft\Windows\Temporary Internet Files\Content.IE5\6YUBE8IW\MC9004344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0" y="5375575"/>
            <a:ext cx="1646560" cy="1482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0.00023 C -0.01563 0.00254 -0.03004 0.00694 -0.04532 0.01064 C -0.07136 0.01643 -0.09809 0.01365 -0.12414 0.01435 C -0.14931 0.0375 -0.21615 0.03379 -0.23924 0.03449 C -0.30191 0.02754 -0.3599 0.02361 -0.42414 0.02245 C -0.49566 0.01828 -0.56285 0.0162 -0.63646 0.01435 C -0.64653 0.00879 -0.65747 0.00833 -0.66806 0.00439 C -0.67535 0.00185 -0.68039 -0.00301 -0.68768 -0.00556 C -0.69028 -0.00787 -0.69254 -0.00996 -0.69532 -0.01181 C -0.69966 -0.01436 -0.70886 -0.01783 -0.70886 -0.01783 C -0.7198 -0.02917 -0.73351 -0.02917 -0.74549 -0.03797 C -0.74757 -0.03982 -0.74931 -0.04236 -0.75139 -0.04422 C -0.75486 -0.04676 -0.75834 -0.04838 -0.76198 -0.05024 C -0.76511 -0.05162 -0.77101 -0.05417 -0.77101 -0.05417 C -0.78542 -0.06852 -0.80122 -0.07338 -0.81806 -0.08033 C -0.83282 -0.09329 -0.84861 -0.10371 -0.86355 -0.1169 C -0.86789 -0.12084 -0.87292 -0.12269 -0.87709 -0.12709 C -0.89462 -0.14514 -0.8783 -0.1294 -0.88768 -0.14329 C -0.89549 -0.1544 -0.90695 -0.16482 -0.91355 -0.17755 C -0.91945 -0.18912 -0.92796 -0.20301 -0.93316 -0.21598 C -0.93473 -0.21968 -0.93559 -0.22431 -0.93768 -0.22778 C -0.94063 -0.23241 -0.94532 -0.23519 -0.94827 -0.23982 C -0.95712 -0.25417 -0.96094 -0.27014 -0.96962 -0.28449 C -0.97223 -0.2963 -0.97136 -0.30764 -0.97552 -0.31875 C -0.97761 -0.33797 -0.97674 -0.35811 -0.98316 -0.37524 C -0.98924 -0.41459 -0.98768 -0.45533 -0.99375 -0.49445 C -0.99289 -0.51783 -0.99271 -0.60371 -0.9816 -0.63588 C -0.97674 -0.65024 -0.96789 -0.66459 -0.96042 -0.67662 C -0.95643 -0.69653 -0.94375 -0.71667 -0.92865 -0.72269 C -0.92309 -0.72778 -0.91806 -0.72963 -0.91198 -0.73287 C -0.89948 -0.73959 -0.88889 -0.74815 -0.87552 -0.75093 C -0.86355 -0.75579 -0.85105 -0.75811 -0.83924 -0.7632 C -0.829 -0.7676 -0.82136 -0.77153 -0.81042 -0.77315 C -0.78473 -0.78843 -0.81789 -0.77037 -0.7665 -0.78542 C -0.76372 -0.78635 -0.76146 -0.78959 -0.75886 -0.79144 C -0.74827 -0.79838 -0.73889 -0.80301 -0.72709 -0.80556 C -0.71823 -0.81158 -0.71407 -0.81343 -0.70434 -0.81574 C -0.66823 -0.83473 -0.61424 -0.83542 -0.57552 -0.83982 C -0.55157 -0.83912 -0.52709 -0.84074 -0.50313 -0.83797 C -0.49792 -0.8375 -0.49393 -0.83195 -0.48941 -0.82986 C -0.48664 -0.82871 -0.46962 -0.82593 -0.46823 -0.8257 C -0.4507 -0.81574 -0.43177 -0.8132 -0.41372 -0.80556 C -0.38177 -0.7919 -0.41528 -0.80139 -0.3816 -0.79352 C -0.37032 -0.78797 -0.35816 -0.78519 -0.34688 -0.7794 C -0.28455 -0.74746 -0.32587 -0.76111 -0.29219 -0.75093 C -0.27865 -0.74098 -0.25816 -0.73681 -0.24688 -0.72269 C -0.23907 -0.71274 -0.22865 -0.70672 -0.21962 -0.69861 C -0.20573 -0.68658 -0.19775 -0.66899 -0.18785 -0.65209 C -0.18525 -0.64746 -0.18108 -0.64468 -0.17865 -0.63982 C -0.17171 -0.625 -0.16598 -0.60926 -0.16042 -0.59352 C -0.15573 -0.5801 -0.15382 -0.56736 -0.14705 -0.55533 C -0.14393 -0.53658 -0.1382 -0.51968 -0.13629 -0.5007 C -0.13733 -0.4463 -0.11424 -0.25324 -0.15591 -0.15926 C -0.15782 -0.14699 -0.16615 -0.12338 -0.17257 -0.11459 C -0.17431 -0.1125 -0.17691 -0.11135 -0.17865 -0.1088 C -0.18872 -0.09399 -0.19584 -0.07963 -0.20764 -0.06644 C -0.21198 -0.05417 -0.21198 -0.03658 -0.22257 -0.03218 C -0.22848 -0.02431 -0.24618 -0.01436 -0.25434 -0.00996 C -0.26302 0.00208 -0.254 -0.00787 -0.26962 -0.00186 C -0.27344 -0.00047 -0.27657 0.00301 -0.28039 0.00439 C -0.30052 0.0118 -0.32275 0.01319 -0.34375 0.01643 C -0.36111 0.02245 -0.379 0.02639 -0.39705 0.0287 C -0.41806 0.03819 -0.39098 0.02685 -0.42552 0.03449 C -0.4283 0.03518 -0.43073 0.0375 -0.43334 0.03865 C -0.43733 0.04051 -0.44132 0.04189 -0.44532 0.04259 C -0.4816 0.0493 -0.51823 0.05115 -0.55452 0.06111 C -0.79723 0.05231 -0.66111 0.06828 -0.73941 0.04699 C -0.74375 0.04375 -0.74861 0.04189 -0.75313 0.03865 C -0.76476 0.02986 -0.77483 0.01574 -0.78785 0.01064 C -0.79809 -0.00348 -0.79323 0.00139 -0.80157 -0.00556 C -0.80296 -0.00857 -0.80434 -0.01158 -0.80608 -0.01366 C -0.80764 -0.01621 -0.81042 -0.01736 -0.81198 -0.01991 C -0.81302 -0.02153 -0.81268 -0.02408 -0.81355 -0.02593 C -0.81997 -0.03959 -0.82136 -0.04051 -0.82865 -0.05024 C -0.83073 -0.06135 -0.83664 -0.06829 -0.8408 -0.07848 C -0.84618 -0.09144 -0.84948 -0.10463 -0.85591 -0.1169 C -0.86094 -0.12639 -0.86754 -0.1338 -0.87257 -0.14329 C -0.87431 -0.1463 -0.8757 -0.14954 -0.87709 -0.15324 C -0.87813 -0.15556 -0.879 -0.1588 -0.88021 -0.16135 C -0.89028 -0.18102 -0.89931 -0.19815 -0.90886 -0.21783 C -0.91302 -0.24537 -0.90677 -0.21158 -0.91493 -0.23588 C -0.91754 -0.24352 -0.91789 -0.25209 -0.91962 -0.26019 C -0.92379 -0.30186 -0.92205 -0.31019 -0.92101 -0.36922 C -0.92101 -0.37408 -0.92587 -0.46922 -0.91355 -0.49445 C -0.9125 -0.50486 -0.91181 -0.51505 -0.91042 -0.525 C -0.9099 -0.52917 -0.90799 -0.53287 -0.90747 -0.53681 C -0.90469 -0.56019 -0.90625 -0.59977 -0.89219 -0.6176 C -0.88768 -0.6301 -0.88299 -0.64607 -0.87414 -0.65417 C -0.86493 -0.67199 -0.85035 -0.68287 -0.83629 -0.69236 C -0.8316 -0.69561 -0.83108 -0.69861 -0.82552 -0.70047 C -0.82153 -0.70186 -0.81754 -0.70186 -0.81355 -0.70278 C -0.79323 -0.71806 -0.81285 -0.70556 -0.78021 -0.71459 C -0.74098 -0.72547 -0.79306 -0.7176 -0.75139 -0.72269 C -0.74184 -0.72547 -0.7323 -0.72848 -0.72257 -0.73079 C -0.71754 -0.73195 -0.7125 -0.73195 -0.70747 -0.73287 C -0.70035 -0.73426 -0.69306 -0.73797 -0.68629 -0.74098 C -0.68368 -0.74213 -0.66337 -0.74468 -0.66198 -0.74491 C -0.65087 -0.74931 -0.64011 -0.7507 -0.62882 -0.75301 C -0.58455 -0.75186 -0.56094 -0.75255 -0.52431 -0.74699 C -0.51528 -0.7382 -0.50625 -0.73681 -0.49532 -0.73496 C -0.479 -0.72408 -0.46198 -0.71667 -0.44532 -0.70672 C -0.44202 -0.70463 -0.43959 -0.70047 -0.43629 -0.69861 C -0.42257 -0.69051 -0.40764 -0.68611 -0.39393 -0.67848 C -0.38681 -0.67431 -0.38021 -0.66852 -0.37257 -0.66621 C -0.36806 -0.66482 -0.36337 -0.66412 -0.35886 -0.66204 C -0.34688 -0.65649 -0.33733 -0.64723 -0.32552 -0.6419 C -0.31789 -0.63357 -0.31389 -0.63033 -0.30434 -0.62778 C -0.3 -0.62408 -0.29532 -0.62084 -0.2908 -0.6176 C -0.28681 -0.61482 -0.27865 -0.60973 -0.27865 -0.60973 C -0.27431 -0.60394 -0.26945 -0.59792 -0.26372 -0.59537 C -0.25313 -0.58172 -0.25677 -0.5882 -0.25139 -0.57732 C -0.24184 -0.52848 -0.23577 -0.46621 -0.26806 -0.43403 C -0.27223 -0.42547 -0.28438 -0.41297 -0.29219 -0.40973 C -0.29636 -0.40417 -0.3007 -0.40371 -0.30591 -0.39954 C -0.31771 -0.39005 -0.32535 -0.38403 -0.33924 -0.38125 C -0.34809 -0.37338 -0.34427 -0.37547 -0.36198 -0.37524 C -0.41111 -0.37454 -0.46007 -0.37524 -0.50886 -0.37524 " pathEditMode="relative" ptsTypes="ffffffffffffffffffffffffffffffffffffffffffffffffffffffffffffffffffffffffffffffffffffffffffffffffffffffffffffffffffffA">
                                      <p:cBhvr>
                                        <p:cTn id="2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SEŘAĎ 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2016224" cy="4536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SOBOTA</a:t>
            </a:r>
          </a:p>
          <a:p>
            <a:pPr>
              <a:buNone/>
            </a:pPr>
            <a:r>
              <a:rPr lang="cs-CZ" dirty="0" smtClean="0"/>
              <a:t>ÚTERÝ</a:t>
            </a:r>
            <a:endParaRPr lang="cs-CZ" dirty="0"/>
          </a:p>
          <a:p>
            <a:pPr>
              <a:buNone/>
            </a:pPr>
            <a:r>
              <a:rPr lang="cs-CZ" dirty="0" smtClean="0"/>
              <a:t>PONDĚLÍ</a:t>
            </a:r>
          </a:p>
          <a:p>
            <a:pPr>
              <a:buNone/>
            </a:pPr>
            <a:r>
              <a:rPr lang="cs-CZ" dirty="0" smtClean="0"/>
              <a:t>NEDĚLE</a:t>
            </a:r>
          </a:p>
          <a:p>
            <a:pPr>
              <a:buNone/>
            </a:pPr>
            <a:r>
              <a:rPr lang="cs-CZ" dirty="0" smtClean="0"/>
              <a:t>STŘEDA</a:t>
            </a:r>
          </a:p>
          <a:p>
            <a:pPr>
              <a:buNone/>
            </a:pPr>
            <a:r>
              <a:rPr lang="cs-CZ" dirty="0" smtClean="0"/>
              <a:t>PÁTEK</a:t>
            </a:r>
          </a:p>
          <a:p>
            <a:pPr>
              <a:buNone/>
            </a:pPr>
            <a:r>
              <a:rPr lang="cs-CZ" dirty="0" smtClean="0"/>
              <a:t>ČTVRTEK</a:t>
            </a: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4905951" y="1413617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PONDĚLÍ</a:t>
            </a:r>
            <a:endParaRPr lang="cs-CZ" sz="1600" kern="1200" dirty="0"/>
          </a:p>
        </p:txBody>
      </p:sp>
      <p:sp>
        <p:nvSpPr>
          <p:cNvPr id="7" name="Volný tvar 6"/>
          <p:cNvSpPr/>
          <p:nvPr/>
        </p:nvSpPr>
        <p:spPr>
          <a:xfrm rot="1542857">
            <a:off x="6079654" y="2153606"/>
            <a:ext cx="300401" cy="382150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0" y="76430"/>
                </a:moveTo>
                <a:lnTo>
                  <a:pt x="150201" y="76430"/>
                </a:lnTo>
                <a:lnTo>
                  <a:pt x="150201" y="0"/>
                </a:lnTo>
                <a:lnTo>
                  <a:pt x="300401" y="191075"/>
                </a:lnTo>
                <a:lnTo>
                  <a:pt x="150201" y="382150"/>
                </a:lnTo>
                <a:lnTo>
                  <a:pt x="150201" y="305720"/>
                </a:lnTo>
                <a:lnTo>
                  <a:pt x="0" y="305720"/>
                </a:lnTo>
                <a:lnTo>
                  <a:pt x="0" y="7643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76429" rIns="90120" bIns="7643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  <p:sp>
        <p:nvSpPr>
          <p:cNvPr id="8" name="Volný tvar 7"/>
          <p:cNvSpPr/>
          <p:nvPr/>
        </p:nvSpPr>
        <p:spPr>
          <a:xfrm>
            <a:off x="6436781" y="2150826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2105893"/>
              <a:satOff val="3549"/>
              <a:lumOff val="-4347"/>
              <a:alphaOff val="0"/>
            </a:schemeClr>
          </a:fillRef>
          <a:effectRef idx="3">
            <a:schemeClr val="accent2">
              <a:hueOff val="-2105893"/>
              <a:satOff val="3549"/>
              <a:lumOff val="-434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ÚTERÝ</a:t>
            </a:r>
            <a:endParaRPr lang="cs-CZ" sz="1600" kern="1200" dirty="0"/>
          </a:p>
        </p:txBody>
      </p:sp>
      <p:sp>
        <p:nvSpPr>
          <p:cNvPr id="9" name="Volný tvar 8"/>
          <p:cNvSpPr/>
          <p:nvPr/>
        </p:nvSpPr>
        <p:spPr>
          <a:xfrm rot="4628571">
            <a:off x="7039879" y="3345858"/>
            <a:ext cx="300401" cy="382150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0" y="76430"/>
                </a:moveTo>
                <a:lnTo>
                  <a:pt x="150201" y="76430"/>
                </a:lnTo>
                <a:lnTo>
                  <a:pt x="150201" y="0"/>
                </a:lnTo>
                <a:lnTo>
                  <a:pt x="300401" y="191075"/>
                </a:lnTo>
                <a:lnTo>
                  <a:pt x="150201" y="382150"/>
                </a:lnTo>
                <a:lnTo>
                  <a:pt x="150201" y="305720"/>
                </a:lnTo>
                <a:lnTo>
                  <a:pt x="0" y="305720"/>
                </a:lnTo>
                <a:lnTo>
                  <a:pt x="0" y="7643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2105893"/>
              <a:satOff val="3549"/>
              <a:lumOff val="-4347"/>
              <a:alphaOff val="0"/>
            </a:schemeClr>
          </a:fillRef>
          <a:effectRef idx="3">
            <a:schemeClr val="accent2">
              <a:hueOff val="-2105893"/>
              <a:satOff val="3549"/>
              <a:lumOff val="-434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76429" rIns="90120" bIns="7643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  <p:sp>
        <p:nvSpPr>
          <p:cNvPr id="10" name="Volný tvar 9"/>
          <p:cNvSpPr/>
          <p:nvPr/>
        </p:nvSpPr>
        <p:spPr>
          <a:xfrm>
            <a:off x="6814865" y="3807320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4211785"/>
              <a:satOff val="7099"/>
              <a:lumOff val="-8693"/>
              <a:alphaOff val="0"/>
            </a:schemeClr>
          </a:fillRef>
          <a:effectRef idx="3">
            <a:schemeClr val="accent2">
              <a:hueOff val="-4211785"/>
              <a:satOff val="7099"/>
              <a:lumOff val="-869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STŘEDA</a:t>
            </a:r>
            <a:endParaRPr lang="cs-CZ" sz="1600" kern="1200" dirty="0"/>
          </a:p>
        </p:txBody>
      </p:sp>
      <p:sp>
        <p:nvSpPr>
          <p:cNvPr id="11" name="Volný tvar 10"/>
          <p:cNvSpPr/>
          <p:nvPr/>
        </p:nvSpPr>
        <p:spPr>
          <a:xfrm rot="18514286">
            <a:off x="6706430" y="4839948"/>
            <a:ext cx="300402" cy="382151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300401" y="305720"/>
                </a:moveTo>
                <a:lnTo>
                  <a:pt x="150200" y="305720"/>
                </a:lnTo>
                <a:lnTo>
                  <a:pt x="150200" y="382150"/>
                </a:lnTo>
                <a:lnTo>
                  <a:pt x="0" y="191075"/>
                </a:lnTo>
                <a:lnTo>
                  <a:pt x="150200" y="0"/>
                </a:lnTo>
                <a:lnTo>
                  <a:pt x="150200" y="76430"/>
                </a:lnTo>
                <a:lnTo>
                  <a:pt x="300401" y="76430"/>
                </a:lnTo>
                <a:lnTo>
                  <a:pt x="300401" y="30572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4211785"/>
              <a:satOff val="7099"/>
              <a:lumOff val="-8693"/>
              <a:alphaOff val="0"/>
            </a:schemeClr>
          </a:fillRef>
          <a:effectRef idx="3">
            <a:schemeClr val="accent2">
              <a:hueOff val="-4211785"/>
              <a:satOff val="7099"/>
              <a:lumOff val="-869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0118" tIns="76430" rIns="2" bIns="7643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  <p:sp>
        <p:nvSpPr>
          <p:cNvPr id="12" name="Volný tvar 11"/>
          <p:cNvSpPr/>
          <p:nvPr/>
        </p:nvSpPr>
        <p:spPr>
          <a:xfrm>
            <a:off x="5755497" y="5135724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6317677"/>
              <a:satOff val="10648"/>
              <a:lumOff val="-13040"/>
              <a:alphaOff val="0"/>
            </a:schemeClr>
          </a:fillRef>
          <a:effectRef idx="3">
            <a:schemeClr val="accent2">
              <a:hueOff val="-6317677"/>
              <a:satOff val="10648"/>
              <a:lumOff val="-1304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ČTVRTEK</a:t>
            </a:r>
            <a:endParaRPr lang="cs-CZ" sz="1600" kern="1200" dirty="0"/>
          </a:p>
        </p:txBody>
      </p:sp>
      <p:sp>
        <p:nvSpPr>
          <p:cNvPr id="13" name="Volný tvar 12"/>
          <p:cNvSpPr/>
          <p:nvPr/>
        </p:nvSpPr>
        <p:spPr>
          <a:xfrm rot="21600000">
            <a:off x="5330401" y="5510798"/>
            <a:ext cx="300402" cy="382150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300401" y="305720"/>
                </a:moveTo>
                <a:lnTo>
                  <a:pt x="150200" y="305720"/>
                </a:lnTo>
                <a:lnTo>
                  <a:pt x="150200" y="382150"/>
                </a:lnTo>
                <a:lnTo>
                  <a:pt x="0" y="191075"/>
                </a:lnTo>
                <a:lnTo>
                  <a:pt x="150200" y="0"/>
                </a:lnTo>
                <a:lnTo>
                  <a:pt x="150200" y="76430"/>
                </a:lnTo>
                <a:lnTo>
                  <a:pt x="300401" y="76430"/>
                </a:lnTo>
                <a:lnTo>
                  <a:pt x="300401" y="30572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6317677"/>
              <a:satOff val="10648"/>
              <a:lumOff val="-13040"/>
              <a:alphaOff val="0"/>
            </a:schemeClr>
          </a:fillRef>
          <a:effectRef idx="3">
            <a:schemeClr val="accent2">
              <a:hueOff val="-6317677"/>
              <a:satOff val="10648"/>
              <a:lumOff val="-1304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0120" tIns="76430" rIns="1" bIns="7643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  <p:sp>
        <p:nvSpPr>
          <p:cNvPr id="14" name="Volný tvar 13"/>
          <p:cNvSpPr/>
          <p:nvPr/>
        </p:nvSpPr>
        <p:spPr>
          <a:xfrm>
            <a:off x="4056404" y="5135724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8423570"/>
              <a:satOff val="14198"/>
              <a:lumOff val="-17386"/>
              <a:alphaOff val="0"/>
            </a:schemeClr>
          </a:fillRef>
          <a:effectRef idx="3">
            <a:schemeClr val="accent2">
              <a:hueOff val="-8423570"/>
              <a:satOff val="14198"/>
              <a:lumOff val="-1738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PÁTEK</a:t>
            </a:r>
            <a:endParaRPr lang="cs-CZ" sz="1600" kern="1200" dirty="0"/>
          </a:p>
        </p:txBody>
      </p:sp>
      <p:sp>
        <p:nvSpPr>
          <p:cNvPr id="15" name="Volný tvar 14"/>
          <p:cNvSpPr/>
          <p:nvPr/>
        </p:nvSpPr>
        <p:spPr>
          <a:xfrm rot="24685714">
            <a:off x="3947969" y="4853242"/>
            <a:ext cx="300402" cy="382151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300401" y="305720"/>
                </a:moveTo>
                <a:lnTo>
                  <a:pt x="150200" y="305720"/>
                </a:lnTo>
                <a:lnTo>
                  <a:pt x="150200" y="382150"/>
                </a:lnTo>
                <a:lnTo>
                  <a:pt x="0" y="191075"/>
                </a:lnTo>
                <a:lnTo>
                  <a:pt x="150200" y="0"/>
                </a:lnTo>
                <a:lnTo>
                  <a:pt x="150200" y="76430"/>
                </a:lnTo>
                <a:lnTo>
                  <a:pt x="300401" y="76430"/>
                </a:lnTo>
                <a:lnTo>
                  <a:pt x="300401" y="30572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8423570"/>
              <a:satOff val="14198"/>
              <a:lumOff val="-17386"/>
              <a:alphaOff val="0"/>
            </a:schemeClr>
          </a:fillRef>
          <a:effectRef idx="3">
            <a:schemeClr val="accent2">
              <a:hueOff val="-8423570"/>
              <a:satOff val="14198"/>
              <a:lumOff val="-1738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0120" tIns="76431" rIns="0" bIns="76429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  <p:sp>
        <p:nvSpPr>
          <p:cNvPr id="16" name="Volný tvar 15"/>
          <p:cNvSpPr/>
          <p:nvPr/>
        </p:nvSpPr>
        <p:spPr>
          <a:xfrm>
            <a:off x="2997036" y="3807320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0529463"/>
              <a:satOff val="17747"/>
              <a:lumOff val="-21733"/>
              <a:alphaOff val="0"/>
            </a:schemeClr>
          </a:fillRef>
          <a:effectRef idx="3">
            <a:schemeClr val="accent2">
              <a:hueOff val="-10529463"/>
              <a:satOff val="17747"/>
              <a:lumOff val="-2173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SOBOTA</a:t>
            </a:r>
            <a:endParaRPr lang="cs-CZ" sz="1600" kern="1200" dirty="0"/>
          </a:p>
        </p:txBody>
      </p:sp>
      <p:sp>
        <p:nvSpPr>
          <p:cNvPr id="17" name="Volný tvar 16"/>
          <p:cNvSpPr/>
          <p:nvPr/>
        </p:nvSpPr>
        <p:spPr>
          <a:xfrm rot="16971429">
            <a:off x="3600134" y="3362435"/>
            <a:ext cx="300401" cy="382150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0" y="76430"/>
                </a:moveTo>
                <a:lnTo>
                  <a:pt x="150201" y="76430"/>
                </a:lnTo>
                <a:lnTo>
                  <a:pt x="150201" y="0"/>
                </a:lnTo>
                <a:lnTo>
                  <a:pt x="300401" y="191075"/>
                </a:lnTo>
                <a:lnTo>
                  <a:pt x="150201" y="382150"/>
                </a:lnTo>
                <a:lnTo>
                  <a:pt x="150201" y="305720"/>
                </a:lnTo>
                <a:lnTo>
                  <a:pt x="0" y="305720"/>
                </a:lnTo>
                <a:lnTo>
                  <a:pt x="0" y="7643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0529463"/>
              <a:satOff val="17747"/>
              <a:lumOff val="-21733"/>
              <a:alphaOff val="0"/>
            </a:schemeClr>
          </a:fillRef>
          <a:effectRef idx="3">
            <a:schemeClr val="accent2">
              <a:hueOff val="-10529463"/>
              <a:satOff val="17747"/>
              <a:lumOff val="-2173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76430" rIns="90120" bIns="76429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  <p:sp>
        <p:nvSpPr>
          <p:cNvPr id="18" name="Volný tvar 17"/>
          <p:cNvSpPr/>
          <p:nvPr/>
        </p:nvSpPr>
        <p:spPr>
          <a:xfrm>
            <a:off x="3375120" y="2150826"/>
            <a:ext cx="1132297" cy="1132297"/>
          </a:xfrm>
          <a:custGeom>
            <a:avLst/>
            <a:gdLst>
              <a:gd name="connsiteX0" fmla="*/ 0 w 1132297"/>
              <a:gd name="connsiteY0" fmla="*/ 566149 h 1132297"/>
              <a:gd name="connsiteX1" fmla="*/ 165822 w 1132297"/>
              <a:gd name="connsiteY1" fmla="*/ 165821 h 1132297"/>
              <a:gd name="connsiteX2" fmla="*/ 566150 w 1132297"/>
              <a:gd name="connsiteY2" fmla="*/ 0 h 1132297"/>
              <a:gd name="connsiteX3" fmla="*/ 966478 w 1132297"/>
              <a:gd name="connsiteY3" fmla="*/ 165822 h 1132297"/>
              <a:gd name="connsiteX4" fmla="*/ 1132299 w 1132297"/>
              <a:gd name="connsiteY4" fmla="*/ 566150 h 1132297"/>
              <a:gd name="connsiteX5" fmla="*/ 966478 w 1132297"/>
              <a:gd name="connsiteY5" fmla="*/ 966478 h 1132297"/>
              <a:gd name="connsiteX6" fmla="*/ 566150 w 1132297"/>
              <a:gd name="connsiteY6" fmla="*/ 1132299 h 1132297"/>
              <a:gd name="connsiteX7" fmla="*/ 165822 w 1132297"/>
              <a:gd name="connsiteY7" fmla="*/ 966477 h 1132297"/>
              <a:gd name="connsiteX8" fmla="*/ 1 w 1132297"/>
              <a:gd name="connsiteY8" fmla="*/ 566149 h 1132297"/>
              <a:gd name="connsiteX9" fmla="*/ 0 w 1132297"/>
              <a:gd name="connsiteY9" fmla="*/ 566149 h 1132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32297" h="1132297">
                <a:moveTo>
                  <a:pt x="0" y="566149"/>
                </a:moveTo>
                <a:cubicBezTo>
                  <a:pt x="0" y="415997"/>
                  <a:pt x="59648" y="271995"/>
                  <a:pt x="165822" y="165821"/>
                </a:cubicBezTo>
                <a:cubicBezTo>
                  <a:pt x="271996" y="59648"/>
                  <a:pt x="415998" y="0"/>
                  <a:pt x="566150" y="0"/>
                </a:cubicBezTo>
                <a:cubicBezTo>
                  <a:pt x="716302" y="0"/>
                  <a:pt x="860304" y="59648"/>
                  <a:pt x="966478" y="165822"/>
                </a:cubicBezTo>
                <a:cubicBezTo>
                  <a:pt x="1072651" y="271996"/>
                  <a:pt x="1132299" y="415998"/>
                  <a:pt x="1132299" y="566150"/>
                </a:cubicBezTo>
                <a:cubicBezTo>
                  <a:pt x="1132299" y="716302"/>
                  <a:pt x="1072651" y="860304"/>
                  <a:pt x="966478" y="966478"/>
                </a:cubicBezTo>
                <a:cubicBezTo>
                  <a:pt x="860304" y="1072652"/>
                  <a:pt x="716302" y="1132299"/>
                  <a:pt x="566150" y="1132299"/>
                </a:cubicBezTo>
                <a:cubicBezTo>
                  <a:pt x="415998" y="1132299"/>
                  <a:pt x="271996" y="1072651"/>
                  <a:pt x="165822" y="966477"/>
                </a:cubicBezTo>
                <a:cubicBezTo>
                  <a:pt x="59649" y="860303"/>
                  <a:pt x="1" y="716301"/>
                  <a:pt x="1" y="566149"/>
                </a:cubicBezTo>
                <a:lnTo>
                  <a:pt x="0" y="5661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2635355"/>
              <a:satOff val="21297"/>
              <a:lumOff val="-26079"/>
              <a:alphaOff val="0"/>
            </a:schemeClr>
          </a:fillRef>
          <a:effectRef idx="3">
            <a:schemeClr val="accent2">
              <a:hueOff val="-12635355"/>
              <a:satOff val="21297"/>
              <a:lumOff val="-2607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86141" tIns="186141" rIns="186141" bIns="186141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600" kern="1200" dirty="0" smtClean="0"/>
              <a:t>NEDĚLE</a:t>
            </a:r>
            <a:endParaRPr lang="cs-CZ" sz="1600" kern="1200" dirty="0"/>
          </a:p>
        </p:txBody>
      </p:sp>
      <p:sp>
        <p:nvSpPr>
          <p:cNvPr id="19" name="Volný tvar 18"/>
          <p:cNvSpPr/>
          <p:nvPr/>
        </p:nvSpPr>
        <p:spPr>
          <a:xfrm rot="20057143">
            <a:off x="4548823" y="2160984"/>
            <a:ext cx="300401" cy="382150"/>
          </a:xfrm>
          <a:custGeom>
            <a:avLst/>
            <a:gdLst>
              <a:gd name="connsiteX0" fmla="*/ 0 w 300401"/>
              <a:gd name="connsiteY0" fmla="*/ 76430 h 382150"/>
              <a:gd name="connsiteX1" fmla="*/ 150201 w 300401"/>
              <a:gd name="connsiteY1" fmla="*/ 76430 h 382150"/>
              <a:gd name="connsiteX2" fmla="*/ 150201 w 300401"/>
              <a:gd name="connsiteY2" fmla="*/ 0 h 382150"/>
              <a:gd name="connsiteX3" fmla="*/ 300401 w 300401"/>
              <a:gd name="connsiteY3" fmla="*/ 191075 h 382150"/>
              <a:gd name="connsiteX4" fmla="*/ 150201 w 300401"/>
              <a:gd name="connsiteY4" fmla="*/ 382150 h 382150"/>
              <a:gd name="connsiteX5" fmla="*/ 150201 w 300401"/>
              <a:gd name="connsiteY5" fmla="*/ 305720 h 382150"/>
              <a:gd name="connsiteX6" fmla="*/ 0 w 300401"/>
              <a:gd name="connsiteY6" fmla="*/ 305720 h 382150"/>
              <a:gd name="connsiteX7" fmla="*/ 0 w 300401"/>
              <a:gd name="connsiteY7" fmla="*/ 76430 h 382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0401" h="382150">
                <a:moveTo>
                  <a:pt x="0" y="76430"/>
                </a:moveTo>
                <a:lnTo>
                  <a:pt x="150201" y="76430"/>
                </a:lnTo>
                <a:lnTo>
                  <a:pt x="150201" y="0"/>
                </a:lnTo>
                <a:lnTo>
                  <a:pt x="300401" y="191075"/>
                </a:lnTo>
                <a:lnTo>
                  <a:pt x="150201" y="382150"/>
                </a:lnTo>
                <a:lnTo>
                  <a:pt x="150201" y="305720"/>
                </a:lnTo>
                <a:lnTo>
                  <a:pt x="0" y="305720"/>
                </a:lnTo>
                <a:lnTo>
                  <a:pt x="0" y="7643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2635355"/>
              <a:satOff val="21297"/>
              <a:lumOff val="-26079"/>
              <a:alphaOff val="0"/>
            </a:schemeClr>
          </a:fillRef>
          <a:effectRef idx="3">
            <a:schemeClr val="accent2">
              <a:hueOff val="-12635355"/>
              <a:satOff val="21297"/>
              <a:lumOff val="-2607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76430" rIns="90120" bIns="76429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300" kern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sz="1600" b="1" dirty="0" smtClean="0">
                <a:latin typeface="Calibri" pitchFamily="34" charset="0"/>
              </a:rPr>
              <a:t>Snímek 6:</a:t>
            </a:r>
          </a:p>
          <a:p>
            <a:pPr>
              <a:buNone/>
            </a:pPr>
            <a:r>
              <a:rPr lang="en-US" sz="1200" dirty="0" smtClean="0">
                <a:latin typeface="Calibri" pitchFamily="34" charset="0"/>
              </a:rPr>
              <a:t>[</a:t>
            </a:r>
            <a:r>
              <a:rPr lang="cs-CZ" sz="1200" dirty="0" smtClean="0">
                <a:latin typeface="Calibri" pitchFamily="34" charset="0"/>
              </a:rPr>
              <a:t>cit.2011-11-17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Obrázek </a:t>
            </a:r>
            <a:r>
              <a:rPr lang="cs-CZ" sz="1200" dirty="0" err="1" smtClean="0">
                <a:latin typeface="Calibri" pitchFamily="34" charset="0"/>
              </a:rPr>
              <a:t>smajlíka</a:t>
            </a:r>
            <a:r>
              <a:rPr lang="cs-CZ" sz="1200" dirty="0" smtClean="0">
                <a:latin typeface="Calibri" pitchFamily="34" charset="0"/>
              </a:rPr>
              <a:t> byl použit z galerie Office.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441</Words>
  <Application>Microsoft Office PowerPoint</Application>
  <PresentationFormat>Předvádění na obrazovce (4:3)</PresentationFormat>
  <Paragraphs>75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 SPECIÁLNÍ ZÁKLADNÍ ŠKOLA A MATEŘSKÁ ŠKOLA VARNSDORF  Autor: Bc. Iva Sentnerová, 2011 – 11 – 17 Název: VY_12_INOVACE_13_DNY V TÝDNU Téma: Můj týden Číslo projektu: CZ.1.07/1.4.00/21.0640   Anotace: Materiál je určen pro 4. třídu, slouží ke zlepšení orientace           v textu, ke zdokonalení orientace v čase, konkrétně upevnění názvů          a posloupnosti dnů v týdnu.</vt:lpstr>
      <vt:lpstr>MŮJ TÝDEN</vt:lpstr>
      <vt:lpstr>MŮJ TÝDEN</vt:lpstr>
      <vt:lpstr>ODPOVÍDEJ NA OTÁZKY</vt:lpstr>
      <vt:lpstr>PŘIŘAZUJ</vt:lpstr>
      <vt:lpstr>KTERÉ DNY TVOŘÍ VÍKEND?</vt:lpstr>
      <vt:lpstr>SEŘAĎ DNY V TÝDNU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 Autor: Bc. Iva Sentnerová, 17. 11. 2011 Název: VY_12_INOVACE_13_ORIENTACE V ČASE Téma: Dny v týdnu Číslo projektu: CZ.1.07/1.4.00/21.0640   Anotace: Materiál je určen pro 4. třídu, slouží ke zdokonalení orientace v čase, konkrétně upevnění názvů a posloupnosti dnů</dc:title>
  <dc:creator>Lucinka</dc:creator>
  <cp:lastModifiedBy>Učitel</cp:lastModifiedBy>
  <cp:revision>19</cp:revision>
  <dcterms:created xsi:type="dcterms:W3CDTF">2011-11-17T09:39:34Z</dcterms:created>
  <dcterms:modified xsi:type="dcterms:W3CDTF">2012-03-24T18:48:18Z</dcterms:modified>
</cp:coreProperties>
</file>