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7" r:id="rId4"/>
    <p:sldId id="264" r:id="rId5"/>
    <p:sldId id="259" r:id="rId6"/>
    <p:sldId id="260" r:id="rId7"/>
    <p:sldId id="262" r:id="rId8"/>
    <p:sldId id="263" r:id="rId9"/>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00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105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lvl1pPr>
              <a:defRPr/>
            </a:lvl1pPr>
          </a:lstStyle>
          <a:p>
            <a:pPr>
              <a:defRPr/>
            </a:pPr>
            <a:fld id="{D8A00E37-CAC1-4F55-A1FD-83847D1CCC7C}" type="datetimeFigureOut">
              <a:rPr lang="cs-CZ"/>
              <a:pPr>
                <a:defRPr/>
              </a:pPr>
              <a:t>23.3.2012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507A612E-E449-4F74-AE1D-CFFCDC896C8F}"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7329936B-D991-48EC-B2AA-4F6790D57290}" type="datetimeFigureOut">
              <a:rPr lang="cs-CZ"/>
              <a:pPr>
                <a:defRPr/>
              </a:pPr>
              <a:t>23.3.2012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4173CFF2-E281-43B6-89C1-A7D8F0E5D43B}"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22480DEE-E300-4FD7-8241-5A285B37EE17}" type="datetimeFigureOut">
              <a:rPr lang="cs-CZ"/>
              <a:pPr>
                <a:defRPr/>
              </a:pPr>
              <a:t>23.3.2012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B89E0469-603A-4645-B078-266226545266}"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09E402BA-07AF-4C81-A000-B45CC83B6F9D}" type="datetimeFigureOut">
              <a:rPr lang="cs-CZ"/>
              <a:pPr>
                <a:defRPr/>
              </a:pPr>
              <a:t>23.3.2012</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98F6DBC4-CFD1-41D9-B892-213DF563E31A}"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BFF8CB58-D766-496C-90B5-24580FD457E5}" type="datetimeFigureOut">
              <a:rPr lang="cs-CZ"/>
              <a:pPr>
                <a:defRPr/>
              </a:pPr>
              <a:t>23.3.2012</a:t>
            </a:fld>
            <a:endParaRPr lang="cs-CZ"/>
          </a:p>
        </p:txBody>
      </p:sp>
      <p:sp>
        <p:nvSpPr>
          <p:cNvPr id="8" name="Zástupný symbol pro zápatí 4"/>
          <p:cNvSpPr>
            <a:spLocks noGrp="1"/>
          </p:cNvSpPr>
          <p:nvPr>
            <p:ph type="ftr" sz="quarter" idx="11"/>
          </p:nvPr>
        </p:nvSpPr>
        <p:spPr/>
        <p:txBody>
          <a:bodyPr/>
          <a:lstStyle>
            <a:lvl1pPr>
              <a:defRPr/>
            </a:lvl1pPr>
          </a:lstStyle>
          <a:p>
            <a:pPr>
              <a:defRPr/>
            </a:pPr>
            <a:endParaRPr lang="cs-CZ"/>
          </a:p>
        </p:txBody>
      </p:sp>
      <p:sp>
        <p:nvSpPr>
          <p:cNvPr id="9" name="Zástupný symbol pro číslo snímku 5"/>
          <p:cNvSpPr>
            <a:spLocks noGrp="1"/>
          </p:cNvSpPr>
          <p:nvPr>
            <p:ph type="sldNum" sz="quarter" idx="12"/>
          </p:nvPr>
        </p:nvSpPr>
        <p:spPr/>
        <p:txBody>
          <a:bodyPr/>
          <a:lstStyle>
            <a:lvl1pPr>
              <a:defRPr/>
            </a:lvl1pPr>
          </a:lstStyle>
          <a:p>
            <a:pPr>
              <a:defRPr/>
            </a:pPr>
            <a:fld id="{8915D473-5277-48C7-A0E8-C9076D0FC5A0}"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3"/>
          <p:cNvSpPr>
            <a:spLocks noGrp="1"/>
          </p:cNvSpPr>
          <p:nvPr>
            <p:ph type="dt" sz="half" idx="10"/>
          </p:nvPr>
        </p:nvSpPr>
        <p:spPr/>
        <p:txBody>
          <a:bodyPr/>
          <a:lstStyle>
            <a:lvl1pPr>
              <a:defRPr/>
            </a:lvl1pPr>
          </a:lstStyle>
          <a:p>
            <a:pPr>
              <a:defRPr/>
            </a:pPr>
            <a:fld id="{20D72884-6424-44CC-A71D-7F4ACF472E5A}" type="datetimeFigureOut">
              <a:rPr lang="cs-CZ"/>
              <a:pPr>
                <a:defRPr/>
              </a:pPr>
              <a:t>23.3.2012</a:t>
            </a:fld>
            <a:endParaRPr lang="cs-CZ"/>
          </a:p>
        </p:txBody>
      </p:sp>
      <p:sp>
        <p:nvSpPr>
          <p:cNvPr id="4" name="Zástupný symbol pro zápatí 4"/>
          <p:cNvSpPr>
            <a:spLocks noGrp="1"/>
          </p:cNvSpPr>
          <p:nvPr>
            <p:ph type="ftr" sz="quarter" idx="11"/>
          </p:nvPr>
        </p:nvSpPr>
        <p:spPr/>
        <p:txBody>
          <a:bodyPr/>
          <a:lstStyle>
            <a:lvl1pPr>
              <a:defRPr/>
            </a:lvl1pPr>
          </a:lstStyle>
          <a:p>
            <a:pPr>
              <a:defRPr/>
            </a:pPr>
            <a:endParaRPr lang="cs-CZ"/>
          </a:p>
        </p:txBody>
      </p:sp>
      <p:sp>
        <p:nvSpPr>
          <p:cNvPr id="5" name="Zástupný symbol pro číslo snímku 5"/>
          <p:cNvSpPr>
            <a:spLocks noGrp="1"/>
          </p:cNvSpPr>
          <p:nvPr>
            <p:ph type="sldNum" sz="quarter" idx="12"/>
          </p:nvPr>
        </p:nvSpPr>
        <p:spPr/>
        <p:txBody>
          <a:bodyPr/>
          <a:lstStyle>
            <a:lvl1pPr>
              <a:defRPr/>
            </a:lvl1pPr>
          </a:lstStyle>
          <a:p>
            <a:pPr>
              <a:defRPr/>
            </a:pPr>
            <a:fld id="{8FFD742C-E318-4F9E-A52A-DBB05C23B06E}"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4EC0C582-068E-4143-9294-C893C7A90374}" type="datetimeFigureOut">
              <a:rPr lang="cs-CZ"/>
              <a:pPr>
                <a:defRPr/>
              </a:pPr>
              <a:t>23.3.2012</a:t>
            </a:fld>
            <a:endParaRPr lang="cs-CZ"/>
          </a:p>
        </p:txBody>
      </p:sp>
      <p:sp>
        <p:nvSpPr>
          <p:cNvPr id="3" name="Zástupný symbol pro zápatí 4"/>
          <p:cNvSpPr>
            <a:spLocks noGrp="1"/>
          </p:cNvSpPr>
          <p:nvPr>
            <p:ph type="ftr" sz="quarter" idx="11"/>
          </p:nvPr>
        </p:nvSpPr>
        <p:spPr/>
        <p:txBody>
          <a:bodyPr/>
          <a:lstStyle>
            <a:lvl1pPr>
              <a:defRPr/>
            </a:lvl1pPr>
          </a:lstStyle>
          <a:p>
            <a:pPr>
              <a:defRPr/>
            </a:pPr>
            <a:endParaRPr lang="cs-CZ"/>
          </a:p>
        </p:txBody>
      </p:sp>
      <p:sp>
        <p:nvSpPr>
          <p:cNvPr id="4" name="Zástupný symbol pro číslo snímku 5"/>
          <p:cNvSpPr>
            <a:spLocks noGrp="1"/>
          </p:cNvSpPr>
          <p:nvPr>
            <p:ph type="sldNum" sz="quarter" idx="12"/>
          </p:nvPr>
        </p:nvSpPr>
        <p:spPr/>
        <p:txBody>
          <a:bodyPr/>
          <a:lstStyle>
            <a:lvl1pPr>
              <a:defRPr/>
            </a:lvl1pPr>
          </a:lstStyle>
          <a:p>
            <a:pPr>
              <a:defRPr/>
            </a:pPr>
            <a:fld id="{7C7338B4-5E4C-4901-B43E-2B21C535B2A4}"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042B1A39-72C8-4F06-96B8-7A3AB47AAD91}" type="datetimeFigureOut">
              <a:rPr lang="cs-CZ"/>
              <a:pPr>
                <a:defRPr/>
              </a:pPr>
              <a:t>23.3.2012</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D0C824E3-40AD-42C8-B858-74E67036D45B}"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9A39F6E8-815D-4410-9EDD-C2AC77C6BCE8}" type="datetimeFigureOut">
              <a:rPr lang="cs-CZ"/>
              <a:pPr>
                <a:defRPr/>
              </a:pPr>
              <a:t>23.3.2012</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35E7A1E1-A233-40F1-AC65-7D4804CB089F}"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4FC3AD55-8CCB-499D-911E-95D51AD18958}" type="datetimeFigureOut">
              <a:rPr lang="cs-CZ"/>
              <a:pPr>
                <a:defRPr/>
              </a:pPr>
              <a:t>23.3.2012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F461F9E7-D00D-40F5-A7F1-F50C15C49D84}"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6F5F64B8-7A4D-4F9E-BDA3-175EA7351859}" type="datetimeFigureOut">
              <a:rPr lang="cs-CZ"/>
              <a:pPr>
                <a:defRPr/>
              </a:pPr>
              <a:t>23.3.2012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EBFB29B7-95B0-41E3-B2F1-DA3D78FA75C9}"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C47DFB2-FDCE-4D7A-8235-0D126A7C0D06}" type="datetimeFigureOut">
              <a:rPr lang="cs-CZ"/>
              <a:pPr>
                <a:defRPr/>
              </a:pPr>
              <a:t>23.3.2012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A533278-EB4E-4B85-9E43-68CBBAE23969}"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3" name="TextovéPole 4"/>
          <p:cNvSpPr txBox="1">
            <a:spLocks noChangeArrowheads="1"/>
          </p:cNvSpPr>
          <p:nvPr/>
        </p:nvSpPr>
        <p:spPr bwMode="auto">
          <a:xfrm>
            <a:off x="323850" y="404813"/>
            <a:ext cx="8640763" cy="369887"/>
          </a:xfrm>
          <a:prstGeom prst="rect">
            <a:avLst/>
          </a:prstGeom>
          <a:noFill/>
          <a:ln w="9525">
            <a:noFill/>
            <a:miter lim="800000"/>
            <a:headEnd/>
            <a:tailEnd/>
          </a:ln>
        </p:spPr>
        <p:txBody>
          <a:bodyPr>
            <a:spAutoFit/>
          </a:bodyPr>
          <a:lstStyle/>
          <a:p>
            <a:endParaRPr lang="cs-CZ">
              <a:latin typeface="Calibri" pitchFamily="34" charset="0"/>
            </a:endParaRPr>
          </a:p>
        </p:txBody>
      </p:sp>
      <p:sp>
        <p:nvSpPr>
          <p:cNvPr id="8" name="Nadpis 7"/>
          <p:cNvSpPr>
            <a:spLocks noGrp="1"/>
          </p:cNvSpPr>
          <p:nvPr>
            <p:ph type="ctrTitle"/>
          </p:nvPr>
        </p:nvSpPr>
        <p:spPr>
          <a:xfrm>
            <a:off x="250825" y="792163"/>
            <a:ext cx="8569325" cy="4986337"/>
          </a:xfrm>
        </p:spPr>
        <p:txBody>
          <a:bodyPr rtlCol="0">
            <a:spAutoFit/>
          </a:bodyPr>
          <a:lstStyle/>
          <a:p>
            <a:pPr algn="just" fontAlgn="auto">
              <a:lnSpc>
                <a:spcPct val="150000"/>
              </a:lnSpc>
              <a:spcBef>
                <a:spcPts val="0"/>
              </a:spcBef>
              <a:spcAft>
                <a:spcPts val="0"/>
              </a:spcAft>
              <a:defRPr/>
            </a:pPr>
            <a:r>
              <a:rPr lang="cs-CZ" sz="2000" b="1" kern="0" dirty="0" smtClean="0">
                <a:solidFill>
                  <a:sysClr val="windowText" lastClr="000000">
                    <a:lumMod val="95000"/>
                    <a:lumOff val="5000"/>
                  </a:sysClr>
                </a:solidFill>
                <a:latin typeface="Arial" pitchFamily="34" charset="0"/>
                <a:cs typeface="Arial" pitchFamily="34" charset="0"/>
              </a:rPr>
              <a:t>Název školy: </a:t>
            </a:r>
            <a:br>
              <a:rPr lang="cs-CZ" sz="2000" b="1" kern="0" dirty="0" smtClean="0">
                <a:solidFill>
                  <a:sysClr val="windowText" lastClr="000000">
                    <a:lumMod val="95000"/>
                    <a:lumOff val="5000"/>
                  </a:sysClr>
                </a:solidFill>
                <a:latin typeface="Arial" pitchFamily="34" charset="0"/>
                <a:cs typeface="Arial" pitchFamily="34" charset="0"/>
              </a:rPr>
            </a:br>
            <a:r>
              <a:rPr lang="cs-CZ" sz="2000" kern="0" dirty="0" smtClean="0">
                <a:solidFill>
                  <a:sysClr val="windowText" lastClr="000000">
                    <a:lumMod val="95000"/>
                    <a:lumOff val="5000"/>
                  </a:sysClr>
                </a:solidFill>
                <a:latin typeface="Arial" pitchFamily="34" charset="0"/>
                <a:cs typeface="Arial" pitchFamily="34" charset="0"/>
              </a:rPr>
              <a:t>SPECIÁLNÍ ZÁKLADNÍ ŠKOLA A MATEŘSKÁ ŠKOLA VARNSDORF</a:t>
            </a:r>
            <a:r>
              <a:rPr lang="cs-CZ" sz="2000" b="1" kern="0" dirty="0" smtClean="0">
                <a:solidFill>
                  <a:sysClr val="windowText" lastClr="000000">
                    <a:lumMod val="95000"/>
                    <a:lumOff val="5000"/>
                  </a:sysClr>
                </a:solidFill>
                <a:latin typeface="Arial" pitchFamily="34" charset="0"/>
                <a:cs typeface="Arial" pitchFamily="34" charset="0"/>
              </a:rPr>
              <a:t>	</a:t>
            </a:r>
            <a:br>
              <a:rPr lang="cs-CZ" sz="2000" b="1" kern="0" dirty="0" smtClean="0">
                <a:solidFill>
                  <a:sysClr val="windowText" lastClr="000000">
                    <a:lumMod val="95000"/>
                    <a:lumOff val="5000"/>
                  </a:sysClr>
                </a:solidFill>
                <a:latin typeface="Arial" pitchFamily="34" charset="0"/>
                <a:cs typeface="Arial" pitchFamily="34" charset="0"/>
              </a:rPr>
            </a:br>
            <a:r>
              <a:rPr lang="cs-CZ" sz="2000" b="1" kern="0" dirty="0" smtClean="0">
                <a:solidFill>
                  <a:sysClr val="windowText" lastClr="000000">
                    <a:lumMod val="95000"/>
                    <a:lumOff val="5000"/>
                  </a:sysClr>
                </a:solidFill>
                <a:latin typeface="Arial" pitchFamily="34" charset="0"/>
                <a:cs typeface="Arial" pitchFamily="34" charset="0"/>
              </a:rPr>
              <a:t>Autor: </a:t>
            </a:r>
            <a:r>
              <a:rPr lang="cs-CZ" sz="2000" kern="0" dirty="0" smtClean="0">
                <a:solidFill>
                  <a:sysClr val="windowText" lastClr="000000">
                    <a:lumMod val="95000"/>
                    <a:lumOff val="5000"/>
                  </a:sysClr>
                </a:solidFill>
                <a:latin typeface="Arial" pitchFamily="34" charset="0"/>
                <a:cs typeface="Arial" pitchFamily="34" charset="0"/>
              </a:rPr>
              <a:t>Bc. Iva </a:t>
            </a:r>
            <a:r>
              <a:rPr lang="cs-CZ" sz="2000" kern="0" dirty="0" err="1" smtClean="0">
                <a:solidFill>
                  <a:sysClr val="windowText" lastClr="000000">
                    <a:lumMod val="95000"/>
                    <a:lumOff val="5000"/>
                  </a:sysClr>
                </a:solidFill>
                <a:latin typeface="Arial" pitchFamily="34" charset="0"/>
                <a:cs typeface="Arial" pitchFamily="34" charset="0"/>
              </a:rPr>
              <a:t>Sentnerová</a:t>
            </a:r>
            <a:r>
              <a:rPr lang="cs-CZ" sz="2000" kern="0" smtClean="0">
                <a:solidFill>
                  <a:sysClr val="windowText" lastClr="000000">
                    <a:lumMod val="95000"/>
                    <a:lumOff val="5000"/>
                  </a:sysClr>
                </a:solidFill>
                <a:latin typeface="Arial" pitchFamily="34" charset="0"/>
                <a:cs typeface="Arial" pitchFamily="34" charset="0"/>
              </a:rPr>
              <a:t>, 2011 – 11 – 17</a:t>
            </a:r>
            <a:r>
              <a:rPr lang="cs-CZ" sz="2000" kern="0" dirty="0" smtClean="0">
                <a:solidFill>
                  <a:sysClr val="windowText" lastClr="000000">
                    <a:lumMod val="95000"/>
                    <a:lumOff val="5000"/>
                  </a:sysClr>
                </a:solidFill>
                <a:latin typeface="Arial" pitchFamily="34" charset="0"/>
                <a:cs typeface="Arial" pitchFamily="34" charset="0"/>
              </a:rPr>
              <a:t/>
            </a:r>
            <a:br>
              <a:rPr lang="cs-CZ" sz="2000" kern="0" dirty="0" smtClean="0">
                <a:solidFill>
                  <a:sysClr val="windowText" lastClr="000000">
                    <a:lumMod val="95000"/>
                    <a:lumOff val="5000"/>
                  </a:sysClr>
                </a:solidFill>
                <a:latin typeface="Arial" pitchFamily="34" charset="0"/>
                <a:cs typeface="Arial" pitchFamily="34" charset="0"/>
              </a:rPr>
            </a:br>
            <a:r>
              <a:rPr lang="cs-CZ" sz="2000" b="1" kern="0" dirty="0" smtClean="0">
                <a:solidFill>
                  <a:sysClr val="windowText" lastClr="000000">
                    <a:lumMod val="95000"/>
                    <a:lumOff val="5000"/>
                  </a:sysClr>
                </a:solidFill>
                <a:latin typeface="Arial" pitchFamily="34" charset="0"/>
                <a:cs typeface="Arial" pitchFamily="34" charset="0"/>
              </a:rPr>
              <a:t>Název: </a:t>
            </a:r>
            <a:r>
              <a:rPr lang="cs-CZ" sz="2000" kern="0" dirty="0" smtClean="0">
                <a:solidFill>
                  <a:sysClr val="windowText" lastClr="000000">
                    <a:lumMod val="95000"/>
                    <a:lumOff val="5000"/>
                  </a:sysClr>
                </a:solidFill>
                <a:latin typeface="Arial" pitchFamily="34" charset="0"/>
                <a:cs typeface="Arial" pitchFamily="34" charset="0"/>
              </a:rPr>
              <a:t>VY_12_INOVACE_14_CHOVÁNÍ LIDÍ</a:t>
            </a:r>
            <a:br>
              <a:rPr lang="cs-CZ" sz="2000" kern="0" dirty="0" smtClean="0">
                <a:solidFill>
                  <a:sysClr val="windowText" lastClr="000000">
                    <a:lumMod val="95000"/>
                    <a:lumOff val="5000"/>
                  </a:sysClr>
                </a:solidFill>
                <a:latin typeface="Arial" pitchFamily="34" charset="0"/>
                <a:cs typeface="Arial" pitchFamily="34" charset="0"/>
              </a:rPr>
            </a:br>
            <a:r>
              <a:rPr lang="cs-CZ" sz="2000" b="1" kern="0" dirty="0" smtClean="0">
                <a:solidFill>
                  <a:sysClr val="windowText" lastClr="000000">
                    <a:lumMod val="95000"/>
                    <a:lumOff val="5000"/>
                  </a:sysClr>
                </a:solidFill>
                <a:latin typeface="Arial" pitchFamily="34" charset="0"/>
                <a:cs typeface="Arial" pitchFamily="34" charset="0"/>
              </a:rPr>
              <a:t>Téma: </a:t>
            </a:r>
            <a:r>
              <a:rPr lang="cs-CZ" sz="2000" kern="0" dirty="0" smtClean="0">
                <a:solidFill>
                  <a:sysClr val="windowText" lastClr="000000">
                    <a:lumMod val="95000"/>
                    <a:lumOff val="5000"/>
                  </a:sysClr>
                </a:solidFill>
                <a:latin typeface="Arial" pitchFamily="34" charset="0"/>
                <a:cs typeface="Arial" pitchFamily="34" charset="0"/>
              </a:rPr>
              <a:t>Dobrá rada nad zlato</a:t>
            </a:r>
            <a:br>
              <a:rPr lang="cs-CZ" sz="2000" kern="0" dirty="0" smtClean="0">
                <a:solidFill>
                  <a:sysClr val="windowText" lastClr="000000">
                    <a:lumMod val="95000"/>
                    <a:lumOff val="5000"/>
                  </a:sysClr>
                </a:solidFill>
                <a:latin typeface="Arial" pitchFamily="34" charset="0"/>
                <a:cs typeface="Arial" pitchFamily="34" charset="0"/>
              </a:rPr>
            </a:br>
            <a:r>
              <a:rPr lang="cs-CZ" sz="2000" b="1" kern="0" dirty="0" smtClean="0">
                <a:solidFill>
                  <a:sysClr val="windowText" lastClr="000000">
                    <a:lumMod val="95000"/>
                    <a:lumOff val="5000"/>
                  </a:sysClr>
                </a:solidFill>
                <a:latin typeface="Arial" pitchFamily="34" charset="0"/>
                <a:cs typeface="Arial" pitchFamily="34" charset="0"/>
              </a:rPr>
              <a:t>Číslo projektu: </a:t>
            </a:r>
            <a:r>
              <a:rPr lang="cs-CZ" sz="2000" kern="0" dirty="0" smtClean="0">
                <a:solidFill>
                  <a:sysClr val="windowText" lastClr="000000">
                    <a:lumMod val="95000"/>
                    <a:lumOff val="5000"/>
                  </a:sysClr>
                </a:solidFill>
                <a:latin typeface="Arial" pitchFamily="34" charset="0"/>
                <a:cs typeface="Arial" pitchFamily="34" charset="0"/>
              </a:rPr>
              <a:t>CZ.1.07/1.4.00/21.0640</a:t>
            </a:r>
            <a:br>
              <a:rPr lang="cs-CZ" sz="2000" kern="0" dirty="0" smtClean="0">
                <a:solidFill>
                  <a:sysClr val="windowText" lastClr="000000">
                    <a:lumMod val="95000"/>
                    <a:lumOff val="5000"/>
                  </a:sysClr>
                </a:solidFill>
                <a:latin typeface="Arial" pitchFamily="34" charset="0"/>
                <a:cs typeface="Arial" pitchFamily="34" charset="0"/>
              </a:rPr>
            </a:br>
            <a:r>
              <a:rPr lang="cs-CZ" sz="2000" b="1" kern="0" dirty="0" smtClean="0">
                <a:solidFill>
                  <a:srgbClr val="A5C249">
                    <a:lumMod val="75000"/>
                  </a:srgbClr>
                </a:solidFill>
                <a:latin typeface="Arial" pitchFamily="34" charset="0"/>
                <a:cs typeface="Arial" pitchFamily="34" charset="0"/>
              </a:rPr>
              <a:t/>
            </a:r>
            <a:br>
              <a:rPr lang="cs-CZ" sz="2000" b="1" kern="0" dirty="0" smtClean="0">
                <a:solidFill>
                  <a:srgbClr val="A5C249">
                    <a:lumMod val="75000"/>
                  </a:srgbClr>
                </a:solidFill>
                <a:latin typeface="Arial" pitchFamily="34" charset="0"/>
                <a:cs typeface="Arial" pitchFamily="34" charset="0"/>
              </a:rPr>
            </a:br>
            <a:r>
              <a:rPr lang="cs-CZ" sz="1800" kern="0" dirty="0" smtClean="0">
                <a:solidFill>
                  <a:sysClr val="windowText" lastClr="000000"/>
                </a:solidFill>
              </a:rPr>
              <a:t/>
            </a:r>
            <a:br>
              <a:rPr lang="cs-CZ" sz="1800" kern="0" dirty="0" smtClean="0">
                <a:solidFill>
                  <a:sysClr val="windowText" lastClr="000000"/>
                </a:solidFill>
              </a:rPr>
            </a:br>
            <a:r>
              <a:rPr lang="cs-CZ" sz="2000" b="1" kern="0" dirty="0" smtClean="0">
                <a:solidFill>
                  <a:sysClr val="windowText" lastClr="000000">
                    <a:lumMod val="95000"/>
                    <a:lumOff val="5000"/>
                  </a:sysClr>
                </a:solidFill>
                <a:latin typeface="Arial" pitchFamily="34" charset="0"/>
                <a:cs typeface="Arial" pitchFamily="34" charset="0"/>
              </a:rPr>
              <a:t>Anotace:</a:t>
            </a:r>
            <a:r>
              <a:rPr lang="cs-CZ" sz="2000" kern="0" dirty="0" smtClean="0">
                <a:solidFill>
                  <a:sysClr val="windowText" lastClr="000000">
                    <a:lumMod val="95000"/>
                    <a:lumOff val="5000"/>
                  </a:sysClr>
                </a:solidFill>
                <a:latin typeface="Arial" pitchFamily="34" charset="0"/>
                <a:cs typeface="Arial" pitchFamily="34" charset="0"/>
              </a:rPr>
              <a:t> Materiál je určen pro 5. třídu, </a:t>
            </a:r>
            <a:r>
              <a:rPr lang="cs-CZ" sz="2000" dirty="0" smtClean="0">
                <a:latin typeface="Arial" pitchFamily="34" charset="0"/>
                <a:cs typeface="Arial" pitchFamily="34" charset="0"/>
              </a:rPr>
              <a:t>slouží k docvičování čtení </a:t>
            </a:r>
            <a:br>
              <a:rPr lang="cs-CZ" sz="2000" dirty="0" smtClean="0">
                <a:latin typeface="Arial" pitchFamily="34" charset="0"/>
                <a:cs typeface="Arial" pitchFamily="34" charset="0"/>
              </a:rPr>
            </a:br>
            <a:r>
              <a:rPr lang="cs-CZ" sz="2000" dirty="0" smtClean="0">
                <a:latin typeface="Arial" pitchFamily="34" charset="0"/>
                <a:cs typeface="Arial" pitchFamily="34" charset="0"/>
              </a:rPr>
              <a:t>s porozuměním.</a:t>
            </a:r>
            <a:r>
              <a:rPr lang="cs-CZ" sz="2000" kern="0" dirty="0" smtClean="0">
                <a:latin typeface="Arial" pitchFamily="34" charset="0"/>
                <a:cs typeface="Arial" pitchFamily="34" charset="0"/>
              </a:rPr>
              <a:t> </a:t>
            </a:r>
            <a:r>
              <a:rPr lang="cs-CZ" sz="2000" kern="0" dirty="0" smtClean="0">
                <a:solidFill>
                  <a:sysClr val="windowText" lastClr="000000">
                    <a:lumMod val="95000"/>
                    <a:lumOff val="5000"/>
                  </a:sysClr>
                </a:solidFill>
                <a:latin typeface="Arial" pitchFamily="34" charset="0"/>
                <a:cs typeface="Arial" pitchFamily="34" charset="0"/>
              </a:rPr>
              <a:t>Žáci se s jeho pomocí učí rozeznávat vhodné a nevhodné chování.</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924944"/>
            <a:ext cx="8229600" cy="1143000"/>
          </a:xfrm>
        </p:spPr>
        <p:txBody>
          <a:bodyPr rtlCol="0">
            <a:no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fontAlgn="auto">
              <a:spcAft>
                <a:spcPts val="0"/>
              </a:spcAft>
              <a:defRPr/>
            </a:pPr>
            <a:r>
              <a:rPr lang="cs-CZ" sz="9600" b="1" dirty="0" smtClean="0">
                <a:ln/>
                <a:solidFill>
                  <a:schemeClr val="accent3"/>
                </a:solidFill>
              </a:rPr>
              <a:t>CHOVÁNÍ LIDÍ</a:t>
            </a:r>
            <a:endParaRPr lang="cs-CZ" sz="9600" b="1" dirty="0">
              <a:ln/>
              <a:solidFill>
                <a:schemeClr val="accent3"/>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normAutofit/>
          </a:bodyPr>
          <a:lstStyle/>
          <a:p>
            <a:pPr fontAlgn="auto">
              <a:spcAft>
                <a:spcPts val="0"/>
              </a:spcAft>
              <a:defRPr/>
            </a:pPr>
            <a:r>
              <a:rPr lang="cs-CZ" b="1" dirty="0" smtClean="0">
                <a:solidFill>
                  <a:schemeClr val="accent1">
                    <a:lumMod val="75000"/>
                  </a:schemeClr>
                </a:solidFill>
              </a:rPr>
              <a:t>DOBRÁ RADA NAD ZLATO</a:t>
            </a:r>
            <a:endParaRPr lang="cs-CZ" b="1" dirty="0">
              <a:solidFill>
                <a:schemeClr val="accent1">
                  <a:lumMod val="75000"/>
                </a:schemeClr>
              </a:solidFill>
            </a:endParaRPr>
          </a:p>
        </p:txBody>
      </p:sp>
      <p:sp>
        <p:nvSpPr>
          <p:cNvPr id="8" name="TextovéPole 7"/>
          <p:cNvSpPr txBox="1"/>
          <p:nvPr/>
        </p:nvSpPr>
        <p:spPr>
          <a:xfrm>
            <a:off x="251520" y="1628800"/>
            <a:ext cx="8640960" cy="3890489"/>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just" fontAlgn="auto">
              <a:lnSpc>
                <a:spcPct val="150000"/>
              </a:lnSpc>
              <a:spcBef>
                <a:spcPts val="0"/>
              </a:spcBef>
              <a:spcAft>
                <a:spcPts val="0"/>
              </a:spcAft>
              <a:defRPr/>
            </a:pPr>
            <a:r>
              <a:rPr lang="cs-CZ" sz="2800" dirty="0">
                <a:latin typeface="Arial" pitchFamily="34" charset="0"/>
                <a:cs typeface="Arial" pitchFamily="34" charset="0"/>
              </a:rPr>
              <a:t>Jirkovi sebrali kluci čepici a nechtěli mu ji dát. Tak rozzlobeného jsem Jirku ještě neviděl. Už to vypadalo, že se půjde prát. Řekl jsem mu, aby si jich nevšímal, že je to přestane bavit. No, chvíli jsem ho přemlouval, ale pomohlo to. Čepici mu nakonec vrátili, že si jen dělali legraci.</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normAutofit/>
          </a:bodyPr>
          <a:lstStyle/>
          <a:p>
            <a:pPr fontAlgn="auto">
              <a:spcAft>
                <a:spcPts val="0"/>
              </a:spcAft>
              <a:defRPr/>
            </a:pPr>
            <a:r>
              <a:rPr lang="cs-CZ" b="1" dirty="0" smtClean="0">
                <a:solidFill>
                  <a:schemeClr val="accent1">
                    <a:lumMod val="75000"/>
                  </a:schemeClr>
                </a:solidFill>
              </a:rPr>
              <a:t>O ČEM ČLÁNEK POJEDNÁVÁ?</a:t>
            </a:r>
            <a:endParaRPr lang="cs-CZ" dirty="0"/>
          </a:p>
        </p:txBody>
      </p:sp>
      <p:sp>
        <p:nvSpPr>
          <p:cNvPr id="3" name="Zástupný symbol pro obsah 2"/>
          <p:cNvSpPr>
            <a:spLocks noGrp="1"/>
          </p:cNvSpPr>
          <p:nvPr>
            <p:ph idx="1"/>
          </p:nvPr>
        </p:nvSpPr>
        <p:spPr>
          <a:xfrm>
            <a:off x="457200" y="1600200"/>
            <a:ext cx="4043363" cy="4525963"/>
          </a:xfrm>
        </p:spPr>
        <p:txBody>
          <a:bodyPr/>
          <a:lstStyle/>
          <a:p>
            <a:pPr marL="514350" indent="-514350">
              <a:buFont typeface="Arial" charset="0"/>
              <a:buAutoNum type="alphaLcParenR"/>
            </a:pPr>
            <a:r>
              <a:rPr lang="cs-CZ" smtClean="0">
                <a:latin typeface="Arial" charset="0"/>
                <a:cs typeface="Arial" charset="0"/>
              </a:rPr>
              <a:t>o práci v hodině výtvarné výchovy</a:t>
            </a:r>
          </a:p>
          <a:p>
            <a:pPr marL="514350" indent="-514350">
              <a:buFont typeface="Arial" charset="0"/>
              <a:buAutoNum type="alphaLcParenR"/>
            </a:pPr>
            <a:endParaRPr lang="cs-CZ" smtClean="0">
              <a:latin typeface="Arial" charset="0"/>
              <a:cs typeface="Arial" charset="0"/>
            </a:endParaRPr>
          </a:p>
          <a:p>
            <a:pPr marL="514350" indent="-514350">
              <a:buFont typeface="Arial" charset="0"/>
              <a:buAutoNum type="alphaLcParenR"/>
            </a:pPr>
            <a:r>
              <a:rPr lang="cs-CZ" smtClean="0">
                <a:latin typeface="Arial" charset="0"/>
                <a:cs typeface="Arial" charset="0"/>
              </a:rPr>
              <a:t>o rodinné oslavě</a:t>
            </a:r>
          </a:p>
          <a:p>
            <a:pPr marL="514350" indent="-514350">
              <a:buFont typeface="Arial" charset="0"/>
              <a:buAutoNum type="alphaLcParenR"/>
            </a:pPr>
            <a:endParaRPr lang="cs-CZ" smtClean="0">
              <a:latin typeface="Arial" charset="0"/>
              <a:cs typeface="Arial" charset="0"/>
            </a:endParaRPr>
          </a:p>
          <a:p>
            <a:pPr marL="514350" indent="-514350">
              <a:buFont typeface="Arial" charset="0"/>
              <a:buAutoNum type="alphaLcParenR"/>
            </a:pPr>
            <a:r>
              <a:rPr lang="cs-CZ" smtClean="0">
                <a:latin typeface="Arial" charset="0"/>
                <a:cs typeface="Arial" charset="0"/>
              </a:rPr>
              <a:t>o chování mezi kamarády</a:t>
            </a:r>
          </a:p>
        </p:txBody>
      </p:sp>
      <p:pic>
        <p:nvPicPr>
          <p:cNvPr id="4" name="Picture 3" descr="C:\Users\Lucinka\AppData\Local\Microsoft\Windows\Temporary Internet Files\Content.IE5\6YUBE8IW\MC900434421[1].wmf"/>
          <p:cNvPicPr>
            <a:picLocks noChangeAspect="1" noChangeArrowheads="1"/>
          </p:cNvPicPr>
          <p:nvPr/>
        </p:nvPicPr>
        <p:blipFill>
          <a:blip r:embed="rId2"/>
          <a:srcRect/>
          <a:stretch>
            <a:fillRect/>
          </a:stretch>
        </p:blipFill>
        <p:spPr bwMode="auto">
          <a:xfrm>
            <a:off x="9144000" y="5375275"/>
            <a:ext cx="1646238" cy="14827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14" dur="8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16" dur="80"/>
                                        <p:tgtEl>
                                          <p:spTgt spid="3">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3">
                                            <p:txEl>
                                              <p:pRg st="4" end="4"/>
                                            </p:txEl>
                                          </p:spTgt>
                                        </p:tgtEl>
                                        <p:attrNameLst>
                                          <p:attrName>style.visibility</p:attrName>
                                        </p:attrNameLst>
                                      </p:cBhvr>
                                      <p:to>
                                        <p:strVal val="visible"/>
                                      </p:to>
                                    </p:set>
                                    <p:anim calcmode="discrete" valueType="clr">
                                      <p:cBhvr override="childStyle">
                                        <p:cTn id="21" dur="80"/>
                                        <p:tgtEl>
                                          <p:spTgt spid="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
                                            <p:txEl>
                                              <p:pRg st="4" end="4"/>
                                            </p:txEl>
                                          </p:spTgt>
                                        </p:tgtEl>
                                        <p:attrNameLst>
                                          <p:attrName>fillcolor</p:attrName>
                                        </p:attrNameLst>
                                      </p:cBhvr>
                                      <p:tavLst>
                                        <p:tav tm="0">
                                          <p:val>
                                            <p:clrVal>
                                              <a:schemeClr val="accent2"/>
                                            </p:clrVal>
                                          </p:val>
                                        </p:tav>
                                        <p:tav tm="50000">
                                          <p:val>
                                            <p:clrVal>
                                              <a:schemeClr val="hlink"/>
                                            </p:clrVal>
                                          </p:val>
                                        </p:tav>
                                      </p:tavLst>
                                    </p:anim>
                                    <p:set>
                                      <p:cBhvr>
                                        <p:cTn id="23" dur="80"/>
                                        <p:tgtEl>
                                          <p:spTgt spid="3">
                                            <p:txEl>
                                              <p:pRg st="4" end="4"/>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0" presetClass="path" presetSubtype="0" accel="50000" decel="50000" fill="hold" nodeType="clickEffect">
                                  <p:stCondLst>
                                    <p:cond delay="0"/>
                                  </p:stCondLst>
                                  <p:childTnLst>
                                    <p:animMotion origin="layout" path="M -2.22222E-6 -1.11111E-6 C -0.00382 -0.00741 -0.01076 -0.0132 -0.01198 -0.02199 C -0.0125 -0.0257 -0.01232 -0.02917 -0.01354 -0.03241 C -0.01493 -0.03565 -0.01805 -0.0375 -0.01979 -0.04028 C -0.03593 -0.06806 -0.01736 -0.0382 -0.02552 -0.05625 C -0.03316 -0.07384 -0.04184 -0.0912 -0.04982 -0.10903 C -0.05399 -0.11806 -0.05555 -0.1294 -0.06041 -0.13727 C -0.08246 -0.17338 -0.09791 -0.2169 -0.11198 -0.25857 C -0.11666 -0.27176 -0.12413 -0.2831 -0.12882 -0.29676 C -0.13368 -0.31065 -0.13541 -0.32593 -0.1408 -0.33912 C -0.14566 -0.35093 -0.1493 -0.35556 -0.15295 -0.36736 C -0.15625 -0.37778 -0.15781 -0.38982 -0.16198 -0.39977 C -0.1658 -0.4088 -0.17048 -0.41713 -0.17413 -0.42616 C -0.17882 -0.4375 -0.17552 -0.43588 -0.18021 -0.44838 C -0.18472 -0.46065 -0.19253 -0.47708 -0.19982 -0.48681 C -0.20468 -0.51111 -0.22031 -0.53009 -0.23159 -0.54931 C -0.23455 -0.56088 -0.2309 -0.55023 -0.23923 -0.56157 C -0.246 -0.57037 -0.24965 -0.57708 -0.25764 -0.58357 C -0.26423 -0.59745 -0.27639 -0.60995 -0.28784 -0.6162 C -0.29323 -0.62708 -0.30295 -0.63195 -0.31041 -0.64028 C -0.31423 -0.64468 -0.31684 -0.6507 -0.321 -0.6544 C -0.32413 -0.65718 -0.33021 -0.6625 -0.33021 -0.6625 C -0.33541 -0.67338 -0.34705 -0.68657 -0.3559 -0.69097 C -0.36805 -0.70995 -0.39253 -0.73171 -0.41041 -0.73912 C -0.41701 -0.74769 -0.40989 -0.73958 -0.42274 -0.74722 C -0.4243 -0.74815 -0.42569 -0.75023 -0.42725 -0.75139 C -0.42916 -0.75278 -0.43107 -0.75417 -0.43333 -0.75532 C -0.44722 -0.76273 -0.4625 -0.77014 -0.47725 -0.77361 C -0.49045 -0.78009 -0.50121 -0.78264 -0.51493 -0.78588 C -0.53593 -0.7963 -0.55833 -0.79815 -0.58038 -0.80185 C -0.59843 -0.80486 -0.61666 -0.80857 -0.63472 -0.81181 C -0.66632 -0.81065 -0.6934 -0.80833 -0.72413 -0.80579 C -0.72569 -0.8044 -0.72691 -0.80278 -0.72864 -0.80185 C -0.73264 -0.8 -0.7408 -0.79769 -0.7408 -0.79769 C -0.74757 -0.7919 -0.75468 -0.78982 -0.76215 -0.78588 C -0.77326 -0.77917 -0.78489 -0.77014 -0.79687 -0.76551 C -0.81684 -0.74468 -0.83767 -0.72593 -0.85885 -0.70718 C -0.89496 -0.675 -0.84062 -0.71389 -0.87864 -0.68472 C -0.88194 -0.68241 -0.88593 -0.68125 -0.88923 -0.67847 C -0.90017 -0.66921 -0.91232 -0.65532 -0.92257 -0.64421 C -0.92847 -0.63796 -0.93385 -0.63588 -0.93923 -0.62801 C -0.95225 -0.60857 -0.9625 -0.58843 -0.971 -0.56551 C -0.97951 -0.54306 -0.98177 -0.51505 -0.99531 -0.49699 C -0.9967 -0.47986 -0.99791 -0.46458 -1.00295 -0.44838 C -1.00017 -0.42292 -0.99201 -0.41597 -0.97864 -0.39375 C -0.97587 -0.38912 -0.97152 -0.38704 -0.96805 -0.3838 C -0.96545 -0.38102 -0.95885 -0.37986 -0.95885 -0.37986 C -0.9493 -0.38426 -0.93923 -0.38773 -0.93021 -0.39375 C -0.92691 -0.39583 -0.92534 -0.40093 -0.92257 -0.40394 C -0.91927 -0.40764 -0.91527 -0.41065 -0.91198 -0.41389 C -0.90521 -0.42107 -0.89878 -0.4287 -0.89218 -0.43634 C -0.88871 -0.44028 -0.88385 -0.44097 -0.88021 -0.44445 C -0.87222 -0.45185 -0.86475 -0.45995 -0.85746 -0.46852 C -0.8243 -0.50833 -0.7934 -0.55 -0.76215 -0.5919 C -0.7585 -0.59676 -0.7526 -0.59815 -0.74826 -0.60208 C -0.73767 -0.61181 -0.72812 -0.62315 -0.71805 -0.63403 C -0.71493 -0.63727 -0.71146 -0.64028 -0.70885 -0.64421 C -0.70486 -0.65023 -0.70139 -0.65718 -0.69687 -0.6625 C -0.67222 -0.69167 -0.64514 -0.71505 -0.61805 -0.73912 C -0.60746 -0.74861 -0.59722 -0.76088 -0.58628 -0.76945 C -0.57465 -0.77894 -0.56128 -0.78403 -0.54982 -0.79375 C -0.53246 -0.80857 -0.50868 -0.82431 -0.48784 -0.82801 C -0.45764 -0.84583 -0.42343 -0.85394 -0.3908 -0.86042 C -0.38628 -0.85833 -0.38107 -0.85787 -0.37708 -0.8544 C -0.37465 -0.85232 -0.3743 -0.84745 -0.37257 -0.84421 C -0.37066 -0.84074 -0.36857 -0.8375 -0.36649 -0.83403 C -0.36493 -0.82662 -0.36389 -0.81921 -0.36198 -0.81181 C -0.3625 -0.79491 -0.36232 -0.77801 -0.36354 -0.76134 C -0.36527 -0.73796 -0.38507 -0.72361 -0.39375 -0.70301 C -0.40885 -0.66759 -0.42916 -0.65255 -0.45607 -0.63611 C -0.48437 -0.61875 -0.50902 -0.60324 -0.53767 -0.58958 C -0.56041 -0.5787 -0.58038 -0.5632 -0.60451 -0.55764 C -0.6276 -0.54329 -0.65052 -0.52824 -0.67413 -0.51505 C -0.67916 -0.5125 -0.68298 -0.50648 -0.68767 -0.50278 C -0.70173 -0.49167 -0.71597 -0.48148 -0.73021 -0.47083 C -0.75468 -0.45208 -0.78055 -0.43588 -0.80746 -0.42407 C -0.82083 -0.41204 -0.83489 -0.40208 -0.84826 -0.38958 C -0.85781 -0.38102 -0.86944 -0.37523 -0.87864 -0.36551 C -0.88212 -0.36204 -0.88437 -0.35695 -0.88767 -0.35347 C -0.90173 -0.33704 -0.91771 -0.31921 -0.93316 -0.30486 C -0.95104 -0.2882 -0.94392 -0.30208 -0.96198 -0.28079 C -0.97239 -0.26829 -0.98194 -0.2507 -0.99375 -0.24028 C -1.00087 -0.22616 -0.9993 -0.2044 -1.00295 -0.18796 C -1.00468 -0.16644 -1.00729 -0.13519 -0.99531 -0.11921 C -0.99253 -0.1088 -0.98593 -0.1044 -0.97864 -0.10093 C -0.96875 -0.08773 -0.96684 -0.09051 -0.94982 -0.08657 C -0.9375 -0.06667 -0.91979 -0.06343 -0.90139 -0.06065 C -0.88663 -0.0632 -0.86996 -0.06019 -0.85746 -0.0706 C -0.85451 -0.07338 -0.8526 -0.07778 -0.84982 -0.08056 C -0.84652 -0.08449 -0.84288 -0.08773 -0.83923 -0.09097 C -0.82187 -0.10509 -0.80451 -0.11412 -0.7908 -0.13727 C -0.78732 -0.14329 -0.78455 -0.15023 -0.78021 -0.15556 C -0.75868 -0.18333 -0.73489 -0.20787 -0.71354 -0.23611 C -0.70729 -0.24468 -0.69861 -0.24861 -0.69218 -0.25648 C -0.67413 -0.27894 -0.65434 -0.31644 -0.63923 -0.34144 C -0.61597 -0.3794 -0.59253 -0.41759 -0.56823 -0.4544 C -0.56371 -0.46134 -0.55677 -0.46505 -0.55139 -0.47083 C -0.54166 -0.48171 -0.5335 -0.49583 -0.52257 -0.50509 C -0.51562 -0.51065 -0.49514 -0.52732 -0.48784 -0.53519 C -0.47673 -0.54769 -0.46823 -0.56412 -0.45607 -0.57361 C -0.44982 -0.57824 -0.44357 -0.58218 -0.43784 -0.58796 C -0.43298 -0.59236 -0.42916 -0.59907 -0.4243 -0.60394 C -0.36996 -0.6581 -0.30607 -0.71736 -0.23767 -0.73102 C -0.23264 -0.72894 -0.22639 -0.72986 -0.22274 -0.725 C -0.21944 -0.7213 -0.21284 -0.69445 -0.21041 -0.68657 C -0.20712 -0.65324 -0.21128 -0.66528 -0.20434 -0.64838 C -0.20486 -0.62824 -0.20503 -0.60787 -0.2059 -0.58796 C -0.20625 -0.58588 -0.20712 -0.5838 -0.20746 -0.58195 C -0.20816 -0.57801 -0.20764 -0.57338 -0.20885 -0.56945 C -0.20972 -0.56713 -0.21215 -0.56574 -0.21371 -0.56343 C -0.21701 -0.55787 -0.21979 -0.55162 -0.22274 -0.54537 C -0.22882 -0.53195 -0.22187 -0.54236 -0.23021 -0.53125 C -0.2309 -0.52778 -0.23038 -0.52431 -0.23159 -0.5213 C -0.2335 -0.51667 -0.25451 -0.48866 -0.25451 -0.48866 C -0.26527 -0.47407 -0.27968 -0.45023 -0.29375 -0.44213 C -0.30468 -0.42269 -0.31927 -0.40903 -0.33159 -0.39167 C -0.35121 -0.36389 -0.33663 -0.38889 -0.34982 -0.37546 C -0.35625 -0.36921 -0.35746 -0.36273 -0.36493 -0.35949 C -0.37083 -0.35162 -0.37708 -0.34607 -0.38472 -0.34144 C -0.3901 -0.33171 -0.39149 -0.33171 -0.39982 -0.32917 C -0.40139 -0.32778 -0.40295 -0.32639 -0.40451 -0.325 C -0.40573 -0.32431 -0.40746 -0.32431 -0.40885 -0.32315 C -0.41962 -0.31343 -0.40798 -0.31921 -0.41805 -0.31528 C -0.42361 -0.30995 -0.4283 -0.30394 -0.43489 -0.3007 C -0.4401 -0.2956 -0.44618 -0.29167 -0.45139 -0.28681 C -0.46198 -0.27639 -0.47152 -0.26366 -0.48159 -0.25255 C -0.48628 -0.24074 -0.496 -0.22894 -0.5059 -0.22431 C -0.51389 -0.21296 -0.52205 -0.20046 -0.53316 -0.19583 C -0.5401 -0.18681 -0.54566 -0.18333 -0.55434 -0.17963 C -0.55555 -0.17824 -0.55642 -0.17662 -0.55764 -0.17546 C -0.55885 -0.17431 -0.56076 -0.175 -0.56198 -0.17361 C -0.56527 -0.17014 -0.56823 -0.16551 -0.571 -0.16157 C -0.57257 -0.15949 -0.57708 -0.15764 -0.57708 -0.15764 " pathEditMode="relative" ptsTypes="ffffffffffffffffffffffffffffffffffffffffffffffffffffffffffffffffffffffffffffffffffffffffffffffffffffffffffffffffffffffffffffffffffffA">
                                      <p:cBhvr>
                                        <p:cTn id="27" dur="5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rtlCol="0">
            <a:normAutofit lnSpcReduction="10000"/>
          </a:bodyPr>
          <a:lstStyle/>
          <a:p>
            <a:pPr marL="514350" indent="-514350" fontAlgn="auto">
              <a:spcAft>
                <a:spcPts val="0"/>
              </a:spcAft>
              <a:buFont typeface="Arial" pitchFamily="34" charset="0"/>
              <a:buAutoNum type="arabicParenR"/>
              <a:defRPr/>
            </a:pPr>
            <a:r>
              <a:rPr lang="cs-CZ" dirty="0" smtClean="0">
                <a:latin typeface="Arial" pitchFamily="34" charset="0"/>
                <a:cs typeface="Arial" pitchFamily="34" charset="0"/>
              </a:rPr>
              <a:t>Jak se Jirka cítil, když mu sebrali čepici?</a:t>
            </a:r>
          </a:p>
          <a:p>
            <a:pPr marL="514350" indent="-514350" fontAlgn="auto">
              <a:spcAft>
                <a:spcPts val="0"/>
              </a:spcAft>
              <a:buFont typeface="Arial" pitchFamily="34" charset="0"/>
              <a:buAutoNum type="arabicParenR"/>
              <a:defRPr/>
            </a:pPr>
            <a:endParaRPr lang="cs-CZ" dirty="0" smtClean="0">
              <a:latin typeface="Arial" pitchFamily="34" charset="0"/>
              <a:cs typeface="Arial" pitchFamily="34" charset="0"/>
            </a:endParaRPr>
          </a:p>
          <a:p>
            <a:pPr marL="514350" indent="-514350" fontAlgn="auto">
              <a:spcAft>
                <a:spcPts val="0"/>
              </a:spcAft>
              <a:buFont typeface="Arial" pitchFamily="34" charset="0"/>
              <a:buAutoNum type="arabicParenR"/>
              <a:defRPr/>
            </a:pPr>
            <a:endParaRPr lang="cs-CZ" dirty="0">
              <a:latin typeface="Arial" pitchFamily="34" charset="0"/>
              <a:cs typeface="Arial" pitchFamily="34" charset="0"/>
            </a:endParaRPr>
          </a:p>
          <a:p>
            <a:pPr marL="514350" indent="-514350" fontAlgn="auto">
              <a:spcAft>
                <a:spcPts val="0"/>
              </a:spcAft>
              <a:buFont typeface="Arial" pitchFamily="34" charset="0"/>
              <a:buAutoNum type="arabicParenR"/>
              <a:defRPr/>
            </a:pPr>
            <a:r>
              <a:rPr lang="cs-CZ" dirty="0" smtClean="0">
                <a:latin typeface="Arial" pitchFamily="34" charset="0"/>
                <a:cs typeface="Arial" pitchFamily="34" charset="0"/>
              </a:rPr>
              <a:t>Jak to chtěl řešit?</a:t>
            </a:r>
          </a:p>
          <a:p>
            <a:pPr marL="514350" indent="-514350" fontAlgn="auto">
              <a:spcAft>
                <a:spcPts val="0"/>
              </a:spcAft>
              <a:buFont typeface="Arial" pitchFamily="34" charset="0"/>
              <a:buAutoNum type="arabicParenR"/>
              <a:defRPr/>
            </a:pPr>
            <a:endParaRPr lang="cs-CZ" dirty="0">
              <a:latin typeface="Arial" pitchFamily="34" charset="0"/>
              <a:cs typeface="Arial" pitchFamily="34" charset="0"/>
            </a:endParaRPr>
          </a:p>
          <a:p>
            <a:pPr marL="514350" indent="-514350" fontAlgn="auto">
              <a:spcAft>
                <a:spcPts val="0"/>
              </a:spcAft>
              <a:buFont typeface="Arial" pitchFamily="34" charset="0"/>
              <a:buAutoNum type="arabicParenR"/>
              <a:defRPr/>
            </a:pPr>
            <a:endParaRPr lang="cs-CZ" dirty="0" smtClean="0">
              <a:latin typeface="Arial" pitchFamily="34" charset="0"/>
              <a:cs typeface="Arial" pitchFamily="34" charset="0"/>
            </a:endParaRPr>
          </a:p>
          <a:p>
            <a:pPr marL="514350" indent="-514350" fontAlgn="auto">
              <a:spcAft>
                <a:spcPts val="0"/>
              </a:spcAft>
              <a:buFont typeface="Arial" pitchFamily="34" charset="0"/>
              <a:buAutoNum type="arabicParenR"/>
              <a:defRPr/>
            </a:pPr>
            <a:r>
              <a:rPr lang="cs-CZ" dirty="0" smtClean="0">
                <a:latin typeface="Arial" pitchFamily="34" charset="0"/>
                <a:cs typeface="Arial" pitchFamily="34" charset="0"/>
              </a:rPr>
              <a:t>Co mu poradil kamarád?</a:t>
            </a:r>
          </a:p>
          <a:p>
            <a:pPr marL="514350" indent="-514350" fontAlgn="auto">
              <a:spcAft>
                <a:spcPts val="0"/>
              </a:spcAft>
              <a:buFont typeface="Arial" pitchFamily="34" charset="0"/>
              <a:buNone/>
              <a:defRPr/>
            </a:pPr>
            <a:r>
              <a:rPr lang="cs-CZ" dirty="0">
                <a:solidFill>
                  <a:schemeClr val="accent1">
                    <a:lumMod val="75000"/>
                  </a:schemeClr>
                </a:solidFill>
                <a:latin typeface="Arial" pitchFamily="34" charset="0"/>
                <a:cs typeface="Arial" pitchFamily="34" charset="0"/>
              </a:rPr>
              <a:t>	</a:t>
            </a:r>
            <a:r>
              <a:rPr lang="cs-CZ" dirty="0" smtClean="0">
                <a:solidFill>
                  <a:schemeClr val="accent1">
                    <a:lumMod val="75000"/>
                  </a:schemeClr>
                </a:solidFill>
                <a:latin typeface="Arial" pitchFamily="34" charset="0"/>
                <a:cs typeface="Arial" pitchFamily="34" charset="0"/>
              </a:rPr>
              <a:t> </a:t>
            </a:r>
            <a:endParaRPr lang="cs-CZ" dirty="0">
              <a:solidFill>
                <a:schemeClr val="accent1">
                  <a:lumMod val="75000"/>
                </a:schemeClr>
              </a:solidFill>
              <a:latin typeface="Arial" pitchFamily="34" charset="0"/>
              <a:cs typeface="Arial" pitchFamily="34" charset="0"/>
            </a:endParaRPr>
          </a:p>
        </p:txBody>
      </p:sp>
      <p:sp>
        <p:nvSpPr>
          <p:cNvPr id="6" name="Obdélník 5"/>
          <p:cNvSpPr/>
          <p:nvPr/>
        </p:nvSpPr>
        <p:spPr>
          <a:xfrm>
            <a:off x="1115616" y="2420888"/>
            <a:ext cx="5256584" cy="648072"/>
          </a:xfrm>
          <a:prstGeom prst="rect">
            <a:avLst/>
          </a:prstGeom>
          <a:solidFill>
            <a:schemeClr val="accent1">
              <a:lumMod val="50000"/>
            </a:schemeClr>
          </a:solidFill>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cs-CZ" sz="3200" dirty="0"/>
              <a:t>byl rozzlobený</a:t>
            </a:r>
            <a:endParaRPr lang="cs-CZ" sz="3200" dirty="0"/>
          </a:p>
        </p:txBody>
      </p:sp>
      <p:sp>
        <p:nvSpPr>
          <p:cNvPr id="7" name="Obdélník 6"/>
          <p:cNvSpPr/>
          <p:nvPr/>
        </p:nvSpPr>
        <p:spPr>
          <a:xfrm>
            <a:off x="1115616" y="4005064"/>
            <a:ext cx="5256584" cy="648072"/>
          </a:xfrm>
          <a:prstGeom prst="rect">
            <a:avLst/>
          </a:prstGeom>
          <a:solidFill>
            <a:schemeClr val="accent1">
              <a:lumMod val="50000"/>
            </a:schemeClr>
          </a:solidFill>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cs-CZ" sz="3200" dirty="0"/>
              <a:t>chtěl se prát</a:t>
            </a:r>
            <a:endParaRPr lang="cs-CZ" sz="3200" dirty="0"/>
          </a:p>
        </p:txBody>
      </p:sp>
      <p:sp>
        <p:nvSpPr>
          <p:cNvPr id="8" name="Obdélník 7"/>
          <p:cNvSpPr/>
          <p:nvPr/>
        </p:nvSpPr>
        <p:spPr>
          <a:xfrm>
            <a:off x="1115616" y="5517232"/>
            <a:ext cx="5256584" cy="648072"/>
          </a:xfrm>
          <a:prstGeom prst="rect">
            <a:avLst/>
          </a:prstGeom>
          <a:solidFill>
            <a:schemeClr val="accent1">
              <a:lumMod val="50000"/>
            </a:schemeClr>
          </a:solidFill>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cs-CZ" sz="3200" dirty="0"/>
              <a:t>aby si jich nevšímal</a:t>
            </a:r>
            <a:endParaRPr lang="cs-CZ" sz="3200" dirty="0"/>
          </a:p>
        </p:txBody>
      </p:sp>
      <p:sp>
        <p:nvSpPr>
          <p:cNvPr id="2" name="Nadpis 1"/>
          <p:cNvSpPr>
            <a:spLocks noGrp="1"/>
          </p:cNvSpPr>
          <p:nvPr>
            <p:ph type="title"/>
          </p:nvPr>
        </p:nvSpPr>
        <p:spPr/>
        <p:txBody>
          <a:bodyPr rtlCol="0">
            <a:normAutofit/>
          </a:bodyPr>
          <a:lstStyle/>
          <a:p>
            <a:pPr fontAlgn="auto">
              <a:spcAft>
                <a:spcPts val="0"/>
              </a:spcAft>
              <a:defRPr/>
            </a:pPr>
            <a:r>
              <a:rPr lang="cs-CZ" b="1" dirty="0" smtClean="0">
                <a:solidFill>
                  <a:schemeClr val="accent1">
                    <a:lumMod val="75000"/>
                  </a:schemeClr>
                </a:solidFill>
              </a:rPr>
              <a:t>ODPOVÍDEJ NA OTÁZKY</a:t>
            </a:r>
            <a:endParaRPr lang="cs-CZ" dirty="0"/>
          </a:p>
        </p:txBody>
      </p:sp>
      <p:sp>
        <p:nvSpPr>
          <p:cNvPr id="4" name="TextovéPole 3"/>
          <p:cNvSpPr txBox="1"/>
          <p:nvPr/>
        </p:nvSpPr>
        <p:spPr>
          <a:xfrm>
            <a:off x="251520" y="1628800"/>
            <a:ext cx="8640960" cy="4832092"/>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just" fontAlgn="auto">
              <a:spcBef>
                <a:spcPts val="0"/>
              </a:spcBef>
              <a:spcAft>
                <a:spcPts val="0"/>
              </a:spcAft>
              <a:defRPr/>
            </a:pPr>
            <a:endParaRPr lang="cs-CZ" sz="2800" dirty="0">
              <a:latin typeface="Arial" pitchFamily="34" charset="0"/>
              <a:cs typeface="Arial" pitchFamily="34" charset="0"/>
            </a:endParaRPr>
          </a:p>
          <a:p>
            <a:pPr algn="just" fontAlgn="auto">
              <a:lnSpc>
                <a:spcPct val="150000"/>
              </a:lnSpc>
              <a:spcBef>
                <a:spcPts val="0"/>
              </a:spcBef>
              <a:spcAft>
                <a:spcPts val="0"/>
              </a:spcAft>
              <a:defRPr/>
            </a:pPr>
            <a:r>
              <a:rPr lang="cs-CZ" sz="2800" dirty="0">
                <a:latin typeface="Arial" pitchFamily="34" charset="0"/>
                <a:cs typeface="Arial" pitchFamily="34" charset="0"/>
              </a:rPr>
              <a:t>Jirkovi sebrali kluci čepici a nechtěli mu ji dát. Tak rozzlobeného jsem Jirku ještě neviděl. Už to vypadalo, že se půjde prát. Řekl jsem mu, aby si jich nevšímal, že je to přestane bavit. No, chvíli jsem ho přemlouval, ale pomohlo to. Čepici mu nakonec vrátili, že si jen dělali legraci.</a:t>
            </a:r>
          </a:p>
          <a:p>
            <a:pPr algn="just" fontAlgn="auto">
              <a:spcBef>
                <a:spcPts val="0"/>
              </a:spcBef>
              <a:spcAft>
                <a:spcPts val="0"/>
              </a:spcAft>
              <a:defRPr/>
            </a:pPr>
            <a:endParaRPr lang="cs-CZ" sz="28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xit" presetSubtype="0" fill="hold" nodeType="clickEffect">
                                  <p:stCondLst>
                                    <p:cond delay="0"/>
                                  </p:stCondLst>
                                  <p:childTnLst>
                                    <p:anim calcmode="lin" valueType="num">
                                      <p:cBhvr>
                                        <p:cTn id="19" dur="500"/>
                                        <p:tgtEl>
                                          <p:spTgt spid="4"/>
                                        </p:tgtEl>
                                        <p:attrNameLst>
                                          <p:attrName>ppt_w</p:attrName>
                                        </p:attrNameLst>
                                      </p:cBhvr>
                                      <p:tavLst>
                                        <p:tav tm="0">
                                          <p:val>
                                            <p:strVal val="ppt_w"/>
                                          </p:val>
                                        </p:tav>
                                        <p:tav tm="100000">
                                          <p:val>
                                            <p:fltVal val="0"/>
                                          </p:val>
                                        </p:tav>
                                      </p:tavLst>
                                    </p:anim>
                                    <p:anim calcmode="lin" valueType="num">
                                      <p:cBhvr>
                                        <p:cTn id="20" dur="500"/>
                                        <p:tgtEl>
                                          <p:spTgt spid="4"/>
                                        </p:tgtEl>
                                        <p:attrNameLst>
                                          <p:attrName>ppt_h</p:attrName>
                                        </p:attrNameLst>
                                      </p:cBhvr>
                                      <p:tavLst>
                                        <p:tav tm="0">
                                          <p:val>
                                            <p:strVal val="ppt_h"/>
                                          </p:val>
                                        </p:tav>
                                        <p:tav tm="100000">
                                          <p:val>
                                            <p:fltVal val="0"/>
                                          </p:val>
                                        </p:tav>
                                      </p:tavLst>
                                    </p:anim>
                                    <p:animEffect transition="out" filter="fade">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xit" presetSubtype="0" fill="hold" nodeType="clickEffect">
                                  <p:stCondLst>
                                    <p:cond delay="0"/>
                                  </p:stCondLst>
                                  <p:childTnLst>
                                    <p:anim calcmode="lin" valueType="num">
                                      <p:cBhvr>
                                        <p:cTn id="32" dur="500"/>
                                        <p:tgtEl>
                                          <p:spTgt spid="6"/>
                                        </p:tgtEl>
                                        <p:attrNameLst>
                                          <p:attrName>ppt_w</p:attrName>
                                        </p:attrNameLst>
                                      </p:cBhvr>
                                      <p:tavLst>
                                        <p:tav tm="0">
                                          <p:val>
                                            <p:strVal val="ppt_w"/>
                                          </p:val>
                                        </p:tav>
                                        <p:tav tm="100000">
                                          <p:val>
                                            <p:fltVal val="0"/>
                                          </p:val>
                                        </p:tav>
                                      </p:tavLst>
                                    </p:anim>
                                    <p:anim calcmode="lin" valueType="num">
                                      <p:cBhvr>
                                        <p:cTn id="33" dur="500"/>
                                        <p:tgtEl>
                                          <p:spTgt spid="6"/>
                                        </p:tgtEl>
                                        <p:attrNameLst>
                                          <p:attrName>ppt_h</p:attrName>
                                        </p:attrNameLst>
                                      </p:cBhvr>
                                      <p:tavLst>
                                        <p:tav tm="0">
                                          <p:val>
                                            <p:strVal val="ppt_h"/>
                                          </p:val>
                                        </p:tav>
                                        <p:tav tm="100000">
                                          <p:val>
                                            <p:fltVal val="0"/>
                                          </p:val>
                                        </p:tav>
                                      </p:tavLst>
                                    </p:anim>
                                    <p:animEffect transition="out" filter="fade">
                                      <p:cBhvr>
                                        <p:cTn id="34" dur="500"/>
                                        <p:tgtEl>
                                          <p:spTgt spid="6"/>
                                        </p:tgtEl>
                                      </p:cBhvr>
                                    </p:animEffect>
                                    <p:set>
                                      <p:cBhvr>
                                        <p:cTn id="35" dur="1" fill="hold">
                                          <p:stCondLst>
                                            <p:cond delay="499"/>
                                          </p:stCondLst>
                                        </p:cTn>
                                        <p:tgtEl>
                                          <p:spTgt spid="6"/>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7" presetClass="entr" presetSubtype="0" fill="hold" nodeType="clickEffect">
                                  <p:stCondLst>
                                    <p:cond delay="0"/>
                                  </p:stCondLst>
                                  <p:iterate type="lt">
                                    <p:tmPct val="50000"/>
                                  </p:iterate>
                                  <p:childTnLst>
                                    <p:set>
                                      <p:cBhvr>
                                        <p:cTn id="39" dur="1" fill="hold">
                                          <p:stCondLst>
                                            <p:cond delay="0"/>
                                          </p:stCondLst>
                                        </p:cTn>
                                        <p:tgtEl>
                                          <p:spTgt spid="3">
                                            <p:txEl>
                                              <p:pRg st="3" end="3"/>
                                            </p:txEl>
                                          </p:spTgt>
                                        </p:tgtEl>
                                        <p:attrNameLst>
                                          <p:attrName>style.visibility</p:attrName>
                                        </p:attrNameLst>
                                      </p:cBhvr>
                                      <p:to>
                                        <p:strVal val="visible"/>
                                      </p:to>
                                    </p:set>
                                    <p:anim calcmode="discrete" valueType="clr">
                                      <p:cBhvr override="childStyle">
                                        <p:cTn id="40" dur="80"/>
                                        <p:tgtEl>
                                          <p:spTgt spid="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3">
                                            <p:txEl>
                                              <p:pRg st="3" end="3"/>
                                            </p:txEl>
                                          </p:spTgt>
                                        </p:tgtEl>
                                        <p:attrNameLst>
                                          <p:attrName>fillcolor</p:attrName>
                                        </p:attrNameLst>
                                      </p:cBhvr>
                                      <p:tavLst>
                                        <p:tav tm="0">
                                          <p:val>
                                            <p:clrVal>
                                              <a:schemeClr val="accent2"/>
                                            </p:clrVal>
                                          </p:val>
                                        </p:tav>
                                        <p:tav tm="50000">
                                          <p:val>
                                            <p:clrVal>
                                              <a:schemeClr val="hlink"/>
                                            </p:clrVal>
                                          </p:val>
                                        </p:tav>
                                      </p:tavLst>
                                    </p:anim>
                                    <p:set>
                                      <p:cBhvr>
                                        <p:cTn id="42" dur="80"/>
                                        <p:tgtEl>
                                          <p:spTgt spid="3">
                                            <p:txEl>
                                              <p:pRg st="3" end="3"/>
                                            </p:txEl>
                                          </p:spTgt>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53" presetClass="exit" presetSubtype="0" fill="hold" nodeType="clickEffect">
                                  <p:stCondLst>
                                    <p:cond delay="0"/>
                                  </p:stCondLst>
                                  <p:childTnLst>
                                    <p:anim calcmode="lin" valueType="num">
                                      <p:cBhvr>
                                        <p:cTn id="52" dur="500"/>
                                        <p:tgtEl>
                                          <p:spTgt spid="4"/>
                                        </p:tgtEl>
                                        <p:attrNameLst>
                                          <p:attrName>ppt_w</p:attrName>
                                        </p:attrNameLst>
                                      </p:cBhvr>
                                      <p:tavLst>
                                        <p:tav tm="0">
                                          <p:val>
                                            <p:strVal val="ppt_w"/>
                                          </p:val>
                                        </p:tav>
                                        <p:tav tm="100000">
                                          <p:val>
                                            <p:fltVal val="0"/>
                                          </p:val>
                                        </p:tav>
                                      </p:tavLst>
                                    </p:anim>
                                    <p:anim calcmode="lin" valueType="num">
                                      <p:cBhvr>
                                        <p:cTn id="53" dur="500"/>
                                        <p:tgtEl>
                                          <p:spTgt spid="4"/>
                                        </p:tgtEl>
                                        <p:attrNameLst>
                                          <p:attrName>ppt_h</p:attrName>
                                        </p:attrNameLst>
                                      </p:cBhvr>
                                      <p:tavLst>
                                        <p:tav tm="0">
                                          <p:val>
                                            <p:strVal val="ppt_h"/>
                                          </p:val>
                                        </p:tav>
                                        <p:tav tm="100000">
                                          <p:val>
                                            <p:fltVal val="0"/>
                                          </p:val>
                                        </p:tav>
                                      </p:tavLst>
                                    </p:anim>
                                    <p:animEffect transition="out" filter="fade">
                                      <p:cBhvr>
                                        <p:cTn id="54" dur="500"/>
                                        <p:tgtEl>
                                          <p:spTgt spid="4"/>
                                        </p:tgtEl>
                                      </p:cBhvr>
                                    </p:animEffect>
                                    <p:set>
                                      <p:cBhvr>
                                        <p:cTn id="55" dur="1" fill="hold">
                                          <p:stCondLst>
                                            <p:cond delay="499"/>
                                          </p:stCondLst>
                                        </p:cTn>
                                        <p:tgtEl>
                                          <p:spTgt spid="4"/>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23" presetClass="entr" presetSubtype="16" fill="hold" nodeType="click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500" fill="hold"/>
                                        <p:tgtEl>
                                          <p:spTgt spid="7"/>
                                        </p:tgtEl>
                                        <p:attrNameLst>
                                          <p:attrName>ppt_w</p:attrName>
                                        </p:attrNameLst>
                                      </p:cBhvr>
                                      <p:tavLst>
                                        <p:tav tm="0">
                                          <p:val>
                                            <p:fltVal val="0"/>
                                          </p:val>
                                        </p:tav>
                                        <p:tav tm="100000">
                                          <p:val>
                                            <p:strVal val="#ppt_w"/>
                                          </p:val>
                                        </p:tav>
                                      </p:tavLst>
                                    </p:anim>
                                    <p:anim calcmode="lin" valueType="num">
                                      <p:cBhvr>
                                        <p:cTn id="61"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53" presetClass="exit" presetSubtype="0" fill="hold" nodeType="clickEffect">
                                  <p:stCondLst>
                                    <p:cond delay="0"/>
                                  </p:stCondLst>
                                  <p:childTnLst>
                                    <p:anim calcmode="lin" valueType="num">
                                      <p:cBhvr>
                                        <p:cTn id="65" dur="500"/>
                                        <p:tgtEl>
                                          <p:spTgt spid="7"/>
                                        </p:tgtEl>
                                        <p:attrNameLst>
                                          <p:attrName>ppt_w</p:attrName>
                                        </p:attrNameLst>
                                      </p:cBhvr>
                                      <p:tavLst>
                                        <p:tav tm="0">
                                          <p:val>
                                            <p:strVal val="ppt_w"/>
                                          </p:val>
                                        </p:tav>
                                        <p:tav tm="100000">
                                          <p:val>
                                            <p:fltVal val="0"/>
                                          </p:val>
                                        </p:tav>
                                      </p:tavLst>
                                    </p:anim>
                                    <p:anim calcmode="lin" valueType="num">
                                      <p:cBhvr>
                                        <p:cTn id="66" dur="500"/>
                                        <p:tgtEl>
                                          <p:spTgt spid="7"/>
                                        </p:tgtEl>
                                        <p:attrNameLst>
                                          <p:attrName>ppt_h</p:attrName>
                                        </p:attrNameLst>
                                      </p:cBhvr>
                                      <p:tavLst>
                                        <p:tav tm="0">
                                          <p:val>
                                            <p:strVal val="ppt_h"/>
                                          </p:val>
                                        </p:tav>
                                        <p:tav tm="100000">
                                          <p:val>
                                            <p:fltVal val="0"/>
                                          </p:val>
                                        </p:tav>
                                      </p:tavLst>
                                    </p:anim>
                                    <p:animEffect transition="out" filter="fade">
                                      <p:cBhvr>
                                        <p:cTn id="67" dur="500"/>
                                        <p:tgtEl>
                                          <p:spTgt spid="7"/>
                                        </p:tgtEl>
                                      </p:cBhvr>
                                    </p:animEffect>
                                    <p:set>
                                      <p:cBhvr>
                                        <p:cTn id="68" dur="1" fill="hold">
                                          <p:stCondLst>
                                            <p:cond delay="499"/>
                                          </p:stCondLst>
                                        </p:cTn>
                                        <p:tgtEl>
                                          <p:spTgt spid="7"/>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7" presetClass="entr" presetSubtype="0" fill="hold" nodeType="clickEffect">
                                  <p:stCondLst>
                                    <p:cond delay="0"/>
                                  </p:stCondLst>
                                  <p:iterate type="lt">
                                    <p:tmPct val="50000"/>
                                  </p:iterate>
                                  <p:childTnLst>
                                    <p:set>
                                      <p:cBhvr>
                                        <p:cTn id="72" dur="1" fill="hold">
                                          <p:stCondLst>
                                            <p:cond delay="0"/>
                                          </p:stCondLst>
                                        </p:cTn>
                                        <p:tgtEl>
                                          <p:spTgt spid="3">
                                            <p:txEl>
                                              <p:pRg st="6" end="6"/>
                                            </p:txEl>
                                          </p:spTgt>
                                        </p:tgtEl>
                                        <p:attrNameLst>
                                          <p:attrName>style.visibility</p:attrName>
                                        </p:attrNameLst>
                                      </p:cBhvr>
                                      <p:to>
                                        <p:strVal val="visible"/>
                                      </p:to>
                                    </p:set>
                                    <p:anim calcmode="discrete" valueType="clr">
                                      <p:cBhvr override="childStyle">
                                        <p:cTn id="73" dur="80"/>
                                        <p:tgtEl>
                                          <p:spTgt spid="3">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4" dur="80"/>
                                        <p:tgtEl>
                                          <p:spTgt spid="3">
                                            <p:txEl>
                                              <p:pRg st="6" end="6"/>
                                            </p:txEl>
                                          </p:spTgt>
                                        </p:tgtEl>
                                        <p:attrNameLst>
                                          <p:attrName>fillcolor</p:attrName>
                                        </p:attrNameLst>
                                      </p:cBhvr>
                                      <p:tavLst>
                                        <p:tav tm="0">
                                          <p:val>
                                            <p:clrVal>
                                              <a:schemeClr val="accent2"/>
                                            </p:clrVal>
                                          </p:val>
                                        </p:tav>
                                        <p:tav tm="50000">
                                          <p:val>
                                            <p:clrVal>
                                              <a:schemeClr val="hlink"/>
                                            </p:clrVal>
                                          </p:val>
                                        </p:tav>
                                      </p:tavLst>
                                    </p:anim>
                                    <p:set>
                                      <p:cBhvr>
                                        <p:cTn id="75" dur="80"/>
                                        <p:tgtEl>
                                          <p:spTgt spid="3">
                                            <p:txEl>
                                              <p:pRg st="6" end="6"/>
                                            </p:txEl>
                                          </p:spTgt>
                                        </p:tgtEl>
                                        <p:attrNameLst>
                                          <p:attrName>fill.type</p:attrName>
                                        </p:attrNameLst>
                                      </p:cBhvr>
                                      <p:to>
                                        <p:strVal val="solid"/>
                                      </p:to>
                                    </p:set>
                                  </p:childTnLst>
                                </p:cTn>
                              </p:par>
                            </p:childTnLst>
                          </p:cTn>
                        </p:par>
                      </p:childTnLst>
                    </p:cTn>
                  </p:par>
                  <p:par>
                    <p:cTn id="76" fill="hold">
                      <p:stCondLst>
                        <p:cond delay="indefinite"/>
                      </p:stCondLst>
                      <p:childTnLst>
                        <p:par>
                          <p:cTn id="77" fill="hold">
                            <p:stCondLst>
                              <p:cond delay="0"/>
                            </p:stCondLst>
                            <p:childTnLst>
                              <p:par>
                                <p:cTn id="78" presetID="23" presetClass="entr" presetSubtype="16" fill="hold" nodeType="click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500" fill="hold"/>
                                        <p:tgtEl>
                                          <p:spTgt spid="4"/>
                                        </p:tgtEl>
                                        <p:attrNameLst>
                                          <p:attrName>ppt_w</p:attrName>
                                        </p:attrNameLst>
                                      </p:cBhvr>
                                      <p:tavLst>
                                        <p:tav tm="0">
                                          <p:val>
                                            <p:fltVal val="0"/>
                                          </p:val>
                                        </p:tav>
                                        <p:tav tm="100000">
                                          <p:val>
                                            <p:strVal val="#ppt_w"/>
                                          </p:val>
                                        </p:tav>
                                      </p:tavLst>
                                    </p:anim>
                                    <p:anim calcmode="lin" valueType="num">
                                      <p:cBhvr>
                                        <p:cTn id="81"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82" fill="hold">
                      <p:stCondLst>
                        <p:cond delay="indefinite"/>
                      </p:stCondLst>
                      <p:childTnLst>
                        <p:par>
                          <p:cTn id="83" fill="hold">
                            <p:stCondLst>
                              <p:cond delay="0"/>
                            </p:stCondLst>
                            <p:childTnLst>
                              <p:par>
                                <p:cTn id="84" presetID="53" presetClass="exit" presetSubtype="0" fill="hold" nodeType="clickEffect">
                                  <p:stCondLst>
                                    <p:cond delay="0"/>
                                  </p:stCondLst>
                                  <p:childTnLst>
                                    <p:anim calcmode="lin" valueType="num">
                                      <p:cBhvr>
                                        <p:cTn id="85" dur="500"/>
                                        <p:tgtEl>
                                          <p:spTgt spid="4"/>
                                        </p:tgtEl>
                                        <p:attrNameLst>
                                          <p:attrName>ppt_w</p:attrName>
                                        </p:attrNameLst>
                                      </p:cBhvr>
                                      <p:tavLst>
                                        <p:tav tm="0">
                                          <p:val>
                                            <p:strVal val="ppt_w"/>
                                          </p:val>
                                        </p:tav>
                                        <p:tav tm="100000">
                                          <p:val>
                                            <p:fltVal val="0"/>
                                          </p:val>
                                        </p:tav>
                                      </p:tavLst>
                                    </p:anim>
                                    <p:anim calcmode="lin" valueType="num">
                                      <p:cBhvr>
                                        <p:cTn id="86" dur="500"/>
                                        <p:tgtEl>
                                          <p:spTgt spid="4"/>
                                        </p:tgtEl>
                                        <p:attrNameLst>
                                          <p:attrName>ppt_h</p:attrName>
                                        </p:attrNameLst>
                                      </p:cBhvr>
                                      <p:tavLst>
                                        <p:tav tm="0">
                                          <p:val>
                                            <p:strVal val="ppt_h"/>
                                          </p:val>
                                        </p:tav>
                                        <p:tav tm="100000">
                                          <p:val>
                                            <p:fltVal val="0"/>
                                          </p:val>
                                        </p:tav>
                                      </p:tavLst>
                                    </p:anim>
                                    <p:animEffect transition="out" filter="fade">
                                      <p:cBhvr>
                                        <p:cTn id="87" dur="500"/>
                                        <p:tgtEl>
                                          <p:spTgt spid="4"/>
                                        </p:tgtEl>
                                      </p:cBhvr>
                                    </p:animEffect>
                                    <p:set>
                                      <p:cBhvr>
                                        <p:cTn id="88" dur="1" fill="hold">
                                          <p:stCondLst>
                                            <p:cond delay="499"/>
                                          </p:stCondLst>
                                        </p:cTn>
                                        <p:tgtEl>
                                          <p:spTgt spid="4"/>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23" presetClass="entr" presetSubtype="16" fill="hold" nodeType="click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500" fill="hold"/>
                                        <p:tgtEl>
                                          <p:spTgt spid="8"/>
                                        </p:tgtEl>
                                        <p:attrNameLst>
                                          <p:attrName>ppt_w</p:attrName>
                                        </p:attrNameLst>
                                      </p:cBhvr>
                                      <p:tavLst>
                                        <p:tav tm="0">
                                          <p:val>
                                            <p:fltVal val="0"/>
                                          </p:val>
                                        </p:tav>
                                        <p:tav tm="100000">
                                          <p:val>
                                            <p:strVal val="#ppt_w"/>
                                          </p:val>
                                        </p:tav>
                                      </p:tavLst>
                                    </p:anim>
                                    <p:anim calcmode="lin" valueType="num">
                                      <p:cBhvr>
                                        <p:cTn id="94"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5" fill="hold">
                      <p:stCondLst>
                        <p:cond delay="indefinite"/>
                      </p:stCondLst>
                      <p:childTnLst>
                        <p:par>
                          <p:cTn id="96" fill="hold">
                            <p:stCondLst>
                              <p:cond delay="0"/>
                            </p:stCondLst>
                            <p:childTnLst>
                              <p:par>
                                <p:cTn id="97" presetID="53" presetClass="exit" presetSubtype="0" fill="hold" nodeType="clickEffect">
                                  <p:stCondLst>
                                    <p:cond delay="0"/>
                                  </p:stCondLst>
                                  <p:childTnLst>
                                    <p:anim calcmode="lin" valueType="num">
                                      <p:cBhvr>
                                        <p:cTn id="98" dur="500"/>
                                        <p:tgtEl>
                                          <p:spTgt spid="8"/>
                                        </p:tgtEl>
                                        <p:attrNameLst>
                                          <p:attrName>ppt_w</p:attrName>
                                        </p:attrNameLst>
                                      </p:cBhvr>
                                      <p:tavLst>
                                        <p:tav tm="0">
                                          <p:val>
                                            <p:strVal val="ppt_w"/>
                                          </p:val>
                                        </p:tav>
                                        <p:tav tm="100000">
                                          <p:val>
                                            <p:fltVal val="0"/>
                                          </p:val>
                                        </p:tav>
                                      </p:tavLst>
                                    </p:anim>
                                    <p:anim calcmode="lin" valueType="num">
                                      <p:cBhvr>
                                        <p:cTn id="99" dur="500"/>
                                        <p:tgtEl>
                                          <p:spTgt spid="8"/>
                                        </p:tgtEl>
                                        <p:attrNameLst>
                                          <p:attrName>ppt_h</p:attrName>
                                        </p:attrNameLst>
                                      </p:cBhvr>
                                      <p:tavLst>
                                        <p:tav tm="0">
                                          <p:val>
                                            <p:strVal val="ppt_h"/>
                                          </p:val>
                                        </p:tav>
                                        <p:tav tm="100000">
                                          <p:val>
                                            <p:fltVal val="0"/>
                                          </p:val>
                                        </p:tav>
                                      </p:tavLst>
                                    </p:anim>
                                    <p:animEffect transition="out" filter="fade">
                                      <p:cBhvr>
                                        <p:cTn id="100" dur="500"/>
                                        <p:tgtEl>
                                          <p:spTgt spid="8"/>
                                        </p:tgtEl>
                                      </p:cBhvr>
                                    </p:animEffect>
                                    <p:set>
                                      <p:cBhvr>
                                        <p:cTn id="101"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normAutofit/>
          </a:bodyPr>
          <a:lstStyle/>
          <a:p>
            <a:pPr fontAlgn="auto">
              <a:spcAft>
                <a:spcPts val="0"/>
              </a:spcAft>
              <a:defRPr/>
            </a:pPr>
            <a:r>
              <a:rPr lang="cs-CZ" b="1" dirty="0" smtClean="0">
                <a:solidFill>
                  <a:schemeClr val="accent1">
                    <a:lumMod val="75000"/>
                  </a:schemeClr>
                </a:solidFill>
              </a:rPr>
              <a:t>URČI VLASTNOSTI</a:t>
            </a:r>
            <a:endParaRPr lang="cs-CZ" dirty="0"/>
          </a:p>
        </p:txBody>
      </p:sp>
      <p:sp>
        <p:nvSpPr>
          <p:cNvPr id="18434" name="TextovéPole 16"/>
          <p:cNvSpPr txBox="1">
            <a:spLocks noChangeArrowheads="1"/>
          </p:cNvSpPr>
          <p:nvPr/>
        </p:nvSpPr>
        <p:spPr bwMode="auto">
          <a:xfrm>
            <a:off x="395288" y="2349500"/>
            <a:ext cx="2089150" cy="584200"/>
          </a:xfrm>
          <a:prstGeom prst="rect">
            <a:avLst/>
          </a:prstGeom>
          <a:noFill/>
          <a:ln w="9525">
            <a:noFill/>
            <a:miter lim="800000"/>
            <a:headEnd/>
            <a:tailEnd/>
          </a:ln>
        </p:spPr>
        <p:txBody>
          <a:bodyPr>
            <a:spAutoFit/>
          </a:bodyPr>
          <a:lstStyle/>
          <a:p>
            <a:pPr algn="ctr"/>
            <a:r>
              <a:rPr lang="cs-CZ" sz="3200"/>
              <a:t>KLADNÉ</a:t>
            </a:r>
          </a:p>
        </p:txBody>
      </p:sp>
      <p:sp>
        <p:nvSpPr>
          <p:cNvPr id="18435" name="TextovéPole 17"/>
          <p:cNvSpPr txBox="1">
            <a:spLocks noChangeArrowheads="1"/>
          </p:cNvSpPr>
          <p:nvPr/>
        </p:nvSpPr>
        <p:spPr bwMode="auto">
          <a:xfrm>
            <a:off x="6372225" y="2276475"/>
            <a:ext cx="2555875" cy="579438"/>
          </a:xfrm>
          <a:prstGeom prst="rect">
            <a:avLst/>
          </a:prstGeom>
          <a:noFill/>
          <a:ln w="9525">
            <a:noFill/>
            <a:miter lim="800000"/>
            <a:headEnd/>
            <a:tailEnd/>
          </a:ln>
        </p:spPr>
        <p:txBody>
          <a:bodyPr>
            <a:spAutoFit/>
          </a:bodyPr>
          <a:lstStyle/>
          <a:p>
            <a:pPr algn="ctr"/>
            <a:r>
              <a:rPr lang="cs-CZ" sz="3200"/>
              <a:t>ZÁPORNÉ</a:t>
            </a:r>
          </a:p>
        </p:txBody>
      </p:sp>
      <p:pic>
        <p:nvPicPr>
          <p:cNvPr id="1031" name="Picture 7" descr="C:\Users\Lucinka\AppData\Local\Microsoft\Windows\Temporary Internet Files\Content.IE5\6YUBE8IW\MC900433160[1].jpg"/>
          <p:cNvPicPr>
            <a:picLocks noChangeAspect="1" noChangeArrowheads="1"/>
          </p:cNvPicPr>
          <p:nvPr/>
        </p:nvPicPr>
        <p:blipFill>
          <a:blip r:embed="rId2" cstate="print"/>
          <a:srcRect/>
          <a:stretch>
            <a:fillRect/>
          </a:stretch>
        </p:blipFill>
        <p:spPr bwMode="auto">
          <a:xfrm>
            <a:off x="683568" y="692696"/>
            <a:ext cx="1760240" cy="1760240"/>
          </a:xfrm>
          <a:prstGeom prst="rect">
            <a:avLst/>
          </a:prstGeom>
          <a:noFill/>
          <a:ln>
            <a:noFill/>
          </a:ln>
          <a:effectLst>
            <a:softEdge rad="317500"/>
          </a:effectLst>
        </p:spPr>
      </p:pic>
      <p:pic>
        <p:nvPicPr>
          <p:cNvPr id="1032" name="Picture 8" descr="C:\Users\Lucinka\AppData\Local\Microsoft\Windows\Temporary Internet Files\Content.IE5\10QX2UVN\MC900433161[1].jpg"/>
          <p:cNvPicPr>
            <a:picLocks noChangeAspect="1" noChangeArrowheads="1"/>
          </p:cNvPicPr>
          <p:nvPr/>
        </p:nvPicPr>
        <p:blipFill>
          <a:blip r:embed="rId3" cstate="print"/>
          <a:srcRect/>
          <a:stretch>
            <a:fillRect/>
          </a:stretch>
        </p:blipFill>
        <p:spPr bwMode="auto">
          <a:xfrm>
            <a:off x="7164288" y="836712"/>
            <a:ext cx="1616224" cy="1616224"/>
          </a:xfrm>
          <a:prstGeom prst="rect">
            <a:avLst/>
          </a:prstGeom>
          <a:noFill/>
          <a:effectLst>
            <a:softEdge rad="317500"/>
          </a:effectLst>
        </p:spPr>
      </p:pic>
      <p:sp>
        <p:nvSpPr>
          <p:cNvPr id="25" name="TextovéPole 24"/>
          <p:cNvSpPr txBox="1"/>
          <p:nvPr/>
        </p:nvSpPr>
        <p:spPr>
          <a:xfrm>
            <a:off x="3419872" y="1700808"/>
            <a:ext cx="2232248" cy="58477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cs-CZ" sz="3200" dirty="0">
                <a:latin typeface="Arial" pitchFamily="34" charset="0"/>
                <a:cs typeface="Arial" pitchFamily="34" charset="0"/>
              </a:rPr>
              <a:t>VESELÝ</a:t>
            </a:r>
            <a:endParaRPr lang="cs-CZ" sz="3200" dirty="0">
              <a:latin typeface="Arial" pitchFamily="34" charset="0"/>
              <a:cs typeface="Arial" pitchFamily="34" charset="0"/>
            </a:endParaRPr>
          </a:p>
        </p:txBody>
      </p:sp>
      <p:sp>
        <p:nvSpPr>
          <p:cNvPr id="26" name="TextovéPole 25"/>
          <p:cNvSpPr txBox="1"/>
          <p:nvPr/>
        </p:nvSpPr>
        <p:spPr>
          <a:xfrm>
            <a:off x="3419872" y="2564904"/>
            <a:ext cx="2232248" cy="58477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cs-CZ" sz="3200" dirty="0">
                <a:latin typeface="Arial" pitchFamily="34" charset="0"/>
                <a:cs typeface="Arial" pitchFamily="34" charset="0"/>
              </a:rPr>
              <a:t>LÍNÝ</a:t>
            </a:r>
            <a:endParaRPr lang="cs-CZ" sz="3200" dirty="0">
              <a:latin typeface="Arial" pitchFamily="34" charset="0"/>
              <a:cs typeface="Arial" pitchFamily="34" charset="0"/>
            </a:endParaRPr>
          </a:p>
        </p:txBody>
      </p:sp>
      <p:sp>
        <p:nvSpPr>
          <p:cNvPr id="27" name="TextovéPole 26"/>
          <p:cNvSpPr txBox="1"/>
          <p:nvPr/>
        </p:nvSpPr>
        <p:spPr>
          <a:xfrm>
            <a:off x="3419872" y="3501008"/>
            <a:ext cx="2232248" cy="58477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cs-CZ" sz="3200" dirty="0">
                <a:latin typeface="Arial" pitchFamily="34" charset="0"/>
                <a:cs typeface="Arial" pitchFamily="34" charset="0"/>
              </a:rPr>
              <a:t>VZTEKLÝ</a:t>
            </a:r>
            <a:endParaRPr lang="cs-CZ" sz="3200" dirty="0">
              <a:latin typeface="Arial" pitchFamily="34" charset="0"/>
              <a:cs typeface="Arial" pitchFamily="34" charset="0"/>
            </a:endParaRPr>
          </a:p>
        </p:txBody>
      </p:sp>
      <p:sp>
        <p:nvSpPr>
          <p:cNvPr id="28" name="TextovéPole 27"/>
          <p:cNvSpPr txBox="1"/>
          <p:nvPr/>
        </p:nvSpPr>
        <p:spPr>
          <a:xfrm>
            <a:off x="3131840" y="5229200"/>
            <a:ext cx="2520280" cy="58477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cs-CZ" sz="3200" dirty="0">
                <a:latin typeface="Arial" pitchFamily="34" charset="0"/>
                <a:cs typeface="Arial" pitchFamily="34" charset="0"/>
              </a:rPr>
              <a:t>AGRESIVNÍ</a:t>
            </a:r>
            <a:endParaRPr lang="cs-CZ" sz="3200" dirty="0">
              <a:latin typeface="Arial" pitchFamily="34" charset="0"/>
              <a:cs typeface="Arial" pitchFamily="34" charset="0"/>
            </a:endParaRPr>
          </a:p>
        </p:txBody>
      </p:sp>
      <p:sp>
        <p:nvSpPr>
          <p:cNvPr id="29" name="TextovéPole 28"/>
          <p:cNvSpPr txBox="1"/>
          <p:nvPr/>
        </p:nvSpPr>
        <p:spPr>
          <a:xfrm>
            <a:off x="2915816" y="4293096"/>
            <a:ext cx="3240360" cy="58477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cs-CZ" sz="3200" dirty="0">
                <a:latin typeface="Arial" pitchFamily="34" charset="0"/>
                <a:cs typeface="Arial" pitchFamily="34" charset="0"/>
              </a:rPr>
              <a:t>KAMARÁDSKÝ</a:t>
            </a:r>
            <a:endParaRPr lang="cs-CZ" sz="3200" dirty="0">
              <a:latin typeface="Arial" pitchFamily="34" charset="0"/>
              <a:cs typeface="Arial" pitchFamily="34" charset="0"/>
            </a:endParaRPr>
          </a:p>
        </p:txBody>
      </p:sp>
      <p:sp>
        <p:nvSpPr>
          <p:cNvPr id="30" name="TextovéPole 29"/>
          <p:cNvSpPr txBox="1"/>
          <p:nvPr/>
        </p:nvSpPr>
        <p:spPr>
          <a:xfrm>
            <a:off x="2987824" y="6021288"/>
            <a:ext cx="3240360" cy="58477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cs-CZ" sz="3200" dirty="0">
                <a:latin typeface="Arial" pitchFamily="34" charset="0"/>
                <a:cs typeface="Arial" pitchFamily="34" charset="0"/>
              </a:rPr>
              <a:t>STAROSTLIVÝ</a:t>
            </a:r>
            <a:endParaRPr lang="cs-CZ" sz="32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3.05556E-6 2.96296E-6 L -0.36233 0.20995 " pathEditMode="relative" ptsTypes="AA">
                                      <p:cBhvr>
                                        <p:cTn id="6" dur="2000" fill="hold"/>
                                        <p:tgtEl>
                                          <p:spTgt spid="25"/>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5.55556E-7 1.11111E-6 L 0.32274 0.08402 " pathEditMode="relative" ptsTypes="AA">
                                      <p:cBhvr>
                                        <p:cTn id="10" dur="2000" fill="hold"/>
                                        <p:tgtEl>
                                          <p:spTgt spid="26"/>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5.55556E-7 1.11111E-6 L 0.32274 0.07361 " pathEditMode="relative" ptsTypes="AA">
                                      <p:cBhvr>
                                        <p:cTn id="14" dur="2000" fill="hold"/>
                                        <p:tgtEl>
                                          <p:spTgt spid="27"/>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nodeType="clickEffect">
                                  <p:stCondLst>
                                    <p:cond delay="0"/>
                                  </p:stCondLst>
                                  <p:childTnLst>
                                    <p:animMotion origin="layout" path="M 3.05556E-6 1.48148E-6 L -0.30313 -0.03195 " pathEditMode="relative" rAng="0" ptsTypes="AA">
                                      <p:cBhvr>
                                        <p:cTn id="18" dur="2000" fill="hold"/>
                                        <p:tgtEl>
                                          <p:spTgt spid="29"/>
                                        </p:tgtEl>
                                        <p:attrNameLst>
                                          <p:attrName>ppt_x</p:attrName>
                                          <p:attrName>ppt_y</p:attrName>
                                        </p:attrNameLst>
                                      </p:cBhvr>
                                      <p:rCtr x="-15200" y="-1600"/>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8.33333E-7 4.44444E-6 L 0.33854 -0.0419 " pathEditMode="relative" ptsTypes="AA">
                                      <p:cBhvr>
                                        <p:cTn id="22" dur="2000" fill="hold"/>
                                        <p:tgtEl>
                                          <p:spTgt spid="28"/>
                                        </p:tgtEl>
                                        <p:attrNameLst>
                                          <p:attrName>ppt_x</p:attrName>
                                          <p:attrName>ppt_y</p:attrName>
                                        </p:attrNameLst>
                                      </p:cBhvr>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5.55556E-7 -1.85185E-6 L -0.31875 -0.1581 " pathEditMode="relative" rAng="0" ptsTypes="AA">
                                      <p:cBhvr>
                                        <p:cTn id="26" dur="2000" fill="hold"/>
                                        <p:tgtEl>
                                          <p:spTgt spid="30"/>
                                        </p:tgtEl>
                                        <p:attrNameLst>
                                          <p:attrName>ppt_x</p:attrName>
                                          <p:attrName>ppt_y</p:attrName>
                                        </p:attrNameLst>
                                      </p:cBhvr>
                                      <p:rCtr x="-15900" y="-7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8313" y="260350"/>
            <a:ext cx="8229600" cy="1143000"/>
          </a:xfrm>
        </p:spPr>
        <p:txBody>
          <a:bodyPr rtlCol="0">
            <a:normAutofit/>
          </a:bodyPr>
          <a:lstStyle/>
          <a:p>
            <a:pPr fontAlgn="auto">
              <a:spcAft>
                <a:spcPts val="0"/>
              </a:spcAft>
              <a:defRPr/>
            </a:pPr>
            <a:r>
              <a:rPr lang="cs-CZ" b="1" dirty="0" smtClean="0">
                <a:solidFill>
                  <a:schemeClr val="accent1">
                    <a:lumMod val="75000"/>
                  </a:schemeClr>
                </a:solidFill>
              </a:rPr>
              <a:t>JE TO TAK SPRÁVNĚ?</a:t>
            </a:r>
            <a:endParaRPr lang="cs-CZ" dirty="0"/>
          </a:p>
        </p:txBody>
      </p:sp>
      <p:sp>
        <p:nvSpPr>
          <p:cNvPr id="19458" name="Zástupný symbol pro obsah 2"/>
          <p:cNvSpPr>
            <a:spLocks noGrp="1"/>
          </p:cNvSpPr>
          <p:nvPr>
            <p:ph idx="1"/>
          </p:nvPr>
        </p:nvSpPr>
        <p:spPr>
          <a:xfrm>
            <a:off x="395288" y="1700213"/>
            <a:ext cx="5689600" cy="4824412"/>
          </a:xfrm>
        </p:spPr>
        <p:txBody>
          <a:bodyPr/>
          <a:lstStyle/>
          <a:p>
            <a:pPr marL="514350" indent="-514350">
              <a:buFont typeface="Arial" charset="0"/>
              <a:buAutoNum type="arabicParenR"/>
            </a:pPr>
            <a:r>
              <a:rPr lang="cs-CZ" smtClean="0"/>
              <a:t>POMLOUVÁNÍ KAMARÁDŮ</a:t>
            </a:r>
          </a:p>
          <a:p>
            <a:pPr marL="514350" indent="-514350">
              <a:buFont typeface="Arial" charset="0"/>
              <a:buAutoNum type="arabicParenR"/>
            </a:pPr>
            <a:endParaRPr lang="cs-CZ" smtClean="0"/>
          </a:p>
          <a:p>
            <a:pPr marL="514350" indent="-514350">
              <a:buFont typeface="Arial" charset="0"/>
              <a:buAutoNum type="arabicParenR"/>
            </a:pPr>
            <a:r>
              <a:rPr lang="cs-CZ" smtClean="0"/>
              <a:t>POMOC KAMARÁDOVI </a:t>
            </a:r>
            <a:r>
              <a:rPr lang="cs-CZ" smtClean="0">
                <a:latin typeface="Arial" charset="0"/>
              </a:rPr>
              <a:t>                 </a:t>
            </a:r>
            <a:r>
              <a:rPr lang="cs-CZ" smtClean="0"/>
              <a:t>V NOUZI</a:t>
            </a:r>
          </a:p>
          <a:p>
            <a:pPr marL="514350" indent="-514350">
              <a:buFont typeface="Arial" charset="0"/>
              <a:buAutoNum type="arabicParenR"/>
            </a:pPr>
            <a:endParaRPr lang="cs-CZ" smtClean="0"/>
          </a:p>
          <a:p>
            <a:pPr marL="514350" indent="-514350">
              <a:buFont typeface="Arial" charset="0"/>
              <a:buAutoNum type="arabicParenR"/>
            </a:pPr>
            <a:r>
              <a:rPr lang="cs-CZ" smtClean="0"/>
              <a:t>POVYŠOVAT SE NAD OSTATNÍ</a:t>
            </a:r>
          </a:p>
          <a:p>
            <a:pPr marL="514350" indent="-514350">
              <a:buFont typeface="Arial" charset="0"/>
              <a:buAutoNum type="arabicParenR"/>
            </a:pPr>
            <a:endParaRPr lang="cs-CZ" smtClean="0"/>
          </a:p>
          <a:p>
            <a:pPr marL="514350" indent="-514350">
              <a:buFont typeface="Arial" charset="0"/>
              <a:buAutoNum type="arabicParenR"/>
            </a:pPr>
            <a:r>
              <a:rPr lang="cs-CZ" smtClean="0"/>
              <a:t>SMYSL PRO HUMOR</a:t>
            </a:r>
          </a:p>
          <a:p>
            <a:pPr marL="514350" indent="-514350">
              <a:buFont typeface="Arial" charset="0"/>
              <a:buAutoNum type="arabicParenR"/>
            </a:pPr>
            <a:endParaRPr lang="cs-CZ" smtClean="0"/>
          </a:p>
          <a:p>
            <a:pPr marL="514350" indent="-514350">
              <a:buFont typeface="Arial" charset="0"/>
              <a:buAutoNum type="arabicParenR"/>
            </a:pPr>
            <a:endParaRPr lang="cs-CZ" smtClean="0"/>
          </a:p>
          <a:p>
            <a:pPr marL="514350" indent="-514350">
              <a:buFont typeface="Arial" charset="0"/>
              <a:buAutoNum type="arabicParenR"/>
            </a:pPr>
            <a:endParaRPr lang="cs-CZ" smtClean="0"/>
          </a:p>
          <a:p>
            <a:pPr marL="514350" indent="-514350">
              <a:buFont typeface="Arial" charset="0"/>
              <a:buAutoNum type="arabicParenR"/>
            </a:pPr>
            <a:endParaRPr lang="cs-CZ" smtClean="0"/>
          </a:p>
        </p:txBody>
      </p:sp>
      <p:pic>
        <p:nvPicPr>
          <p:cNvPr id="20" name="Picture 7" descr="C:\Users\Lucinka\AppData\Local\Microsoft\Windows\Temporary Internet Files\Content.IE5\6YUBE8IW\MC900433160[1].jpg"/>
          <p:cNvPicPr>
            <a:picLocks noChangeAspect="1" noChangeArrowheads="1"/>
          </p:cNvPicPr>
          <p:nvPr/>
        </p:nvPicPr>
        <p:blipFill>
          <a:blip r:embed="rId2" cstate="print"/>
          <a:srcRect/>
          <a:stretch>
            <a:fillRect/>
          </a:stretch>
        </p:blipFill>
        <p:spPr bwMode="auto">
          <a:xfrm>
            <a:off x="6444208" y="1484784"/>
            <a:ext cx="1040160" cy="1040160"/>
          </a:xfrm>
          <a:prstGeom prst="rect">
            <a:avLst/>
          </a:prstGeom>
          <a:noFill/>
          <a:ln>
            <a:noFill/>
          </a:ln>
          <a:effectLst>
            <a:softEdge rad="127000"/>
          </a:effectLst>
        </p:spPr>
      </p:pic>
      <p:pic>
        <p:nvPicPr>
          <p:cNvPr id="21" name="Picture 8" descr="C:\Users\Lucinka\AppData\Local\Microsoft\Windows\Temporary Internet Files\Content.IE5\10QX2UVN\MC900433161[1].jpg"/>
          <p:cNvPicPr>
            <a:picLocks noChangeAspect="1" noChangeArrowheads="1"/>
          </p:cNvPicPr>
          <p:nvPr/>
        </p:nvPicPr>
        <p:blipFill>
          <a:blip r:embed="rId3" cstate="print"/>
          <a:srcRect/>
          <a:stretch>
            <a:fillRect/>
          </a:stretch>
        </p:blipFill>
        <p:spPr bwMode="auto">
          <a:xfrm>
            <a:off x="7812360" y="1484784"/>
            <a:ext cx="968152" cy="968152"/>
          </a:xfrm>
          <a:prstGeom prst="rect">
            <a:avLst/>
          </a:prstGeom>
          <a:noFill/>
          <a:effectLst>
            <a:softEdge rad="127000"/>
          </a:effectLst>
        </p:spPr>
      </p:pic>
      <p:pic>
        <p:nvPicPr>
          <p:cNvPr id="22" name="Picture 7" descr="C:\Users\Lucinka\AppData\Local\Microsoft\Windows\Temporary Internet Files\Content.IE5\6YUBE8IW\MC900433160[1].jpg"/>
          <p:cNvPicPr>
            <a:picLocks noChangeAspect="1" noChangeArrowheads="1"/>
          </p:cNvPicPr>
          <p:nvPr/>
        </p:nvPicPr>
        <p:blipFill>
          <a:blip r:embed="rId2" cstate="print"/>
          <a:srcRect/>
          <a:stretch>
            <a:fillRect/>
          </a:stretch>
        </p:blipFill>
        <p:spPr bwMode="auto">
          <a:xfrm>
            <a:off x="6516216" y="2780928"/>
            <a:ext cx="1040160" cy="1040160"/>
          </a:xfrm>
          <a:prstGeom prst="rect">
            <a:avLst/>
          </a:prstGeom>
          <a:noFill/>
          <a:ln>
            <a:noFill/>
          </a:ln>
          <a:effectLst>
            <a:softEdge rad="127000"/>
          </a:effectLst>
        </p:spPr>
      </p:pic>
      <p:pic>
        <p:nvPicPr>
          <p:cNvPr id="23" name="Picture 8" descr="C:\Users\Lucinka\AppData\Local\Microsoft\Windows\Temporary Internet Files\Content.IE5\10QX2UVN\MC900433161[1].jpg"/>
          <p:cNvPicPr>
            <a:picLocks noChangeAspect="1" noChangeArrowheads="1"/>
          </p:cNvPicPr>
          <p:nvPr/>
        </p:nvPicPr>
        <p:blipFill>
          <a:blip r:embed="rId3" cstate="print"/>
          <a:srcRect/>
          <a:stretch>
            <a:fillRect/>
          </a:stretch>
        </p:blipFill>
        <p:spPr bwMode="auto">
          <a:xfrm>
            <a:off x="7884368" y="2780928"/>
            <a:ext cx="968152" cy="968152"/>
          </a:xfrm>
          <a:prstGeom prst="rect">
            <a:avLst/>
          </a:prstGeom>
          <a:noFill/>
          <a:effectLst>
            <a:softEdge rad="127000"/>
          </a:effectLst>
        </p:spPr>
      </p:pic>
      <p:pic>
        <p:nvPicPr>
          <p:cNvPr id="24" name="Picture 7" descr="C:\Users\Lucinka\AppData\Local\Microsoft\Windows\Temporary Internet Files\Content.IE5\6YUBE8IW\MC900433160[1].jpg"/>
          <p:cNvPicPr>
            <a:picLocks noChangeAspect="1" noChangeArrowheads="1"/>
          </p:cNvPicPr>
          <p:nvPr/>
        </p:nvPicPr>
        <p:blipFill>
          <a:blip r:embed="rId2" cstate="print"/>
          <a:srcRect/>
          <a:stretch>
            <a:fillRect/>
          </a:stretch>
        </p:blipFill>
        <p:spPr bwMode="auto">
          <a:xfrm>
            <a:off x="6516216" y="4293096"/>
            <a:ext cx="1040160" cy="1040160"/>
          </a:xfrm>
          <a:prstGeom prst="rect">
            <a:avLst/>
          </a:prstGeom>
          <a:noFill/>
          <a:ln>
            <a:noFill/>
          </a:ln>
          <a:effectLst>
            <a:softEdge rad="127000"/>
          </a:effectLst>
        </p:spPr>
      </p:pic>
      <p:pic>
        <p:nvPicPr>
          <p:cNvPr id="25" name="Picture 8" descr="C:\Users\Lucinka\AppData\Local\Microsoft\Windows\Temporary Internet Files\Content.IE5\10QX2UVN\MC900433161[1].jpg"/>
          <p:cNvPicPr>
            <a:picLocks noChangeAspect="1" noChangeArrowheads="1"/>
          </p:cNvPicPr>
          <p:nvPr/>
        </p:nvPicPr>
        <p:blipFill>
          <a:blip r:embed="rId3" cstate="print"/>
          <a:srcRect/>
          <a:stretch>
            <a:fillRect/>
          </a:stretch>
        </p:blipFill>
        <p:spPr bwMode="auto">
          <a:xfrm>
            <a:off x="7956376" y="4293096"/>
            <a:ext cx="968152" cy="968152"/>
          </a:xfrm>
          <a:prstGeom prst="rect">
            <a:avLst/>
          </a:prstGeom>
          <a:noFill/>
          <a:effectLst>
            <a:softEdge rad="127000"/>
          </a:effectLst>
        </p:spPr>
      </p:pic>
      <p:pic>
        <p:nvPicPr>
          <p:cNvPr id="26" name="Picture 7" descr="C:\Users\Lucinka\AppData\Local\Microsoft\Windows\Temporary Internet Files\Content.IE5\6YUBE8IW\MC900433160[1].jpg"/>
          <p:cNvPicPr>
            <a:picLocks noChangeAspect="1" noChangeArrowheads="1"/>
          </p:cNvPicPr>
          <p:nvPr/>
        </p:nvPicPr>
        <p:blipFill>
          <a:blip r:embed="rId2" cstate="print"/>
          <a:srcRect/>
          <a:stretch>
            <a:fillRect/>
          </a:stretch>
        </p:blipFill>
        <p:spPr bwMode="auto">
          <a:xfrm>
            <a:off x="6588224" y="5517232"/>
            <a:ext cx="1040160" cy="1040160"/>
          </a:xfrm>
          <a:prstGeom prst="rect">
            <a:avLst/>
          </a:prstGeom>
          <a:noFill/>
          <a:ln>
            <a:noFill/>
          </a:ln>
          <a:effectLst>
            <a:softEdge rad="127000"/>
          </a:effectLst>
        </p:spPr>
      </p:pic>
      <p:pic>
        <p:nvPicPr>
          <p:cNvPr id="28" name="Picture 8" descr="C:\Users\Lucinka\AppData\Local\Microsoft\Windows\Temporary Internet Files\Content.IE5\10QX2UVN\MC900433161[1].jpg"/>
          <p:cNvPicPr>
            <a:picLocks noChangeAspect="1" noChangeArrowheads="1"/>
          </p:cNvPicPr>
          <p:nvPr/>
        </p:nvPicPr>
        <p:blipFill>
          <a:blip r:embed="rId3" cstate="print"/>
          <a:srcRect/>
          <a:stretch>
            <a:fillRect/>
          </a:stretch>
        </p:blipFill>
        <p:spPr bwMode="auto">
          <a:xfrm>
            <a:off x="8028384" y="5517232"/>
            <a:ext cx="968152" cy="968152"/>
          </a:xfrm>
          <a:prstGeom prst="rect">
            <a:avLst/>
          </a:prstGeom>
          <a:noFill/>
          <a:effectLst>
            <a:softEdge rad="1270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
                                        <p:tgtEl>
                                          <p:spTgt spid="20"/>
                                        </p:tgtEl>
                                        <p:attrNameLst>
                                          <p:attrName>ppt_w</p:attrName>
                                        </p:attrNameLst>
                                      </p:cBhvr>
                                      <p:tavLst>
                                        <p:tav tm="0">
                                          <p:val>
                                            <p:strVal val="ppt_w"/>
                                          </p:val>
                                        </p:tav>
                                        <p:tav tm="100000">
                                          <p:val>
                                            <p:fltVal val="0"/>
                                          </p:val>
                                        </p:tav>
                                      </p:tavLst>
                                    </p:anim>
                                    <p:anim calcmode="lin" valueType="num">
                                      <p:cBhvr>
                                        <p:cTn id="7" dur="500"/>
                                        <p:tgtEl>
                                          <p:spTgt spid="20"/>
                                        </p:tgtEl>
                                        <p:attrNameLst>
                                          <p:attrName>ppt_h</p:attrName>
                                        </p:attrNameLst>
                                      </p:cBhvr>
                                      <p:tavLst>
                                        <p:tav tm="0">
                                          <p:val>
                                            <p:strVal val="ppt_h"/>
                                          </p:val>
                                        </p:tav>
                                        <p:tav tm="100000">
                                          <p:val>
                                            <p:fltVal val="0"/>
                                          </p:val>
                                        </p:tav>
                                      </p:tavLst>
                                    </p:anim>
                                    <p:animEffect transition="out" filter="fade">
                                      <p:cBhvr>
                                        <p:cTn id="8" dur="500"/>
                                        <p:tgtEl>
                                          <p:spTgt spid="20"/>
                                        </p:tgtEl>
                                      </p:cBhvr>
                                    </p:animEffect>
                                    <p:set>
                                      <p:cBhvr>
                                        <p:cTn id="9" dur="1" fill="hold">
                                          <p:stCondLst>
                                            <p:cond delay="499"/>
                                          </p:stCondLst>
                                        </p:cTn>
                                        <p:tgtEl>
                                          <p:spTgt spid="20"/>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0" fill="hold" nodeType="clickEffect">
                                  <p:stCondLst>
                                    <p:cond delay="0"/>
                                  </p:stCondLst>
                                  <p:childTnLst>
                                    <p:anim calcmode="lin" valueType="num">
                                      <p:cBhvr>
                                        <p:cTn id="13" dur="500"/>
                                        <p:tgtEl>
                                          <p:spTgt spid="23"/>
                                        </p:tgtEl>
                                        <p:attrNameLst>
                                          <p:attrName>ppt_w</p:attrName>
                                        </p:attrNameLst>
                                      </p:cBhvr>
                                      <p:tavLst>
                                        <p:tav tm="0">
                                          <p:val>
                                            <p:strVal val="ppt_w"/>
                                          </p:val>
                                        </p:tav>
                                        <p:tav tm="100000">
                                          <p:val>
                                            <p:fltVal val="0"/>
                                          </p:val>
                                        </p:tav>
                                      </p:tavLst>
                                    </p:anim>
                                    <p:anim calcmode="lin" valueType="num">
                                      <p:cBhvr>
                                        <p:cTn id="14" dur="500"/>
                                        <p:tgtEl>
                                          <p:spTgt spid="23"/>
                                        </p:tgtEl>
                                        <p:attrNameLst>
                                          <p:attrName>ppt_h</p:attrName>
                                        </p:attrNameLst>
                                      </p:cBhvr>
                                      <p:tavLst>
                                        <p:tav tm="0">
                                          <p:val>
                                            <p:strVal val="ppt_h"/>
                                          </p:val>
                                        </p:tav>
                                        <p:tav tm="100000">
                                          <p:val>
                                            <p:fltVal val="0"/>
                                          </p:val>
                                        </p:tav>
                                      </p:tavLst>
                                    </p:anim>
                                    <p:animEffect transition="out" filter="fade">
                                      <p:cBhvr>
                                        <p:cTn id="15" dur="500"/>
                                        <p:tgtEl>
                                          <p:spTgt spid="23"/>
                                        </p:tgtEl>
                                      </p:cBhvr>
                                    </p:animEffect>
                                    <p:set>
                                      <p:cBhvr>
                                        <p:cTn id="16" dur="1" fill="hold">
                                          <p:stCondLst>
                                            <p:cond delay="499"/>
                                          </p:stCondLst>
                                        </p:cTn>
                                        <p:tgtEl>
                                          <p:spTgt spid="23"/>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0" fill="hold" nodeType="clickEffect">
                                  <p:stCondLst>
                                    <p:cond delay="0"/>
                                  </p:stCondLst>
                                  <p:childTnLst>
                                    <p:anim calcmode="lin" valueType="num">
                                      <p:cBhvr>
                                        <p:cTn id="20" dur="500"/>
                                        <p:tgtEl>
                                          <p:spTgt spid="24"/>
                                        </p:tgtEl>
                                        <p:attrNameLst>
                                          <p:attrName>ppt_w</p:attrName>
                                        </p:attrNameLst>
                                      </p:cBhvr>
                                      <p:tavLst>
                                        <p:tav tm="0">
                                          <p:val>
                                            <p:strVal val="ppt_w"/>
                                          </p:val>
                                        </p:tav>
                                        <p:tav tm="100000">
                                          <p:val>
                                            <p:fltVal val="0"/>
                                          </p:val>
                                        </p:tav>
                                      </p:tavLst>
                                    </p:anim>
                                    <p:anim calcmode="lin" valueType="num">
                                      <p:cBhvr>
                                        <p:cTn id="21" dur="500"/>
                                        <p:tgtEl>
                                          <p:spTgt spid="24"/>
                                        </p:tgtEl>
                                        <p:attrNameLst>
                                          <p:attrName>ppt_h</p:attrName>
                                        </p:attrNameLst>
                                      </p:cBhvr>
                                      <p:tavLst>
                                        <p:tav tm="0">
                                          <p:val>
                                            <p:strVal val="ppt_h"/>
                                          </p:val>
                                        </p:tav>
                                        <p:tav tm="100000">
                                          <p:val>
                                            <p:fltVal val="0"/>
                                          </p:val>
                                        </p:tav>
                                      </p:tavLst>
                                    </p:anim>
                                    <p:animEffect transition="out" filter="fade">
                                      <p:cBhvr>
                                        <p:cTn id="22" dur="500"/>
                                        <p:tgtEl>
                                          <p:spTgt spid="24"/>
                                        </p:tgtEl>
                                      </p:cBhvr>
                                    </p:animEffect>
                                    <p:set>
                                      <p:cBhvr>
                                        <p:cTn id="23" dur="1" fill="hold">
                                          <p:stCondLst>
                                            <p:cond delay="499"/>
                                          </p:stCondLst>
                                        </p:cTn>
                                        <p:tgtEl>
                                          <p:spTgt spid="2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0" fill="hold" nodeType="clickEffect">
                                  <p:stCondLst>
                                    <p:cond delay="0"/>
                                  </p:stCondLst>
                                  <p:childTnLst>
                                    <p:anim calcmode="lin" valueType="num">
                                      <p:cBhvr>
                                        <p:cTn id="27" dur="500"/>
                                        <p:tgtEl>
                                          <p:spTgt spid="28"/>
                                        </p:tgtEl>
                                        <p:attrNameLst>
                                          <p:attrName>ppt_w</p:attrName>
                                        </p:attrNameLst>
                                      </p:cBhvr>
                                      <p:tavLst>
                                        <p:tav tm="0">
                                          <p:val>
                                            <p:strVal val="ppt_w"/>
                                          </p:val>
                                        </p:tav>
                                        <p:tav tm="100000">
                                          <p:val>
                                            <p:fltVal val="0"/>
                                          </p:val>
                                        </p:tav>
                                      </p:tavLst>
                                    </p:anim>
                                    <p:anim calcmode="lin" valueType="num">
                                      <p:cBhvr>
                                        <p:cTn id="28" dur="500"/>
                                        <p:tgtEl>
                                          <p:spTgt spid="28"/>
                                        </p:tgtEl>
                                        <p:attrNameLst>
                                          <p:attrName>ppt_h</p:attrName>
                                        </p:attrNameLst>
                                      </p:cBhvr>
                                      <p:tavLst>
                                        <p:tav tm="0">
                                          <p:val>
                                            <p:strVal val="ppt_h"/>
                                          </p:val>
                                        </p:tav>
                                        <p:tav tm="100000">
                                          <p:val>
                                            <p:fltVal val="0"/>
                                          </p:val>
                                        </p:tav>
                                      </p:tavLst>
                                    </p:anim>
                                    <p:animEffect transition="out" filter="fade">
                                      <p:cBhvr>
                                        <p:cTn id="29" dur="500"/>
                                        <p:tgtEl>
                                          <p:spTgt spid="28"/>
                                        </p:tgtEl>
                                      </p:cBhvr>
                                    </p:animEffect>
                                    <p:set>
                                      <p:cBhvr>
                                        <p:cTn id="30"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993775"/>
          </a:xfrm>
        </p:spPr>
        <p:txBody>
          <a:bodyPr rtlCol="0">
            <a:normAutofit/>
          </a:bodyPr>
          <a:lstStyle/>
          <a:p>
            <a:pPr algn="l" fontAlgn="auto">
              <a:spcAft>
                <a:spcPts val="0"/>
              </a:spcAft>
              <a:defRPr/>
            </a:pPr>
            <a:r>
              <a:rPr lang="cs-CZ" sz="3200" dirty="0" smtClean="0">
                <a:solidFill>
                  <a:schemeClr val="accent1">
                    <a:lumMod val="75000"/>
                  </a:schemeClr>
                </a:solidFill>
                <a:latin typeface="Arial" pitchFamily="34" charset="0"/>
                <a:cs typeface="Arial" pitchFamily="34" charset="0"/>
              </a:rPr>
              <a:t>Použité zdroje</a:t>
            </a:r>
            <a:endParaRPr lang="cs-CZ" sz="3200" dirty="0">
              <a:solidFill>
                <a:schemeClr val="accent1">
                  <a:lumMod val="75000"/>
                </a:schemeClr>
              </a:solidFill>
              <a:latin typeface="Arial" pitchFamily="34" charset="0"/>
              <a:cs typeface="Arial" pitchFamily="34" charset="0"/>
            </a:endParaRPr>
          </a:p>
        </p:txBody>
      </p:sp>
      <p:sp>
        <p:nvSpPr>
          <p:cNvPr id="20482" name="Zástupný symbol pro obsah 2"/>
          <p:cNvSpPr>
            <a:spLocks noGrp="1"/>
          </p:cNvSpPr>
          <p:nvPr>
            <p:ph idx="1"/>
          </p:nvPr>
        </p:nvSpPr>
        <p:spPr>
          <a:xfrm>
            <a:off x="468313" y="1268413"/>
            <a:ext cx="8229600" cy="4525962"/>
          </a:xfrm>
        </p:spPr>
        <p:txBody>
          <a:bodyPr/>
          <a:lstStyle/>
          <a:p>
            <a:r>
              <a:rPr lang="cs-CZ" sz="1100" smtClean="0">
                <a:latin typeface="Arial" charset="0"/>
                <a:cs typeface="Arial" charset="0"/>
              </a:rPr>
              <a:t>BRADÁČOVÁ, L., STAUDKOVÁ, H., ŠOTOLOVÁ, A. </a:t>
            </a:r>
            <a:r>
              <a:rPr lang="cs-CZ" sz="1100" i="1" smtClean="0">
                <a:latin typeface="Arial" charset="0"/>
                <a:cs typeface="Arial" charset="0"/>
              </a:rPr>
              <a:t>Lidé kolem nás. Etika 4. </a:t>
            </a:r>
            <a:r>
              <a:rPr lang="cs-CZ" sz="1100" smtClean="0">
                <a:latin typeface="Arial" charset="0"/>
                <a:cs typeface="Arial" charset="0"/>
              </a:rPr>
              <a:t>Všeň: Alter, 2010. ISBN 978-80-7245-246-0.</a:t>
            </a:r>
          </a:p>
          <a:p>
            <a:pPr>
              <a:buFont typeface="Arial" charset="0"/>
              <a:buNone/>
            </a:pPr>
            <a:r>
              <a:rPr lang="cs-CZ" sz="1600" b="1" smtClean="0"/>
              <a:t>Snímek 4:</a:t>
            </a:r>
          </a:p>
          <a:p>
            <a:pPr>
              <a:buFont typeface="Arial" charset="0"/>
              <a:buNone/>
            </a:pPr>
            <a:r>
              <a:rPr lang="en-US" sz="1200" smtClean="0"/>
              <a:t>[</a:t>
            </a:r>
            <a:r>
              <a:rPr lang="cs-CZ" sz="1200" smtClean="0"/>
              <a:t>cit.2011-11-17</a:t>
            </a:r>
            <a:r>
              <a:rPr lang="en-US" sz="1200" smtClean="0"/>
              <a:t>]</a:t>
            </a:r>
            <a:r>
              <a:rPr lang="cs-CZ" sz="1200" smtClean="0"/>
              <a:t> Obrázek smajlíka byl použit z galerie Office.</a:t>
            </a:r>
          </a:p>
          <a:p>
            <a:pPr>
              <a:buFont typeface="Arial" charset="0"/>
              <a:buNone/>
            </a:pPr>
            <a:r>
              <a:rPr lang="cs-CZ" sz="1600" b="1" smtClean="0"/>
              <a:t>Snímek 6:</a:t>
            </a:r>
          </a:p>
          <a:p>
            <a:pPr>
              <a:buFont typeface="Arial" charset="0"/>
              <a:buNone/>
            </a:pPr>
            <a:r>
              <a:rPr lang="en-US" sz="1200" smtClean="0"/>
              <a:t>[</a:t>
            </a:r>
            <a:r>
              <a:rPr lang="cs-CZ" sz="1200" smtClean="0"/>
              <a:t>cit.2011-11-17</a:t>
            </a:r>
            <a:r>
              <a:rPr lang="en-US" sz="1200" smtClean="0"/>
              <a:t>]</a:t>
            </a:r>
            <a:r>
              <a:rPr lang="cs-CZ" sz="1200" smtClean="0"/>
              <a:t> Obrázek smajlíka byl použit z galerie Office.</a:t>
            </a:r>
          </a:p>
          <a:p>
            <a:pPr>
              <a:buFont typeface="Arial" charset="0"/>
              <a:buNone/>
            </a:pPr>
            <a:r>
              <a:rPr lang="cs-CZ" sz="1600" b="1" smtClean="0"/>
              <a:t>Snímek 7:</a:t>
            </a:r>
          </a:p>
          <a:p>
            <a:pPr>
              <a:buFont typeface="Arial" charset="0"/>
              <a:buNone/>
            </a:pPr>
            <a:r>
              <a:rPr lang="en-US" sz="1200" smtClean="0"/>
              <a:t>[</a:t>
            </a:r>
            <a:r>
              <a:rPr lang="cs-CZ" sz="1200" smtClean="0"/>
              <a:t>cit.2011-11-17</a:t>
            </a:r>
            <a:r>
              <a:rPr lang="en-US" sz="1200" smtClean="0"/>
              <a:t>]</a:t>
            </a:r>
            <a:r>
              <a:rPr lang="cs-CZ" sz="1200" smtClean="0"/>
              <a:t> Obrázek smajlíka byl použit z galerie Office.</a:t>
            </a:r>
          </a:p>
          <a:p>
            <a:pPr>
              <a:buFont typeface="Arial" charset="0"/>
              <a:buNone/>
            </a:pPr>
            <a:endParaRPr lang="cs-CZ" sz="1200" smtClean="0"/>
          </a:p>
          <a:p>
            <a:pPr>
              <a:buFont typeface="Arial" charset="0"/>
              <a:buNone/>
            </a:pPr>
            <a:endParaRPr lang="cs-CZ" sz="1200" smtClean="0"/>
          </a:p>
          <a:p>
            <a:pPr>
              <a:buFont typeface="Arial" charset="0"/>
              <a:buNone/>
            </a:pPr>
            <a:endParaRPr lang="cs-CZ" sz="1200" smtClean="0"/>
          </a:p>
          <a:p>
            <a:pPr>
              <a:buFont typeface="Arial" charset="0"/>
              <a:buNone/>
            </a:pPr>
            <a:endParaRPr lang="cs-CZ" sz="1200" smtClean="0"/>
          </a:p>
          <a:p>
            <a:pPr>
              <a:buFont typeface="Arial" charset="0"/>
              <a:buNone/>
            </a:pPr>
            <a:endParaRPr lang="cs-CZ" sz="1200" smtClean="0"/>
          </a:p>
          <a:p>
            <a:pPr>
              <a:buFont typeface="Arial" charset="0"/>
              <a:buNone/>
            </a:pPr>
            <a:endParaRPr lang="cs-CZ" sz="1200" smtClean="0"/>
          </a:p>
          <a:p>
            <a:pPr>
              <a:buFont typeface="Arial" charset="0"/>
              <a:buNone/>
            </a:pPr>
            <a:endParaRPr lang="cs-CZ" sz="1600" smtClean="0"/>
          </a:p>
          <a:p>
            <a:endParaRPr lang="cs-CZ" sz="1600" smtClean="0"/>
          </a:p>
          <a:p>
            <a:endParaRPr lang="cs-CZ" sz="1600" smtClean="0"/>
          </a:p>
          <a:p>
            <a:endParaRPr lang="cs-CZ" sz="1600" smtClean="0"/>
          </a:p>
          <a:p>
            <a:endParaRPr lang="cs-CZ" sz="1600" smtClean="0"/>
          </a:p>
          <a:p>
            <a:endParaRPr lang="cs-CZ" sz="1600" smtClean="0"/>
          </a:p>
          <a:p>
            <a:endParaRPr lang="cs-CZ" sz="1600" smtClean="0"/>
          </a:p>
          <a:p>
            <a:endParaRPr lang="cs-CZ" smtClean="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Motiv sady Office">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180</TotalTime>
  <Words>277</Words>
  <Application>Microsoft Office PowerPoint</Application>
  <PresentationFormat>On-screen Show (4:3)</PresentationFormat>
  <Paragraphs>62</Paragraphs>
  <Slides>8</Slides>
  <Notes>0</Notes>
  <HiddenSlides>2</HiddenSlides>
  <MMClips>0</MMClips>
  <ScaleCrop>false</ScaleCrop>
  <HeadingPairs>
    <vt:vector size="6" baseType="variant">
      <vt:variant>
        <vt:lpstr>Použitá písma</vt:lpstr>
      </vt:variant>
      <vt:variant>
        <vt:i4>2</vt:i4>
      </vt:variant>
      <vt:variant>
        <vt:lpstr>Šablona návrhu</vt:lpstr>
      </vt:variant>
      <vt:variant>
        <vt:i4>1</vt:i4>
      </vt:variant>
      <vt:variant>
        <vt:lpstr>Nadpisy snímků</vt:lpstr>
      </vt:variant>
      <vt:variant>
        <vt:i4>8</vt:i4>
      </vt:variant>
    </vt:vector>
  </HeadingPairs>
  <TitlesOfParts>
    <vt:vector size="11" baseType="lpstr">
      <vt:lpstr>Calibri</vt:lpstr>
      <vt:lpstr>Arial</vt:lpstr>
      <vt:lpstr>Motiv sady Office</vt:lpstr>
      <vt:lpstr>Název školy:  SPECIÁLNÍ ZÁKLADNÍ ŠKOLA A MATEŘSKÁ ŠKOLA VARNSDORF  Autor: Bc. Iva Sentnerová, 2011 – 11 – 17 Název: VY_12_INOVACE_14_CHOVÁNÍ LIDÍ Téma: Dobrá rada nad zlato Číslo projektu: CZ.1.07/1.4.00/21.0640   Anotace: Materiál je určen pro 5. třídu, slouží k docvičování čtení  s porozuměním. Žáci se s jeho pomocí učí rozeznávat vhodné a nevhodné chování.</vt:lpstr>
      <vt:lpstr>Snímek 2</vt:lpstr>
      <vt:lpstr>DOBRÁ RADA NAD ZLATO</vt:lpstr>
      <vt:lpstr>O ČEM ČLÁNEK POJEDNÁVÁ?</vt:lpstr>
      <vt:lpstr>ODPOVÍDEJ NA OTÁZKY</vt:lpstr>
      <vt:lpstr>URČI VLASTNOSTI</vt:lpstr>
      <vt:lpstr>JE TO TAK SPRÁVNĚ?</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školy:  SPECIÁLNÍ ZÁKLADNÍ ŠKOLA A MATEŘSKÁ ŠKOLA VARNSDORF  Autor: Bc. Iva Sentnerová, 17. 11. 2011 Název: VY_12_INOVACE_13_ORIENTACE V ČASE Téma: Dny v týdnu Číslo projektu: CZ.1.07/1.4.00/21.0640   Anotace: Materiál je určen pro 4. třídu, slouží ke zdokonalení orientace v čase, konkrétně upevnění názvů a posloupnosti dnů</dc:title>
  <dc:creator>Lucinka</dc:creator>
  <cp:lastModifiedBy>DUM</cp:lastModifiedBy>
  <cp:revision>24</cp:revision>
  <dcterms:created xsi:type="dcterms:W3CDTF">2011-11-17T09:39:34Z</dcterms:created>
  <dcterms:modified xsi:type="dcterms:W3CDTF">2012-03-23T19:45:26Z</dcterms:modified>
</cp:coreProperties>
</file>