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2"/>
  </p:notesMasterIdLst>
  <p:sldIdLst>
    <p:sldId id="271" r:id="rId2"/>
    <p:sldId id="270" r:id="rId3"/>
    <p:sldId id="263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93" r:id="rId12"/>
    <p:sldId id="294" r:id="rId13"/>
    <p:sldId id="295" r:id="rId14"/>
    <p:sldId id="274" r:id="rId15"/>
    <p:sldId id="301" r:id="rId16"/>
    <p:sldId id="300" r:id="rId17"/>
    <p:sldId id="299" r:id="rId18"/>
    <p:sldId id="298" r:id="rId19"/>
    <p:sldId id="296" r:id="rId20"/>
    <p:sldId id="297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77" autoAdjust="0"/>
    <p:restoredTop sz="86356" autoAdjust="0"/>
  </p:normalViewPr>
  <p:slideViewPr>
    <p:cSldViewPr>
      <p:cViewPr varScale="1">
        <p:scale>
          <a:sx n="79" d="100"/>
          <a:sy n="79" d="100"/>
        </p:scale>
        <p:origin x="-88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WIEN, OPAKOVÁNÍ</a:t>
          </a:r>
          <a:endParaRPr lang="cs-CZ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VY_32_INOVACE_NJ,9_07_ES GIBT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731" custLinFactNeighborY="330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28" custLinFactNeighborY="15409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895931-B330-4A95-A2C0-BA6BBA63EB98}" type="presOf" srcId="{B651F6E3-6281-48DB-9319-2AEAFDAE7572}" destId="{6BB5E863-4638-4E1D-BFDE-399D028AC4ED}" srcOrd="1" destOrd="0" presId="urn:microsoft.com/office/officeart/2005/8/layout/target3"/>
    <dgm:cxn modelId="{D83E0C84-D6C0-4420-9307-A810CD2AE84D}" type="presOf" srcId="{D1D4F407-5343-4D3F-B5B9-D407B03CAEB4}" destId="{D005CE8C-CC26-4C3E-AC11-E15060ECD759}" srcOrd="0" destOrd="0" presId="urn:microsoft.com/office/officeart/2005/8/layout/target3"/>
    <dgm:cxn modelId="{3692BF40-0BA4-4126-B216-662AF37FE138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24835B9-60DF-4A15-9571-E0CAC8662F79}" type="presOf" srcId="{D1D4F407-5343-4D3F-B5B9-D407B03CAEB4}" destId="{AED2198E-93D5-4001-81B4-73124B309672}" srcOrd="1" destOrd="0" presId="urn:microsoft.com/office/officeart/2005/8/layout/target3"/>
    <dgm:cxn modelId="{43C50A50-3F89-48BC-8FFB-C89BCD0DF676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AC03677-5D6C-420F-8800-3FC13B7005BC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773829-7816-44F7-A3A2-9D5D70DCF20B}" type="presOf" srcId="{D8197B8C-B260-4A16-BDF4-0947B075E274}" destId="{5A5FFA88-C948-4069-8E93-59FA12366E83}" srcOrd="1" destOrd="0" presId="urn:microsoft.com/office/officeart/2005/8/layout/target3"/>
    <dgm:cxn modelId="{56247D61-6758-4253-BD46-65293611323C}" type="presOf" srcId="{B651F6E3-6281-48DB-9319-2AEAFDAE7572}" destId="{619D679B-A015-4ECF-8348-D1034C574F40}" srcOrd="0" destOrd="0" presId="urn:microsoft.com/office/officeart/2005/8/layout/target3"/>
    <dgm:cxn modelId="{8202404D-8CB9-4516-A79F-AF01DD51B9BC}" type="presOf" srcId="{4C35D32F-0EAB-4CD7-82EE-45574DC2A586}" destId="{8BEBB6EC-1DAA-4CAC-8A25-BC0FCBD5DBD5}" srcOrd="0" destOrd="0" presId="urn:microsoft.com/office/officeart/2005/8/layout/target3"/>
    <dgm:cxn modelId="{72F5B9D5-441F-4086-B14E-A5B02A03502D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E4C438F-7F2A-4F2B-B026-6EFAD436265E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6EEC77C-DA02-4A00-8449-C790402B588D}" type="presParOf" srcId="{333A1088-737F-45CB-B68E-254E46348037}" destId="{F5ABB229-8D3B-4694-996A-96F23CF14429}" srcOrd="0" destOrd="0" presId="urn:microsoft.com/office/officeart/2005/8/layout/target3"/>
    <dgm:cxn modelId="{D6C22BFF-993F-4A5E-8D56-584F13CC0AD5}" type="presParOf" srcId="{333A1088-737F-45CB-B68E-254E46348037}" destId="{F41139FD-01EE-4571-8B17-4FB00FC51163}" srcOrd="1" destOrd="0" presId="urn:microsoft.com/office/officeart/2005/8/layout/target3"/>
    <dgm:cxn modelId="{3DC1B1DA-5B97-4D33-8941-F94D37F684CF}" type="presParOf" srcId="{333A1088-737F-45CB-B68E-254E46348037}" destId="{D005CE8C-CC26-4C3E-AC11-E15060ECD759}" srcOrd="2" destOrd="0" presId="urn:microsoft.com/office/officeart/2005/8/layout/target3"/>
    <dgm:cxn modelId="{CD89EE9B-1686-45A7-8708-A1ED19906270}" type="presParOf" srcId="{333A1088-737F-45CB-B68E-254E46348037}" destId="{2C702D82-9B77-49B7-9568-BB8EB47C3372}" srcOrd="3" destOrd="0" presId="urn:microsoft.com/office/officeart/2005/8/layout/target3"/>
    <dgm:cxn modelId="{2B6FF501-BFF3-4888-A184-D84EF32A6F33}" type="presParOf" srcId="{333A1088-737F-45CB-B68E-254E46348037}" destId="{A52A0455-90FF-4808-ABD0-F02540D31D5A}" srcOrd="4" destOrd="0" presId="urn:microsoft.com/office/officeart/2005/8/layout/target3"/>
    <dgm:cxn modelId="{07F4598B-8CA8-4D77-9ACA-228522A11AEA}" type="presParOf" srcId="{333A1088-737F-45CB-B68E-254E46348037}" destId="{6140AFEC-043D-4C43-A2F9-D0F5331DF3A3}" srcOrd="5" destOrd="0" presId="urn:microsoft.com/office/officeart/2005/8/layout/target3"/>
    <dgm:cxn modelId="{E1E545B1-44D1-4D9B-AC19-D54573F266DB}" type="presParOf" srcId="{333A1088-737F-45CB-B68E-254E46348037}" destId="{9358AC05-5D7D-4327-9F80-1AD486AEA664}" srcOrd="6" destOrd="0" presId="urn:microsoft.com/office/officeart/2005/8/layout/target3"/>
    <dgm:cxn modelId="{DCFC3F98-F1BB-42A2-9402-7AF80275900E}" type="presParOf" srcId="{333A1088-737F-45CB-B68E-254E46348037}" destId="{313FC574-E1CD-4FB4-B054-0B805CE0447D}" srcOrd="7" destOrd="0" presId="urn:microsoft.com/office/officeart/2005/8/layout/target3"/>
    <dgm:cxn modelId="{ED6A3A59-0F01-4C77-8CB1-DB9101589807}" type="presParOf" srcId="{333A1088-737F-45CB-B68E-254E46348037}" destId="{619D679B-A015-4ECF-8348-D1034C574F40}" srcOrd="8" destOrd="0" presId="urn:microsoft.com/office/officeart/2005/8/layout/target3"/>
    <dgm:cxn modelId="{7264D626-782D-453B-93F4-FD9EEDA874CD}" type="presParOf" srcId="{333A1088-737F-45CB-B68E-254E46348037}" destId="{322283A8-4A27-4CDA-BAE3-F381106A9174}" srcOrd="9" destOrd="0" presId="urn:microsoft.com/office/officeart/2005/8/layout/target3"/>
    <dgm:cxn modelId="{F4566CB8-2E0B-4DE9-8C39-6745F136D7E7}" type="presParOf" srcId="{333A1088-737F-45CB-B68E-254E46348037}" destId="{FFC9F71D-1B4F-4AD9-A4A6-86ADEFC8AF5C}" srcOrd="10" destOrd="0" presId="urn:microsoft.com/office/officeart/2005/8/layout/target3"/>
    <dgm:cxn modelId="{5A4683EA-AA6A-4673-9BE2-335657F0E22F}" type="presParOf" srcId="{333A1088-737F-45CB-B68E-254E46348037}" destId="{25B08C86-7E15-44DC-BE7F-FFB55DD49D12}" srcOrd="11" destOrd="0" presId="urn:microsoft.com/office/officeart/2005/8/layout/target3"/>
    <dgm:cxn modelId="{0B9B6288-7EF4-4FFE-8DF0-A7B17C63B4FC}" type="presParOf" srcId="{333A1088-737F-45CB-B68E-254E46348037}" destId="{76644BE8-9D7C-4C09-B250-3D10AF48CBB7}" srcOrd="12" destOrd="0" presId="urn:microsoft.com/office/officeart/2005/8/layout/target3"/>
    <dgm:cxn modelId="{465E6F82-A19E-4A20-A675-65EDB7C875DF}" type="presParOf" srcId="{333A1088-737F-45CB-B68E-254E46348037}" destId="{EE85B701-7295-41C0-BA7A-34D3756A2AE6}" srcOrd="13" destOrd="0" presId="urn:microsoft.com/office/officeart/2005/8/layout/target3"/>
    <dgm:cxn modelId="{975E7895-0B42-4ECD-B277-788AD2D19272}" type="presParOf" srcId="{333A1088-737F-45CB-B68E-254E46348037}" destId="{8BEBB6EC-1DAA-4CAC-8A25-BC0FCBD5DBD5}" srcOrd="14" destOrd="0" presId="urn:microsoft.com/office/officeart/2005/8/layout/target3"/>
    <dgm:cxn modelId="{2B1E886B-81AB-459F-B10B-77EF1C7F0E79}" type="presParOf" srcId="{333A1088-737F-45CB-B68E-254E46348037}" destId="{AED2198E-93D5-4001-81B4-73124B309672}" srcOrd="15" destOrd="0" presId="urn:microsoft.com/office/officeart/2005/8/layout/target3"/>
    <dgm:cxn modelId="{AC5357EB-FB92-4D79-BCBD-DADD99BAC3BE}" type="presParOf" srcId="{333A1088-737F-45CB-B68E-254E46348037}" destId="{2BE915AB-18AA-4053-B92C-3BFC9ED204BB}" srcOrd="16" destOrd="0" presId="urn:microsoft.com/office/officeart/2005/8/layout/target3"/>
    <dgm:cxn modelId="{5748D74B-A434-4779-9A0E-1CBD4CE05DF8}" type="presParOf" srcId="{333A1088-737F-45CB-B68E-254E46348037}" destId="{6BB5E863-4638-4E1D-BFDE-399D028AC4ED}" srcOrd="17" destOrd="0" presId="urn:microsoft.com/office/officeart/2005/8/layout/target3"/>
    <dgm:cxn modelId="{2FFF0B64-7874-40BD-8A77-5A3FF7935414}" type="presParOf" srcId="{333A1088-737F-45CB-B68E-254E46348037}" destId="{5A5FFA88-C948-4069-8E93-59FA12366E83}" srcOrd="18" destOrd="0" presId="urn:microsoft.com/office/officeart/2005/8/layout/target3"/>
    <dgm:cxn modelId="{CDD9EEC3-5C11-456F-BA46-964A21FC122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61" y="864090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VY_32_INOVACE_NJ,9_07_ES GIBT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24161" y="864090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368156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WIEN, OPAKOVÁNÍ</a:t>
          </a:r>
          <a:endParaRPr lang="cs-CZ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368156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4A7894-78DD-4DE1-86C7-33BCB198713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8044D0-9720-49DF-AB4B-F4DAE0F5EC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987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gi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slide" Target="slide19.xml"/><Relationship Id="rId13" Type="http://schemas.openxmlformats.org/officeDocument/2006/relationships/image" Target="../media/image7.wmf"/><Relationship Id="rId3" Type="http://schemas.openxmlformats.org/officeDocument/2006/relationships/image" Target="../media/image5.png"/><Relationship Id="rId7" Type="http://schemas.openxmlformats.org/officeDocument/2006/relationships/image" Target="../media/image15.png"/><Relationship Id="rId12" Type="http://schemas.openxmlformats.org/officeDocument/2006/relationships/slide" Target="slide15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4.xml"/><Relationship Id="rId6" Type="http://schemas.openxmlformats.org/officeDocument/2006/relationships/slide" Target="slide18.xml"/><Relationship Id="rId11" Type="http://schemas.openxmlformats.org/officeDocument/2006/relationships/image" Target="../media/image13.wmf"/><Relationship Id="rId5" Type="http://schemas.openxmlformats.org/officeDocument/2006/relationships/image" Target="../media/image12.wmf"/><Relationship Id="rId10" Type="http://schemas.openxmlformats.org/officeDocument/2006/relationships/slide" Target="slide20.xml"/><Relationship Id="rId4" Type="http://schemas.openxmlformats.org/officeDocument/2006/relationships/slide" Target="slide16.xml"/><Relationship Id="rId9" Type="http://schemas.openxmlformats.org/officeDocument/2006/relationships/image" Target="../media/image11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145283021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836712"/>
            <a:ext cx="6408712" cy="123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5420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3028278"/>
              </p:ext>
            </p:extLst>
          </p:nvPr>
        </p:nvGraphicFramePr>
        <p:xfrm>
          <a:off x="683568" y="2276872"/>
          <a:ext cx="7343775" cy="388845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VK_Ryplová_NJ,9 _07_Es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gibt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NJ,9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Prosinec 2012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07.12.2012 – IX.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9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výchova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Wien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8960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Použití vazby „es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gibt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“, která se pojí se 4. pádem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Procvičení uvedené vazby ve větách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83671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96600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Es </a:t>
            </a:r>
            <a:r>
              <a:rPr lang="cs-CZ" dirty="0" err="1" smtClean="0"/>
              <a:t>gibt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sz="4000" b="1" dirty="0" smtClean="0">
              <a:solidFill>
                <a:srgbClr val="7030A0"/>
              </a:solidFill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4000" b="1" dirty="0" smtClean="0">
              <a:solidFill>
                <a:srgbClr val="7030A0"/>
              </a:solidFill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4000" b="1" dirty="0" smtClean="0">
                <a:solidFill>
                  <a:srgbClr val="C00000"/>
                </a:solidFill>
                <a:latin typeface="Arial Black" pitchFamily="34" charset="0"/>
              </a:rPr>
              <a:t>Es </a:t>
            </a:r>
            <a:r>
              <a:rPr lang="cs-CZ" sz="4000" b="1" dirty="0" err="1" smtClean="0">
                <a:solidFill>
                  <a:srgbClr val="C00000"/>
                </a:solidFill>
                <a:latin typeface="Arial Black" pitchFamily="34" charset="0"/>
              </a:rPr>
              <a:t>gibt</a:t>
            </a:r>
            <a:r>
              <a:rPr lang="cs-CZ" b="1" dirty="0" smtClean="0"/>
              <a:t>	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3600" dirty="0" smtClean="0">
              <a:solidFill>
                <a:srgbClr val="7030A0"/>
              </a:solidFill>
              <a:latin typeface="Arial Black" pitchFamily="34" charset="0"/>
            </a:endParaRPr>
          </a:p>
          <a:p>
            <a:pPr marL="0" indent="0">
              <a:lnSpc>
                <a:spcPct val="200000"/>
              </a:lnSpc>
              <a:buNone/>
            </a:pP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je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existuje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(nachází se)</a:t>
            </a:r>
            <a:endParaRPr lang="cs-CZ" sz="3600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5" name="Šipka doprava 4"/>
          <p:cNvSpPr/>
          <p:nvPr/>
        </p:nvSpPr>
        <p:spPr>
          <a:xfrm rot="20309791">
            <a:off x="2953091" y="3665072"/>
            <a:ext cx="161710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3059831" y="4374344"/>
            <a:ext cx="1338449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 rot="1177569">
            <a:off x="2912364" y="5110150"/>
            <a:ext cx="1579441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7735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Es </a:t>
            </a:r>
            <a:r>
              <a:rPr lang="cs-CZ" dirty="0" err="1" smtClean="0"/>
              <a:t>gibt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132856"/>
            <a:ext cx="3106688" cy="4222069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3600" b="1" dirty="0" smtClean="0">
                <a:solidFill>
                  <a:srgbClr val="7030A0"/>
                </a:solidFill>
                <a:latin typeface="Arial Black" pitchFamily="34" charset="0"/>
              </a:rPr>
              <a:t>Co je nového?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/>
              <a:t>	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2132856"/>
            <a:ext cx="4038600" cy="443484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Was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gibt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es</a:t>
            </a:r>
          </a:p>
          <a:p>
            <a:pPr marL="0" indent="0">
              <a:buNone/>
            </a:pP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Neues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?</a:t>
            </a:r>
          </a:p>
        </p:txBody>
      </p:sp>
      <p:pic>
        <p:nvPicPr>
          <p:cNvPr id="1026" name="Picture 2" descr="C:\Documents and Settings\Jitka\Local Settings\Temporary Internet Files\Content.IE5\NG3N6BQN\MC9003833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573016"/>
            <a:ext cx="2160240" cy="2371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91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Es </a:t>
            </a:r>
            <a:r>
              <a:rPr lang="cs-CZ" dirty="0" err="1" smtClean="0"/>
              <a:t>gibt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3600" b="1" dirty="0" smtClean="0">
                <a:solidFill>
                  <a:srgbClr val="7030A0"/>
                </a:solidFill>
                <a:latin typeface="Arial Black" pitchFamily="34" charset="0"/>
              </a:rPr>
              <a:t>V naší obci je škola.</a:t>
            </a:r>
            <a:r>
              <a:rPr lang="cs-CZ" b="1" dirty="0" smtClean="0"/>
              <a:t>	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2132856"/>
            <a:ext cx="4038600" cy="44348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In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unserem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Dorf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gibt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es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eine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Schule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.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717032"/>
            <a:ext cx="3707904" cy="2780928"/>
          </a:xfrm>
          <a:prstGeom prst="rect">
            <a:avLst/>
          </a:prstGeom>
        </p:spPr>
      </p:pic>
      <p:pic>
        <p:nvPicPr>
          <p:cNvPr id="2050" name="Picture 2" descr="C:\Documents and Settings\Jitka\Local Settings\Temporary Internet Files\Content.IE5\SJ5UVKNE\MC9003433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971365"/>
            <a:ext cx="2520280" cy="2328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2639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Es </a:t>
            </a:r>
            <a:r>
              <a:rPr lang="cs-CZ" dirty="0" err="1" smtClean="0"/>
              <a:t>gibt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4000" b="1" dirty="0" smtClean="0">
                <a:solidFill>
                  <a:srgbClr val="7030A0"/>
                </a:solidFill>
                <a:latin typeface="Arial Black" pitchFamily="34" charset="0"/>
              </a:rPr>
              <a:t>Je tady hrad.</a:t>
            </a:r>
          </a:p>
          <a:p>
            <a:pPr marL="0" indent="0">
              <a:lnSpc>
                <a:spcPct val="150000"/>
              </a:lnSpc>
              <a:buNone/>
            </a:pPr>
            <a:endParaRPr lang="cs-CZ" sz="4000" b="1" dirty="0" smtClean="0">
              <a:solidFill>
                <a:srgbClr val="7030A0"/>
              </a:solidFill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/>
              <a:t>	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2132856"/>
            <a:ext cx="4038600" cy="44348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Hier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gibt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es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eine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Burg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.</a:t>
            </a:r>
          </a:p>
        </p:txBody>
      </p:sp>
      <p:pic>
        <p:nvPicPr>
          <p:cNvPr id="3074" name="Picture 2" descr="C:\Documents and Settings\Jitka\Local Settings\Temporary Internet Files\Content.IE5\8E94HWYU\MC90040633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534155"/>
            <a:ext cx="2785024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Jitka\Local Settings\Temporary Internet Files\Content.IE5\CDP7HBWD\MM90035466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581128"/>
            <a:ext cx="936104" cy="1545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Jitka\Local Settings\Temporary Internet Files\Content.IE5\39PLTQEV\MM900282781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149080"/>
            <a:ext cx="1467392" cy="1401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1955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Es </a:t>
            </a:r>
            <a:r>
              <a:rPr lang="cs-CZ" dirty="0" err="1" smtClean="0"/>
              <a:t>gibt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7030A0"/>
                </a:solidFill>
                <a:latin typeface="Arial Black" pitchFamily="34" charset="0"/>
              </a:rPr>
              <a:t>V Bavorsku je zámek.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7030A0"/>
                </a:solidFill>
                <a:latin typeface="Arial Black" pitchFamily="34" charset="0"/>
              </a:rPr>
              <a:t>Jmenuje se </a:t>
            </a:r>
            <a:r>
              <a:rPr lang="cs-CZ" sz="3200" b="1" dirty="0" err="1" smtClean="0">
                <a:solidFill>
                  <a:srgbClr val="7030A0"/>
                </a:solidFill>
                <a:latin typeface="Arial Black" pitchFamily="34" charset="0"/>
              </a:rPr>
              <a:t>Neuschwanstein</a:t>
            </a:r>
            <a:r>
              <a:rPr lang="cs-CZ" sz="3500" b="1" dirty="0" smtClean="0">
                <a:solidFill>
                  <a:srgbClr val="7030A0"/>
                </a:solidFill>
                <a:latin typeface="Arial Black" pitchFamily="34" charset="0"/>
              </a:rPr>
              <a:t>. </a:t>
            </a:r>
          </a:p>
          <a:p>
            <a:pPr marL="0" indent="0">
              <a:lnSpc>
                <a:spcPct val="150000"/>
              </a:lnSpc>
              <a:buNone/>
            </a:pPr>
            <a:endParaRPr lang="cs-CZ" sz="4000" b="1" dirty="0" smtClean="0">
              <a:solidFill>
                <a:srgbClr val="7030A0"/>
              </a:solidFill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/>
              <a:t>	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1916832"/>
            <a:ext cx="4392488" cy="46508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rgbClr val="C00000"/>
                </a:solidFill>
                <a:latin typeface="Arial Black" pitchFamily="34" charset="0"/>
              </a:rPr>
              <a:t>In </a:t>
            </a:r>
            <a:r>
              <a:rPr lang="cs-CZ" sz="3200" dirty="0" err="1" smtClean="0">
                <a:solidFill>
                  <a:srgbClr val="C00000"/>
                </a:solidFill>
                <a:latin typeface="Arial Black" pitchFamily="34" charset="0"/>
              </a:rPr>
              <a:t>Bayern</a:t>
            </a:r>
            <a:r>
              <a:rPr lang="cs-CZ" sz="32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  <a:latin typeface="Arial Black" pitchFamily="34" charset="0"/>
              </a:rPr>
              <a:t>gibt</a:t>
            </a:r>
            <a:r>
              <a:rPr lang="cs-CZ" sz="3200" dirty="0" smtClean="0">
                <a:solidFill>
                  <a:srgbClr val="C00000"/>
                </a:solidFill>
                <a:latin typeface="Arial Black" pitchFamily="34" charset="0"/>
              </a:rPr>
              <a:t> es </a:t>
            </a:r>
            <a:r>
              <a:rPr lang="cs-CZ" sz="3200" dirty="0" err="1" smtClean="0">
                <a:solidFill>
                  <a:srgbClr val="C00000"/>
                </a:solidFill>
                <a:latin typeface="Arial Black" pitchFamily="34" charset="0"/>
              </a:rPr>
              <a:t>ein</a:t>
            </a:r>
            <a:r>
              <a:rPr lang="cs-CZ" sz="3200" dirty="0" smtClean="0">
                <a:solidFill>
                  <a:srgbClr val="C00000"/>
                </a:solidFill>
                <a:latin typeface="Arial Black" pitchFamily="34" charset="0"/>
              </a:rPr>
              <a:t> Schlo</a:t>
            </a:r>
            <a:r>
              <a:rPr lang="de-DE" sz="3200" dirty="0" smtClean="0">
                <a:solidFill>
                  <a:srgbClr val="C00000"/>
                </a:solidFill>
                <a:latin typeface="Arial Black" pitchFamily="34" charset="0"/>
              </a:rPr>
              <a:t>ß.</a:t>
            </a:r>
            <a:endParaRPr lang="cs-CZ" sz="3200" dirty="0" smtClean="0">
              <a:solidFill>
                <a:srgbClr val="C00000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rgbClr val="C00000"/>
                </a:solidFill>
                <a:latin typeface="Arial Black" pitchFamily="34" charset="0"/>
              </a:rPr>
              <a:t>Es </a:t>
            </a:r>
            <a:r>
              <a:rPr lang="cs-CZ" sz="3200" dirty="0" err="1" smtClean="0">
                <a:solidFill>
                  <a:srgbClr val="C00000"/>
                </a:solidFill>
                <a:latin typeface="Arial Black" pitchFamily="34" charset="0"/>
              </a:rPr>
              <a:t>hei</a:t>
            </a:r>
            <a:r>
              <a:rPr lang="de-DE" sz="3200" dirty="0" err="1" smtClean="0">
                <a:solidFill>
                  <a:srgbClr val="C00000"/>
                </a:solidFill>
                <a:latin typeface="Arial Black" pitchFamily="34" charset="0"/>
              </a:rPr>
              <a:t>ßt</a:t>
            </a:r>
            <a:r>
              <a:rPr lang="cs-CZ" sz="32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  <a:latin typeface="Arial Black" pitchFamily="34" charset="0"/>
              </a:rPr>
              <a:t>Neuschwanstein</a:t>
            </a:r>
            <a:r>
              <a:rPr lang="cs-CZ" sz="3200" dirty="0" smtClean="0">
                <a:solidFill>
                  <a:srgbClr val="C00000"/>
                </a:solidFill>
                <a:latin typeface="Arial Black" pitchFamily="34" charset="0"/>
              </a:rPr>
              <a:t>.</a:t>
            </a:r>
          </a:p>
        </p:txBody>
      </p:sp>
      <p:pic>
        <p:nvPicPr>
          <p:cNvPr id="4098" name="Picture 2" descr="C:\Documents and Settings\Jitka\Local Settings\Temporary Internet Files\Content.IE5\8E94HWYU\MC90040633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9310" y="4293096"/>
            <a:ext cx="2462202" cy="2207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6935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Es </a:t>
            </a:r>
            <a:r>
              <a:rPr lang="cs-CZ" dirty="0" err="1" smtClean="0"/>
              <a:t>gibt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916832"/>
            <a:ext cx="4038600" cy="4006045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3600" b="1" dirty="0" smtClean="0">
                <a:solidFill>
                  <a:srgbClr val="7030A0"/>
                </a:solidFill>
                <a:latin typeface="Arial Black" pitchFamily="34" charset="0"/>
              </a:rPr>
              <a:t>Je tady jezero.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/>
              <a:t>	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2132856"/>
            <a:ext cx="4392488" cy="44348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Hier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gibt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es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einen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See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.</a:t>
            </a:r>
          </a:p>
        </p:txBody>
      </p:sp>
      <p:pic>
        <p:nvPicPr>
          <p:cNvPr id="5123" name="Picture 3" descr="C:\Documents and Settings\Jitka\Local Settings\Temporary Internet Files\Content.IE5\VWTCTL2Q\MC9004262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077072"/>
            <a:ext cx="3322610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4588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Es </a:t>
            </a:r>
            <a:r>
              <a:rPr lang="cs-CZ" dirty="0" err="1" smtClean="0"/>
              <a:t>gibt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132855"/>
            <a:ext cx="4038600" cy="42220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>
                <a:solidFill>
                  <a:srgbClr val="7030A0"/>
                </a:solidFill>
                <a:latin typeface="Arial Black" pitchFamily="34" charset="0"/>
              </a:rPr>
              <a:t>U jezera jsou také hory.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/>
              <a:t>	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2132856"/>
            <a:ext cx="4392488" cy="44348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An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dem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See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gibt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es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auch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Berge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.</a:t>
            </a:r>
          </a:p>
        </p:txBody>
      </p:sp>
      <p:pic>
        <p:nvPicPr>
          <p:cNvPr id="5123" name="Picture 3" descr="C:\Documents and Settings\Jitka\Local Settings\Temporary Internet Files\Content.IE5\VWTCTL2Q\MC9004262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077072"/>
            <a:ext cx="3322610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9678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Es </a:t>
            </a:r>
            <a:r>
              <a:rPr lang="cs-CZ" dirty="0" err="1" smtClean="0"/>
              <a:t>gibt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132855"/>
            <a:ext cx="4038600" cy="42220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>
                <a:solidFill>
                  <a:srgbClr val="7030A0"/>
                </a:solidFill>
                <a:latin typeface="Arial Black" pitchFamily="34" charset="0"/>
              </a:rPr>
              <a:t>Je zde muzeum?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/>
              <a:t>	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2132856"/>
            <a:ext cx="4392488" cy="44348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Gibt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es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hier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ein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Museum?</a:t>
            </a:r>
          </a:p>
        </p:txBody>
      </p:sp>
      <p:pic>
        <p:nvPicPr>
          <p:cNvPr id="7170" name="Picture 2" descr="C:\Documents and Settings\Jitka\Local Settings\Temporary Internet Files\Content.IE5\8E94HWYU\MC9004323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895620"/>
            <a:ext cx="2880320" cy="2426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1150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Es </a:t>
            </a:r>
            <a:r>
              <a:rPr lang="cs-CZ" dirty="0" err="1" smtClean="0"/>
              <a:t>gibt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2132856"/>
            <a:ext cx="4038600" cy="39340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>
                <a:solidFill>
                  <a:srgbClr val="7030A0"/>
                </a:solidFill>
                <a:latin typeface="Arial Black" pitchFamily="34" charset="0"/>
              </a:rPr>
              <a:t>Je zde nějaký hotel?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/>
              <a:t>	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2132856"/>
            <a:ext cx="4392488" cy="44348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Gibt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es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hier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ein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Hotel?</a:t>
            </a:r>
          </a:p>
        </p:txBody>
      </p:sp>
      <p:pic>
        <p:nvPicPr>
          <p:cNvPr id="6146" name="Picture 2" descr="C:\Documents and Settings\Jitka\Local Settings\Temporary Internet Files\Content.IE5\804VEFB2\MC90043440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429000"/>
            <a:ext cx="2880320" cy="3053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8184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Es </a:t>
            </a:r>
            <a:r>
              <a:rPr lang="cs-CZ" dirty="0" err="1" smtClean="0"/>
              <a:t>gibt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2132856"/>
            <a:ext cx="4038600" cy="39340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>
                <a:solidFill>
                  <a:srgbClr val="7030A0"/>
                </a:solidFill>
                <a:latin typeface="Arial Black" pitchFamily="34" charset="0"/>
              </a:rPr>
              <a:t>Ano, je tady  hotel.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/>
              <a:t>	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2132856"/>
            <a:ext cx="4392488" cy="44348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Ja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,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hier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gibt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es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ein</a:t>
            </a:r>
            <a:r>
              <a:rPr lang="de-DE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Hotel</a:t>
            </a:r>
            <a:r>
              <a:rPr lang="de-DE" sz="3600" dirty="0">
                <a:solidFill>
                  <a:srgbClr val="C00000"/>
                </a:solidFill>
                <a:latin typeface="Arial Black" pitchFamily="34" charset="0"/>
              </a:rPr>
              <a:t>.</a:t>
            </a:r>
            <a:endParaRPr lang="cs-CZ" sz="3600" dirty="0" smtClean="0">
              <a:solidFill>
                <a:srgbClr val="C00000"/>
              </a:solidFill>
              <a:latin typeface="Arial Black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3475806"/>
            <a:ext cx="4752528" cy="3184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6403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Přelož: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916832"/>
            <a:ext cx="4038600" cy="4366085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60000"/>
              </a:lnSpc>
              <a:spcAft>
                <a:spcPts val="600"/>
              </a:spcAft>
              <a:buNone/>
            </a:pPr>
            <a:r>
              <a:rPr lang="cs-CZ" sz="4000" b="1" dirty="0" smtClean="0">
                <a:solidFill>
                  <a:srgbClr val="7030A0"/>
                </a:solidFill>
                <a:latin typeface="Arial Black" pitchFamily="34" charset="0"/>
              </a:rPr>
              <a:t>Co je nového?</a:t>
            </a:r>
          </a:p>
          <a:p>
            <a:pPr marL="0" indent="0">
              <a:lnSpc>
                <a:spcPct val="160000"/>
              </a:lnSpc>
              <a:spcAft>
                <a:spcPts val="600"/>
              </a:spcAft>
              <a:buNone/>
            </a:pPr>
            <a:r>
              <a:rPr lang="cs-CZ" sz="4000" b="1" dirty="0" smtClean="0">
                <a:solidFill>
                  <a:srgbClr val="7030A0"/>
                </a:solidFill>
                <a:latin typeface="Arial Black" pitchFamily="34" charset="0"/>
              </a:rPr>
              <a:t>Tady je hrad.</a:t>
            </a:r>
          </a:p>
          <a:p>
            <a:pPr marL="0" indent="0">
              <a:lnSpc>
                <a:spcPct val="160000"/>
              </a:lnSpc>
              <a:spcAft>
                <a:spcPts val="600"/>
              </a:spcAft>
              <a:buNone/>
            </a:pPr>
            <a:r>
              <a:rPr lang="cs-CZ" sz="4000" b="1" dirty="0" smtClean="0">
                <a:solidFill>
                  <a:srgbClr val="7030A0"/>
                </a:solidFill>
                <a:latin typeface="Arial Black" pitchFamily="34" charset="0"/>
              </a:rPr>
              <a:t>Je zde jezero?</a:t>
            </a:r>
          </a:p>
          <a:p>
            <a:pPr marL="0" indent="0">
              <a:lnSpc>
                <a:spcPct val="160000"/>
              </a:lnSpc>
              <a:spcAft>
                <a:spcPts val="600"/>
              </a:spcAft>
              <a:buNone/>
            </a:pPr>
            <a:r>
              <a:rPr lang="cs-CZ" sz="4000" b="1" dirty="0" smtClean="0">
                <a:solidFill>
                  <a:srgbClr val="7030A0"/>
                </a:solidFill>
                <a:latin typeface="Arial Black" pitchFamily="34" charset="0"/>
              </a:rPr>
              <a:t>Je tu hodně lidí.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/>
              <a:t>	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2132856"/>
            <a:ext cx="4392488" cy="443484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Was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gibt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es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Neues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?</a:t>
            </a:r>
          </a:p>
          <a:p>
            <a:pPr marL="0" indent="0">
              <a:buNone/>
            </a:pP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Hier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gibt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es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eine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Burg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.</a:t>
            </a:r>
          </a:p>
          <a:p>
            <a:pPr marL="0" indent="0">
              <a:buNone/>
            </a:pP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Gibt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es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hier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einen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See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?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Es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gibt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hier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viele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  <a:latin typeface="Arial Black" pitchFamily="34" charset="0"/>
              </a:rPr>
              <a:t>Leute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72972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Tvoř věty: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988840"/>
            <a:ext cx="4038600" cy="443484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/>
              <a:t>		</a:t>
            </a:r>
            <a:endParaRPr lang="cs-CZ" b="1" dirty="0"/>
          </a:p>
          <a:p>
            <a:pPr marL="0" indent="0">
              <a:buNone/>
            </a:pPr>
            <a:endParaRPr lang="cs-CZ" sz="3100" b="1" dirty="0" smtClean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2100" i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2100" i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b="1" dirty="0"/>
          </a:p>
        </p:txBody>
      </p:sp>
      <p:sp>
        <p:nvSpPr>
          <p:cNvPr id="17" name="Zástupný symbol pro obsah 16"/>
          <p:cNvSpPr>
            <a:spLocks noGrp="1"/>
          </p:cNvSpPr>
          <p:nvPr>
            <p:ph sz="half" idx="2"/>
          </p:nvPr>
        </p:nvSpPr>
        <p:spPr>
          <a:xfrm>
            <a:off x="3635896" y="1920085"/>
            <a:ext cx="5050904" cy="443484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sz="31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89033" y="589643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60744" y="567950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56306" y="6453799"/>
            <a:ext cx="3688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ilustrace.www.office.microsoft.com</a:t>
            </a:r>
            <a:endParaRPr lang="cs-CZ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00192" y="6453799"/>
            <a:ext cx="1163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foto autor</a:t>
            </a:r>
            <a:endParaRPr lang="cs-CZ" i="1" dirty="0"/>
          </a:p>
        </p:txBody>
      </p:sp>
      <p:pic>
        <p:nvPicPr>
          <p:cNvPr id="9" name="Obrázek 8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077072"/>
            <a:ext cx="3227851" cy="2420888"/>
          </a:xfrm>
          <a:prstGeom prst="rect">
            <a:avLst/>
          </a:prstGeom>
        </p:spPr>
      </p:pic>
      <p:pic>
        <p:nvPicPr>
          <p:cNvPr id="10" name="Picture 2" descr="C:\Documents and Settings\Jitka\Local Settings\Temporary Internet Files\Content.IE5\8E94HWYU\MC900432311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3539" y="4256772"/>
            <a:ext cx="2237539" cy="1884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Obrázek 10">
            <a:hlinkClick r:id="rId6" action="ppaction://hlinksldjump"/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988840"/>
            <a:ext cx="3012686" cy="1870320"/>
          </a:xfrm>
          <a:prstGeom prst="rect">
            <a:avLst/>
          </a:prstGeom>
        </p:spPr>
      </p:pic>
      <p:pic>
        <p:nvPicPr>
          <p:cNvPr id="14" name="Picture 3" descr="C:\Documents and Settings\Jitka\Local Settings\Temporary Internet Files\Content.IE5\VWTCTL2Q\MC900426248[1].wmf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789" y="1914486"/>
            <a:ext cx="2672542" cy="1795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Documents and Settings\Jitka\Local Settings\Temporary Internet Files\Content.IE5\804VEFB2\MC900434403[1].wmf">
            <a:hlinkClick r:id="rId10" action="ppaction://hlinksldjump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161861"/>
            <a:ext cx="1390386" cy="1473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Documents and Settings\Jitka\Local Settings\Temporary Internet Files\Content.IE5\8E94HWYU\MC900406330[1].wmf">
            <a:hlinkClick r:id="rId12" action="ppaction://hlinksldjump"/>
          </p:cNvPr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0744" y="4085632"/>
            <a:ext cx="2208960" cy="2056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9476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gibt</a:t>
            </a:r>
            <a:r>
              <a:rPr lang="cs-CZ" dirty="0" smtClean="0"/>
              <a:t> es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Burg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Picture 2" descr="C:\Documents and Settings\Jitka\Local Settings\Temporary Internet Files\Content.IE5\8E94HWYU\MC900406330[1].wmf">
            <a:hlinkClick r:id="rId2" action="ppaction://hlinksldjump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7" y="2852936"/>
            <a:ext cx="3100077" cy="2885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1035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Gibt</a:t>
            </a:r>
            <a:r>
              <a:rPr lang="cs-CZ" dirty="0" smtClean="0"/>
              <a:t> es </a:t>
            </a:r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Museum?</a:t>
            </a:r>
            <a:endParaRPr lang="cs-CZ" dirty="0"/>
          </a:p>
        </p:txBody>
      </p:sp>
      <p:pic>
        <p:nvPicPr>
          <p:cNvPr id="4" name="Picture 2" descr="C:\Documents and Settings\Jitka\Local Settings\Temporary Internet Files\Content.IE5\8E94HWYU\MC900432311[1].wmf">
            <a:hlinkClick r:id="rId2" action="ppaction://hlinksldjump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492032"/>
            <a:ext cx="3816423" cy="3215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7156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50077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In </a:t>
            </a:r>
            <a:r>
              <a:rPr lang="cs-CZ" dirty="0" err="1" smtClean="0"/>
              <a:t>unserem</a:t>
            </a:r>
            <a:r>
              <a:rPr lang="cs-CZ" dirty="0" smtClean="0"/>
              <a:t> </a:t>
            </a:r>
            <a:r>
              <a:rPr lang="cs-CZ" dirty="0" err="1" smtClean="0"/>
              <a:t>Dorf</a:t>
            </a:r>
            <a:r>
              <a:rPr lang="cs-CZ" dirty="0" smtClean="0"/>
              <a:t> </a:t>
            </a:r>
            <a:r>
              <a:rPr lang="cs-CZ" dirty="0" err="1" smtClean="0"/>
              <a:t>gibt</a:t>
            </a:r>
            <a:r>
              <a:rPr lang="cs-CZ" dirty="0" smtClean="0"/>
              <a:t> es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Schule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Zástupný symbol pro obsah 3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5709" y="2401689"/>
            <a:ext cx="5374563" cy="3922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1738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gibt</a:t>
            </a:r>
            <a:r>
              <a:rPr lang="cs-CZ" dirty="0" smtClean="0"/>
              <a:t> es </a:t>
            </a:r>
            <a:r>
              <a:rPr lang="cs-CZ" dirty="0" err="1" smtClean="0"/>
              <a:t>ein</a:t>
            </a:r>
            <a:r>
              <a:rPr lang="cs-CZ" dirty="0" smtClean="0"/>
              <a:t> Hotel.</a:t>
            </a:r>
            <a:endParaRPr lang="cs-CZ" dirty="0"/>
          </a:p>
        </p:txBody>
      </p:sp>
      <p:pic>
        <p:nvPicPr>
          <p:cNvPr id="4" name="Zástupný symbol pro obsah 3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9707" y="2564904"/>
            <a:ext cx="5201821" cy="3240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3975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gibt</a:t>
            </a:r>
            <a:r>
              <a:rPr lang="cs-CZ" dirty="0" smtClean="0"/>
              <a:t> es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Picture 3" descr="C:\Documents and Settings\Jitka\Local Settings\Temporary Internet Files\Content.IE5\VWTCTL2Q\MC900426248[1].wmf">
            <a:hlinkClick r:id="rId2" action="ppaction://hlinksldjump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796586"/>
            <a:ext cx="3744416" cy="2515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1185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Gibt</a:t>
            </a:r>
            <a:r>
              <a:rPr lang="cs-CZ" dirty="0" smtClean="0"/>
              <a:t> es </a:t>
            </a:r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Hotel?</a:t>
            </a:r>
            <a:endParaRPr lang="cs-CZ" dirty="0"/>
          </a:p>
        </p:txBody>
      </p:sp>
      <p:pic>
        <p:nvPicPr>
          <p:cNvPr id="4" name="Picture 2" descr="C:\Documents and Settings\Jitka\Local Settings\Temporary Internet Files\Content.IE5\804VEFB2\MC900434403[1].wmf">
            <a:hlinkClick r:id="rId2" action="ppaction://hlinksldjump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068960"/>
            <a:ext cx="2736304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8718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854</TotalTime>
  <Words>332</Words>
  <Application>Microsoft Office PowerPoint</Application>
  <PresentationFormat>Předvádění na obrazovce (4:3)</PresentationFormat>
  <Paragraphs>105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Tok</vt:lpstr>
      <vt:lpstr>Prezentace aplikace PowerPoint</vt:lpstr>
      <vt:lpstr>Prezentace aplikace PowerPoint</vt:lpstr>
      <vt:lpstr>Es gibt</vt:lpstr>
      <vt:lpstr>Es gibt</vt:lpstr>
      <vt:lpstr>Es gibt</vt:lpstr>
      <vt:lpstr>Es gibt</vt:lpstr>
      <vt:lpstr>Es gibt</vt:lpstr>
      <vt:lpstr>Es gibt</vt:lpstr>
      <vt:lpstr>Es gibt</vt:lpstr>
      <vt:lpstr>Es gibt</vt:lpstr>
      <vt:lpstr>Es gibt</vt:lpstr>
      <vt:lpstr>Es gibt</vt:lpstr>
      <vt:lpstr>Přelož:</vt:lpstr>
      <vt:lpstr>Tvoř věty:</vt:lpstr>
      <vt:lpstr>Hier gibt es eine Burg.</vt:lpstr>
      <vt:lpstr>Gibt es hier ein Museum?</vt:lpstr>
      <vt:lpstr>In unserem Dorf gibt es eine Schule.</vt:lpstr>
      <vt:lpstr>Hier gibt es ein Hotel.</vt:lpstr>
      <vt:lpstr>Hier gibt es einen See.</vt:lpstr>
      <vt:lpstr>Gibt es hier ein Hotel?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 – Fragen.</dc:title>
  <dc:creator>Jitka</dc:creator>
  <cp:lastModifiedBy>Jitka</cp:lastModifiedBy>
  <cp:revision>49</cp:revision>
  <dcterms:created xsi:type="dcterms:W3CDTF">2012-01-07T15:45:54Z</dcterms:created>
  <dcterms:modified xsi:type="dcterms:W3CDTF">2014-01-03T14:25:17Z</dcterms:modified>
</cp:coreProperties>
</file>