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notesMasterIdLst>
    <p:notesMasterId r:id="rId16"/>
  </p:notesMasterIdLst>
  <p:sldIdLst>
    <p:sldId id="266" r:id="rId2"/>
    <p:sldId id="267" r:id="rId3"/>
    <p:sldId id="268" r:id="rId4"/>
    <p:sldId id="270" r:id="rId5"/>
    <p:sldId id="256" r:id="rId6"/>
    <p:sldId id="257" r:id="rId7"/>
    <p:sldId id="258" r:id="rId8"/>
    <p:sldId id="259" r:id="rId9"/>
    <p:sldId id="260" r:id="rId10"/>
    <p:sldId id="261" r:id="rId11"/>
    <p:sldId id="263" r:id="rId12"/>
    <p:sldId id="264" r:id="rId13"/>
    <p:sldId id="265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VY_52_INOVACE_04_05_01_KOSTRA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Eva Strnadová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</a:t>
          </a:r>
          <a:r>
            <a:rPr lang="cs-CZ" sz="1800" baseline="0" dirty="0" smtClean="0"/>
            <a:t>KOSTRA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2BDEE51-D7A2-4EFC-BA7F-E6E8C1ED0D9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F23E89B-5FD2-4C47-9384-B953E95EC503}" type="presOf" srcId="{B651F6E3-6281-48DB-9319-2AEAFDAE7572}" destId="{619D679B-A015-4ECF-8348-D1034C574F40}" srcOrd="0" destOrd="0" presId="urn:microsoft.com/office/officeart/2005/8/layout/target3"/>
    <dgm:cxn modelId="{638BA728-111E-4D8B-8F76-326887817732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64144A-C312-4B41-BAC6-665F28D84C4A}" type="presOf" srcId="{B651F6E3-6281-48DB-9319-2AEAFDAE7572}" destId="{6BB5E863-4638-4E1D-BFDE-399D028AC4ED}" srcOrd="1" destOrd="0" presId="urn:microsoft.com/office/officeart/2005/8/layout/target3"/>
    <dgm:cxn modelId="{4F981F39-AD52-4276-B531-A5F376239DF1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57A55A7-FF43-4A35-91E9-CC292BA2884F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F1ABB4-0D42-4FB7-B81A-CF9AC8087EF5}" type="presOf" srcId="{D1D4F407-5343-4D3F-B5B9-D407B03CAEB4}" destId="{AED2198E-93D5-4001-81B4-73124B309672}" srcOrd="1" destOrd="0" presId="urn:microsoft.com/office/officeart/2005/8/layout/target3"/>
    <dgm:cxn modelId="{564ACD48-0473-438F-8D62-C0445110ADBE}" type="presOf" srcId="{4C35D32F-0EAB-4CD7-82EE-45574DC2A586}" destId="{8BEBB6EC-1DAA-4CAC-8A25-BC0FCBD5DBD5}" srcOrd="0" destOrd="0" presId="urn:microsoft.com/office/officeart/2005/8/layout/target3"/>
    <dgm:cxn modelId="{B3BBDDF5-B46F-411F-B040-D024C25B2108}" type="presOf" srcId="{757F3AB3-0718-4624-B441-E567A8F0AB56}" destId="{333A1088-737F-45CB-B68E-254E46348037}" srcOrd="0" destOrd="0" presId="urn:microsoft.com/office/officeart/2005/8/layout/target3"/>
    <dgm:cxn modelId="{4C4BCC3F-0B91-4968-92AA-5FACA6E2EAE6}" type="presOf" srcId="{D1D4F407-5343-4D3F-B5B9-D407B03CAEB4}" destId="{D005CE8C-CC26-4C3E-AC11-E15060ECD759}" srcOrd="0" destOrd="0" presId="urn:microsoft.com/office/officeart/2005/8/layout/target3"/>
    <dgm:cxn modelId="{D509C4FA-4B6D-4A53-9FB0-F6CB6B737AA1}" type="presOf" srcId="{D8197B8C-B260-4A16-BDF4-0947B075E274}" destId="{25B08C86-7E15-44DC-BE7F-FFB55DD49D12}" srcOrd="0" destOrd="0" presId="urn:microsoft.com/office/officeart/2005/8/layout/target3"/>
    <dgm:cxn modelId="{AE50D437-F49A-4978-B639-26C4A0205B60}" type="presParOf" srcId="{333A1088-737F-45CB-B68E-254E46348037}" destId="{F5ABB229-8D3B-4694-996A-96F23CF14429}" srcOrd="0" destOrd="0" presId="urn:microsoft.com/office/officeart/2005/8/layout/target3"/>
    <dgm:cxn modelId="{F9E7AE65-7013-4B6E-8511-D5EA61B5A7B6}" type="presParOf" srcId="{333A1088-737F-45CB-B68E-254E46348037}" destId="{F41139FD-01EE-4571-8B17-4FB00FC51163}" srcOrd="1" destOrd="0" presId="urn:microsoft.com/office/officeart/2005/8/layout/target3"/>
    <dgm:cxn modelId="{C1C56122-9C58-4710-AABC-7B2781AB8535}" type="presParOf" srcId="{333A1088-737F-45CB-B68E-254E46348037}" destId="{D005CE8C-CC26-4C3E-AC11-E15060ECD759}" srcOrd="2" destOrd="0" presId="urn:microsoft.com/office/officeart/2005/8/layout/target3"/>
    <dgm:cxn modelId="{711D340D-5AE0-4BA6-9727-8E0DC924877F}" type="presParOf" srcId="{333A1088-737F-45CB-B68E-254E46348037}" destId="{2C702D82-9B77-49B7-9568-BB8EB47C3372}" srcOrd="3" destOrd="0" presId="urn:microsoft.com/office/officeart/2005/8/layout/target3"/>
    <dgm:cxn modelId="{24429B8D-20FF-468F-9B9F-8855CE66FCCC}" type="presParOf" srcId="{333A1088-737F-45CB-B68E-254E46348037}" destId="{A52A0455-90FF-4808-ABD0-F02540D31D5A}" srcOrd="4" destOrd="0" presId="urn:microsoft.com/office/officeart/2005/8/layout/target3"/>
    <dgm:cxn modelId="{F84650F8-B8BA-4AC8-9319-66C53F610126}" type="presParOf" srcId="{333A1088-737F-45CB-B68E-254E46348037}" destId="{6140AFEC-043D-4C43-A2F9-D0F5331DF3A3}" srcOrd="5" destOrd="0" presId="urn:microsoft.com/office/officeart/2005/8/layout/target3"/>
    <dgm:cxn modelId="{67159B52-77B1-491A-BD73-FE4F47BAE645}" type="presParOf" srcId="{333A1088-737F-45CB-B68E-254E46348037}" destId="{9358AC05-5D7D-4327-9F80-1AD486AEA664}" srcOrd="6" destOrd="0" presId="urn:microsoft.com/office/officeart/2005/8/layout/target3"/>
    <dgm:cxn modelId="{EF6FDF77-E42B-4F86-A9C1-DA55B2A52749}" type="presParOf" srcId="{333A1088-737F-45CB-B68E-254E46348037}" destId="{313FC574-E1CD-4FB4-B054-0B805CE0447D}" srcOrd="7" destOrd="0" presId="urn:microsoft.com/office/officeart/2005/8/layout/target3"/>
    <dgm:cxn modelId="{95FA877A-7F8B-401B-B17B-3EC1E2A7AE00}" type="presParOf" srcId="{333A1088-737F-45CB-B68E-254E46348037}" destId="{619D679B-A015-4ECF-8348-D1034C574F40}" srcOrd="8" destOrd="0" presId="urn:microsoft.com/office/officeart/2005/8/layout/target3"/>
    <dgm:cxn modelId="{8F566509-1D76-4DAF-9B34-AF926576ADEF}" type="presParOf" srcId="{333A1088-737F-45CB-B68E-254E46348037}" destId="{322283A8-4A27-4CDA-BAE3-F381106A9174}" srcOrd="9" destOrd="0" presId="urn:microsoft.com/office/officeart/2005/8/layout/target3"/>
    <dgm:cxn modelId="{0F8B27B1-FF8F-4305-8305-D82412936AF8}" type="presParOf" srcId="{333A1088-737F-45CB-B68E-254E46348037}" destId="{FFC9F71D-1B4F-4AD9-A4A6-86ADEFC8AF5C}" srcOrd="10" destOrd="0" presId="urn:microsoft.com/office/officeart/2005/8/layout/target3"/>
    <dgm:cxn modelId="{B6DCBE9D-2EEC-4D06-BE59-9C46339AB090}" type="presParOf" srcId="{333A1088-737F-45CB-B68E-254E46348037}" destId="{25B08C86-7E15-44DC-BE7F-FFB55DD49D12}" srcOrd="11" destOrd="0" presId="urn:microsoft.com/office/officeart/2005/8/layout/target3"/>
    <dgm:cxn modelId="{B36617CD-025C-4BA7-B3B2-3E8B07EF6183}" type="presParOf" srcId="{333A1088-737F-45CB-B68E-254E46348037}" destId="{76644BE8-9D7C-4C09-B250-3D10AF48CBB7}" srcOrd="12" destOrd="0" presId="urn:microsoft.com/office/officeart/2005/8/layout/target3"/>
    <dgm:cxn modelId="{B7C1958E-129C-4073-936A-BF189FF60ADE}" type="presParOf" srcId="{333A1088-737F-45CB-B68E-254E46348037}" destId="{EE85B701-7295-41C0-BA7A-34D3756A2AE6}" srcOrd="13" destOrd="0" presId="urn:microsoft.com/office/officeart/2005/8/layout/target3"/>
    <dgm:cxn modelId="{DA17979E-C20A-44EA-8E21-963E15D625C7}" type="presParOf" srcId="{333A1088-737F-45CB-B68E-254E46348037}" destId="{8BEBB6EC-1DAA-4CAC-8A25-BC0FCBD5DBD5}" srcOrd="14" destOrd="0" presId="urn:microsoft.com/office/officeart/2005/8/layout/target3"/>
    <dgm:cxn modelId="{C56E4020-0823-4F10-8868-13A0552B3AF6}" type="presParOf" srcId="{333A1088-737F-45CB-B68E-254E46348037}" destId="{AED2198E-93D5-4001-81B4-73124B309672}" srcOrd="15" destOrd="0" presId="urn:microsoft.com/office/officeart/2005/8/layout/target3"/>
    <dgm:cxn modelId="{CB5ED4EA-62F0-42EC-A1AB-BA23770C19AD}" type="presParOf" srcId="{333A1088-737F-45CB-B68E-254E46348037}" destId="{2BE915AB-18AA-4053-B92C-3BFC9ED204BB}" srcOrd="16" destOrd="0" presId="urn:microsoft.com/office/officeart/2005/8/layout/target3"/>
    <dgm:cxn modelId="{F8D7D4BC-87B9-4237-AEB1-EFFBB01F087D}" type="presParOf" srcId="{333A1088-737F-45CB-B68E-254E46348037}" destId="{6BB5E863-4638-4E1D-BFDE-399D028AC4ED}" srcOrd="17" destOrd="0" presId="urn:microsoft.com/office/officeart/2005/8/layout/target3"/>
    <dgm:cxn modelId="{2FA85A4B-EE29-4D62-8A7E-E46D1F9FE1F7}" type="presParOf" srcId="{333A1088-737F-45CB-B68E-254E46348037}" destId="{5A5FFA88-C948-4069-8E93-59FA12366E83}" srcOrd="18" destOrd="0" presId="urn:microsoft.com/office/officeart/2005/8/layout/target3"/>
    <dgm:cxn modelId="{91E0DBDB-7891-485A-918B-64B4CCB47C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95786" cy="319578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82289" y="0"/>
          <a:ext cx="6394994" cy="31957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582289" y="0"/>
        <a:ext cx="6394994" cy="511325"/>
      </dsp:txXfrm>
    </dsp:sp>
    <dsp:sp modelId="{A52A0455-90FF-4808-ABD0-F02540D31D5A}">
      <dsp:nvSpPr>
        <dsp:cNvPr id="0" name=""/>
        <dsp:cNvSpPr/>
      </dsp:nvSpPr>
      <dsp:spPr>
        <a:xfrm>
          <a:off x="333058" y="582849"/>
          <a:ext cx="2524670" cy="252467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84335" y="582849"/>
          <a:ext cx="6394994" cy="2524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Eva Strnadová</a:t>
          </a:r>
          <a:endParaRPr lang="cs-CZ" sz="1800" kern="1200" dirty="0"/>
        </a:p>
      </dsp:txBody>
      <dsp:txXfrm>
        <a:off x="1584335" y="582849"/>
        <a:ext cx="6394994" cy="511325"/>
      </dsp:txXfrm>
    </dsp:sp>
    <dsp:sp modelId="{313FC574-E1CD-4FB4-B054-0B805CE0447D}">
      <dsp:nvSpPr>
        <dsp:cNvPr id="0" name=""/>
        <dsp:cNvSpPr/>
      </dsp:nvSpPr>
      <dsp:spPr>
        <a:xfrm>
          <a:off x="671115" y="983013"/>
          <a:ext cx="1853555" cy="1932832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7893" y="983013"/>
          <a:ext cx="6394994" cy="1932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VY_52_INOVACE_04_05_01_KOSTRA</a:t>
          </a:r>
          <a:endParaRPr lang="cs-CZ" sz="1800" kern="1200" dirty="0"/>
        </a:p>
      </dsp:txBody>
      <dsp:txXfrm>
        <a:off x="1597893" y="983013"/>
        <a:ext cx="6394994" cy="533195"/>
      </dsp:txXfrm>
    </dsp:sp>
    <dsp:sp modelId="{FFC9F71D-1B4F-4AD9-A4A6-86ADEFC8AF5C}">
      <dsp:nvSpPr>
        <dsp:cNvPr id="0" name=""/>
        <dsp:cNvSpPr/>
      </dsp:nvSpPr>
      <dsp:spPr>
        <a:xfrm>
          <a:off x="1006672" y="1533977"/>
          <a:ext cx="1182440" cy="118244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97893" y="1533977"/>
          <a:ext cx="6394994" cy="1182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</a:t>
          </a:r>
          <a:r>
            <a:rPr lang="cs-CZ" sz="1800" kern="1200" baseline="0" dirty="0" smtClean="0"/>
            <a:t>KOSTRA</a:t>
          </a:r>
          <a:endParaRPr lang="cs-CZ" sz="1800" kern="1200" dirty="0"/>
        </a:p>
      </dsp:txBody>
      <dsp:txXfrm>
        <a:off x="1597893" y="1533977"/>
        <a:ext cx="6394994" cy="511325"/>
      </dsp:txXfrm>
    </dsp:sp>
    <dsp:sp modelId="{EE85B701-7295-41C0-BA7A-34D3756A2AE6}">
      <dsp:nvSpPr>
        <dsp:cNvPr id="0" name=""/>
        <dsp:cNvSpPr/>
      </dsp:nvSpPr>
      <dsp:spPr>
        <a:xfrm>
          <a:off x="1342230" y="2045303"/>
          <a:ext cx="511325" cy="511325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7893" y="2045303"/>
          <a:ext cx="6394994" cy="511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597893" y="2045303"/>
        <a:ext cx="6394994" cy="511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C07267-B6EE-400A-A7B2-3316274EE05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812FE-8233-4D4B-B0A4-A9D9B470F8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5930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127534F-23C8-4BE0-AB18-7EC0A2B667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AD9C3-E82F-4EC5-B67D-F12FA0D15A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A5B755E-740F-4B52-95EF-8B648E791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CD1AE-6B35-4835-893A-FE8B48811A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83E4B-B76C-43C0-BAE1-DC401451FC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94E44-83A3-4D47-8583-C807BFFC38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9E58-DA3B-4934-B7FB-136AC9212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EFFC8-8B98-4801-B198-8AF4340A4B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1DA737E-2286-40CD-97ED-B02838BB68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A1AAC-52E9-41A1-A5A8-47A8BBD50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B8608-6CAA-4D4C-BB1C-B84B1DF92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16550F56-A474-408B-A68A-7291D75650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21338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1DBBAF01-B12D-4CD8-9619-E196A5A8E65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3059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00560C93-87FE-4500-8A08-C34E61DA9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-LbRglX6d8E&amp;list=PLE4155EB29B25F79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tan.cz/projekty/kostra/images/kostra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vyuka.zsjarose.cz/data/swic/lessons/595.jpg" TargetMode="Externa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skolajecna.cz/biologie/Sources/Photogallery_Detail.php?intSource=1&amp;intImageId=8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somatology.webnode.cz/lidska-kostra/kostra-koncetin/kostra-dk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hyperlink" Target="http://vyuka.zsjarose.cz/data/swic/lessons/559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achranny-kruh.cz/flash/ppp2011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011677487"/>
              </p:ext>
            </p:extLst>
          </p:nvPr>
        </p:nvGraphicFramePr>
        <p:xfrm>
          <a:off x="539552" y="260648"/>
          <a:ext cx="7992888" cy="3195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1670" y="478632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34845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4"/>
            <a:ext cx="8064896" cy="5472608"/>
          </a:xfrm>
        </p:spPr>
        <p:txBody>
          <a:bodyPr>
            <a:noAutofit/>
          </a:bodyPr>
          <a:lstStyle/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slouží k výkladu o kostře člověka.</a:t>
            </a:r>
          </a:p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Jednotlivé strany jsou věnovány konkrétním částem kostry. Na některých stranách jsou umístěny odkazy na další internetové stránky. Na straně 5 je v šipce odkaz na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www.youtube.com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na seriál Byl jednou jeden život. Jsou zde k nahlédnutí 3. díly, je možné použít pouze některé části dle vlastního výběru – doporučuji 1. díl od 1:49 do 2:39. Dále se jedná se o stránky 7 – 11.  Na straně 7 stačí kliknout na obrázek páteře a otevře se nám náčrt i s popisem. Na straně 8 jej otevřeme kliknutím na hrudní koš. To samé je pak i u horní a dolní končetiny, kde klikneme na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smajlíka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Popis kosti se nám rozbalí o kliknutí na obrázek kostičky. Poslední strana je věnována první pomoci.</a:t>
            </a:r>
          </a:p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Úkol na poslední straně je věnován určování rentgenových snímků, z jaké části kostry pochází.</a:t>
            </a:r>
          </a:p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Žáci pracovali na zadaných úkolech se zájmem, procvičili dané učivo.</a:t>
            </a:r>
          </a:p>
        </p:txBody>
      </p:sp>
    </p:spTree>
    <p:extLst>
      <p:ext uri="{BB962C8B-B14F-4D97-AF65-F5344CB8AC3E}">
        <p14:creationId xmlns="" xmlns:p14="http://schemas.microsoft.com/office/powerpoint/2010/main" val="246992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 kliparty Microsoft Office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21045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i="1" dirty="0" smtClean="0"/>
              <a:t>Přírodověda Učebnice pro 5. ročník - Člověk a jeho svět</a:t>
            </a:r>
            <a:r>
              <a:rPr lang="cs-CZ" dirty="0" smtClean="0"/>
              <a:t>. 3. </a:t>
            </a:r>
            <a:r>
              <a:rPr lang="cs-CZ" dirty="0" err="1" smtClean="0"/>
              <a:t>vyd</a:t>
            </a:r>
            <a:r>
              <a:rPr lang="cs-CZ" dirty="0" smtClean="0"/>
              <a:t>. Praha: NOVÁ ŠKOLA, 2010. ISBN 978-80-7289-301-0. </a:t>
            </a:r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21045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KOSTRA</a:t>
            </a: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/>
              <a:t>Lidské tělo</a:t>
            </a:r>
          </a:p>
        </p:txBody>
      </p:sp>
      <p:pic>
        <p:nvPicPr>
          <p:cNvPr id="2054" name="Picture 6" descr="MC900416000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152775"/>
            <a:ext cx="1755775" cy="33845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MC900426326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161613"/>
            <a:ext cx="1403932" cy="357144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/>
              <a:t>Funkce: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2133600"/>
            <a:ext cx="8229600" cy="3962400"/>
          </a:xfrm>
        </p:spPr>
        <p:txBody>
          <a:bodyPr/>
          <a:lstStyle/>
          <a:p>
            <a:r>
              <a:rPr lang="cs-CZ" sz="4800"/>
              <a:t>opora těla</a:t>
            </a:r>
          </a:p>
          <a:p>
            <a:r>
              <a:rPr lang="cs-CZ" sz="4800"/>
              <a:t>ochrana vnitřních orgánů</a:t>
            </a:r>
          </a:p>
          <a:p>
            <a:r>
              <a:rPr lang="cs-CZ" sz="4800"/>
              <a:t>spolu se svalstvem umožňuje pohyb</a:t>
            </a:r>
          </a:p>
        </p:txBody>
      </p:sp>
      <p:sp>
        <p:nvSpPr>
          <p:cNvPr id="2" name="Šipka doprava 1">
            <a:hlinkClick r:id="rId2"/>
          </p:cNvPr>
          <p:cNvSpPr/>
          <p:nvPr/>
        </p:nvSpPr>
        <p:spPr>
          <a:xfrm>
            <a:off x="5364088" y="2132856"/>
            <a:ext cx="115212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/>
              <a:t>Lebka (kostra hlavy)</a:t>
            </a:r>
          </a:p>
        </p:txBody>
      </p:sp>
      <p:sp>
        <p:nvSpPr>
          <p:cNvPr id="7578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1412776"/>
            <a:ext cx="4038600" cy="5069160"/>
          </a:xfrm>
        </p:spPr>
        <p:txBody>
          <a:bodyPr>
            <a:noAutofit/>
          </a:bodyPr>
          <a:lstStyle/>
          <a:p>
            <a:r>
              <a:rPr lang="cs-CZ" sz="3600" b="1" u="sng" dirty="0"/>
              <a:t>část mozková</a:t>
            </a:r>
            <a:r>
              <a:rPr lang="cs-CZ" sz="3600" b="1" dirty="0"/>
              <a:t>  </a:t>
            </a:r>
            <a:r>
              <a:rPr lang="cs-CZ" sz="3600" dirty="0"/>
              <a:t>chrání mozek</a:t>
            </a:r>
          </a:p>
          <a:p>
            <a:pPr>
              <a:buFontTx/>
              <a:buNone/>
            </a:pPr>
            <a:endParaRPr lang="cs-CZ" sz="3600" dirty="0"/>
          </a:p>
          <a:p>
            <a:r>
              <a:rPr lang="cs-CZ" sz="3600" b="1" u="sng" dirty="0"/>
              <a:t>část obličejová</a:t>
            </a:r>
            <a:r>
              <a:rPr lang="cs-CZ" sz="3600" b="1" dirty="0"/>
              <a:t> </a:t>
            </a:r>
            <a:r>
              <a:rPr lang="cs-CZ" sz="3600" dirty="0"/>
              <a:t>očnice (oční důlek), horní čelist, dolní čelist, kost nosní, kost čelní, kost spánková</a:t>
            </a:r>
          </a:p>
        </p:txBody>
      </p:sp>
      <p:pic>
        <p:nvPicPr>
          <p:cNvPr id="75783" name="Picture 7" descr="MC900436260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7900" y="1557338"/>
            <a:ext cx="4105275" cy="41052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         Páteř</a:t>
            </a:r>
            <a:endParaRPr lang="cs-CZ" sz="6000" dirty="0"/>
          </a:p>
        </p:txBody>
      </p:sp>
      <p:sp>
        <p:nvSpPr>
          <p:cNvPr id="7782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476375" y="1916113"/>
            <a:ext cx="5122863" cy="4495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ústřední osa naší kostry</a:t>
            </a:r>
          </a:p>
          <a:p>
            <a:pPr>
              <a:lnSpc>
                <a:spcPct val="90000"/>
              </a:lnSpc>
            </a:pPr>
            <a:r>
              <a:rPr lang="cs-CZ"/>
              <a:t>složena z obratlů a meziobratlových plotének</a:t>
            </a:r>
          </a:p>
          <a:p>
            <a:pPr>
              <a:lnSpc>
                <a:spcPct val="90000"/>
              </a:lnSpc>
            </a:pPr>
            <a:r>
              <a:rPr lang="cs-CZ"/>
              <a:t>chrání míchu</a:t>
            </a:r>
          </a:p>
          <a:p>
            <a:pPr>
              <a:lnSpc>
                <a:spcPct val="90000"/>
              </a:lnSpc>
            </a:pPr>
            <a:r>
              <a:rPr lang="cs-CZ"/>
              <a:t>umožňuje vzpřímenou chůzi, ale i předklon, záklon, úklon i rotaci</a:t>
            </a:r>
          </a:p>
          <a:p>
            <a:pPr>
              <a:lnSpc>
                <a:spcPct val="90000"/>
              </a:lnSpc>
            </a:pPr>
            <a:r>
              <a:rPr lang="cs-CZ"/>
              <a:t>je dvojnásobně esovitě prohnutá</a:t>
            </a:r>
          </a:p>
        </p:txBody>
      </p:sp>
      <p:pic>
        <p:nvPicPr>
          <p:cNvPr id="77837" name="Picture 13" descr="MP900425260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62675" y="404813"/>
            <a:ext cx="2611438" cy="3384550"/>
          </a:xfrm>
        </p:spPr>
      </p:pic>
      <p:pic>
        <p:nvPicPr>
          <p:cNvPr id="77838" name="Picture 14" descr="MC900014700[1]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66584"/>
            <a:ext cx="1760538" cy="6308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/>
              <a:t>Hrudní koš</a:t>
            </a:r>
          </a:p>
        </p:txBody>
      </p:sp>
      <p:pic>
        <p:nvPicPr>
          <p:cNvPr id="79879" name="Picture 7" descr="MC900438748[1]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333625"/>
            <a:ext cx="4038600" cy="3028950"/>
          </a:xfrm>
        </p:spPr>
      </p:pic>
      <p:sp>
        <p:nvSpPr>
          <p:cNvPr id="79878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2276475"/>
            <a:ext cx="4038600" cy="3819525"/>
          </a:xfrm>
        </p:spPr>
        <p:txBody>
          <a:bodyPr/>
          <a:lstStyle/>
          <a:p>
            <a:r>
              <a:rPr lang="cs-CZ"/>
              <a:t>chrání vnitřní orgány – srdce a plíce</a:t>
            </a:r>
          </a:p>
          <a:p>
            <a:r>
              <a:rPr lang="cs-CZ"/>
              <a:t>tvořen žebry (12 párů), hrudními obratly a hrudní kostí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/>
              <a:t>Kostra horní končetiny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/>
              <a:t>napojeny na trup přes ramenní pletenec (lopatka a klíční kost)</a:t>
            </a:r>
          </a:p>
          <a:p>
            <a:r>
              <a:rPr lang="cs-CZ" u="sng"/>
              <a:t>klouby</a:t>
            </a:r>
            <a:r>
              <a:rPr lang="cs-CZ"/>
              <a:t>: kloub ramenní, kloub loketní, kloub zápěstní</a:t>
            </a:r>
          </a:p>
          <a:p>
            <a:r>
              <a:rPr lang="cs-CZ" u="sng"/>
              <a:t>kosti</a:t>
            </a:r>
            <a:r>
              <a:rPr lang="cs-CZ"/>
              <a:t>: kost pažní, kost loketní (směřuje k malíčku), kost vřetenní (směřuje k palci), kostra ruky</a:t>
            </a:r>
            <a:r>
              <a:rPr lang="cs-CZ">
                <a:hlinkClick r:id="rId2"/>
              </a:rPr>
              <a:t>☺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/>
              <a:t>Kostra dolní končetiny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/>
              <a:t>napojeny na trup přes pánevní pletenec (dvě kosti pánevní, kost křížová)</a:t>
            </a:r>
          </a:p>
          <a:p>
            <a:r>
              <a:rPr lang="cs-CZ" u="sng"/>
              <a:t>klouby</a:t>
            </a:r>
            <a:r>
              <a:rPr lang="cs-CZ"/>
              <a:t>: kloub kyčelní, kloub kolenní</a:t>
            </a:r>
          </a:p>
          <a:p>
            <a:r>
              <a:rPr lang="cs-CZ" u="sng"/>
              <a:t>kosti</a:t>
            </a:r>
            <a:r>
              <a:rPr lang="cs-CZ"/>
              <a:t>: kost stehenní, kost lýtková (směřuje k malíčku), kost holenní (směřuje k palci), kostra nohy</a:t>
            </a:r>
            <a:r>
              <a:rPr lang="cs-CZ">
                <a:hlinkClick r:id="rId2"/>
              </a:rPr>
              <a:t>☺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1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457200" y="620713"/>
            <a:ext cx="8229600" cy="5475287"/>
          </a:xfrm>
        </p:spPr>
        <p:txBody>
          <a:bodyPr/>
          <a:lstStyle/>
          <a:p>
            <a:r>
              <a:rPr lang="cs-CZ" sz="3600"/>
              <a:t>kosti jsou tvořeny živými buňkami, jsou v nich nervy, cévy do nich přivádějí krev</a:t>
            </a:r>
          </a:p>
          <a:p>
            <a:r>
              <a:rPr lang="cs-CZ" sz="3600"/>
              <a:t>některé velké kosti obsahují kostní dřeň, ve které se tvoří krvinky</a:t>
            </a:r>
          </a:p>
          <a:p>
            <a:r>
              <a:rPr lang="cs-CZ" sz="3600"/>
              <a:t>ke správnému vývoji kostí přispívá vhodná výživa bohatá na vitamín D a vápník</a:t>
            </a:r>
          </a:p>
        </p:txBody>
      </p:sp>
      <p:pic>
        <p:nvPicPr>
          <p:cNvPr id="86022" name="Picture 6" descr="MC900371022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4868863"/>
            <a:ext cx="1920875" cy="12763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3200"/>
              <a:t>Zkus správně určit rentgenové snímky.</a:t>
            </a:r>
          </a:p>
        </p:txBody>
      </p:sp>
      <p:pic>
        <p:nvPicPr>
          <p:cNvPr id="88070" name="Picture 6" descr="MP900175012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365625"/>
            <a:ext cx="3384550" cy="22558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072" name="Picture 8" descr="MP900385786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1268413"/>
            <a:ext cx="1955800" cy="2736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073" name="Picture 9" descr="MP900385794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4365625"/>
            <a:ext cx="3055938" cy="21828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076" name="Picture 12" descr="MP900385788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1268413"/>
            <a:ext cx="1954213" cy="2736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077" name="Picture 13" descr="MP900385785[1]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1268413"/>
            <a:ext cx="1954212" cy="27352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8079" name="Text Box 15"/>
          <p:cNvSpPr txBox="1">
            <a:spLocks noChangeArrowheads="1"/>
          </p:cNvSpPr>
          <p:nvPr/>
        </p:nvSpPr>
        <p:spPr bwMode="auto">
          <a:xfrm>
            <a:off x="323850" y="908050"/>
            <a:ext cx="19907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/>
              <a:t>Ramenní kloub</a:t>
            </a:r>
          </a:p>
        </p:txBody>
      </p:sp>
      <p:sp>
        <p:nvSpPr>
          <p:cNvPr id="88080" name="Text Box 16"/>
          <p:cNvSpPr txBox="1">
            <a:spLocks noChangeArrowheads="1"/>
          </p:cNvSpPr>
          <p:nvPr/>
        </p:nvSpPr>
        <p:spPr bwMode="auto">
          <a:xfrm>
            <a:off x="3995738" y="908050"/>
            <a:ext cx="9080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/>
              <a:t>Lebka</a:t>
            </a:r>
          </a:p>
        </p:txBody>
      </p:sp>
      <p:sp>
        <p:nvSpPr>
          <p:cNvPr id="88081" name="Text Box 17"/>
          <p:cNvSpPr txBox="1">
            <a:spLocks noChangeArrowheads="1"/>
          </p:cNvSpPr>
          <p:nvPr/>
        </p:nvSpPr>
        <p:spPr bwMode="auto">
          <a:xfrm>
            <a:off x="6659563" y="836613"/>
            <a:ext cx="1873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/>
              <a:t>Kostra zápěstí</a:t>
            </a:r>
          </a:p>
        </p:txBody>
      </p:sp>
      <p:sp>
        <p:nvSpPr>
          <p:cNvPr id="88082" name="Text Box 18"/>
          <p:cNvSpPr txBox="1">
            <a:spLocks noChangeArrowheads="1"/>
          </p:cNvSpPr>
          <p:nvPr/>
        </p:nvSpPr>
        <p:spPr bwMode="auto">
          <a:xfrm>
            <a:off x="1979613" y="4005263"/>
            <a:ext cx="18923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/>
              <a:t>Kloub kolenní</a:t>
            </a:r>
          </a:p>
        </p:txBody>
      </p:sp>
      <p:sp>
        <p:nvSpPr>
          <p:cNvPr id="88083" name="Text Box 19"/>
          <p:cNvSpPr txBox="1">
            <a:spLocks noChangeArrowheads="1"/>
          </p:cNvSpPr>
          <p:nvPr/>
        </p:nvSpPr>
        <p:spPr bwMode="auto">
          <a:xfrm>
            <a:off x="6372225" y="4005263"/>
            <a:ext cx="9048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/>
              <a:t>Pánev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80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8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8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07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8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8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8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07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80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8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8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07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80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8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8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07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8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8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8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077"/>
                  </p:tgtEl>
                </p:cond>
              </p:nextCondLst>
            </p:seq>
          </p:childTnLst>
        </p:cTn>
      </p:par>
    </p:tnLst>
    <p:bldLst>
      <p:bldP spid="88079" grpId="0"/>
      <p:bldP spid="88080" grpId="0"/>
      <p:bldP spid="88081" grpId="0"/>
      <p:bldP spid="88082" grpId="0"/>
      <p:bldP spid="8808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Poranění kostí, svalů, kloubů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cs-CZ" dirty="0"/>
              <a:t>Po kliknutí na šipku se Vám otevře odkaz na on-line příručku první pomoci. V obsahu si vyberte PORANĚNÍ KOSTÍ, SVALŮ, </a:t>
            </a:r>
            <a:r>
              <a:rPr lang="cs-CZ" dirty="0" smtClean="0"/>
              <a:t>KLOUBŮ a program spusťte.</a:t>
            </a:r>
            <a:endParaRPr lang="cs-CZ" dirty="0"/>
          </a:p>
          <a:p>
            <a:endParaRPr lang="cs-CZ" dirty="0"/>
          </a:p>
        </p:txBody>
      </p:sp>
      <p:sp>
        <p:nvSpPr>
          <p:cNvPr id="3" name="Šipka doprava 2">
            <a:hlinkClick r:id="rId2"/>
          </p:cNvPr>
          <p:cNvSpPr/>
          <p:nvPr/>
        </p:nvSpPr>
        <p:spPr>
          <a:xfrm>
            <a:off x="3464902" y="4581128"/>
            <a:ext cx="1800200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7036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58</TotalTime>
  <Words>510</Words>
  <Application>Microsoft Office PowerPoint</Application>
  <PresentationFormat>Předvádění na obrazovce (4:3)</PresentationFormat>
  <Paragraphs>54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Snímek 1</vt:lpstr>
      <vt:lpstr>ANOTACE</vt:lpstr>
      <vt:lpstr>CITACE</vt:lpstr>
      <vt:lpstr>ZDROJE</vt:lpstr>
      <vt:lpstr>Lidské tělo</vt:lpstr>
      <vt:lpstr>Funkce:</vt:lpstr>
      <vt:lpstr>Lebka (kostra hlavy)</vt:lpstr>
      <vt:lpstr>         Páteř</vt:lpstr>
      <vt:lpstr>Hrudní koš</vt:lpstr>
      <vt:lpstr>Kostra horní končetiny</vt:lpstr>
      <vt:lpstr>Kostra dolní končetiny</vt:lpstr>
      <vt:lpstr>Snímek 12</vt:lpstr>
      <vt:lpstr>Zkus správně určit rentgenové snímky.</vt:lpstr>
      <vt:lpstr>Poranění kostí, svalů, kloubů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Karel</cp:lastModifiedBy>
  <cp:revision>10</cp:revision>
  <dcterms:created xsi:type="dcterms:W3CDTF">2013-02-22T19:38:21Z</dcterms:created>
  <dcterms:modified xsi:type="dcterms:W3CDTF">2013-06-25T19:42:01Z</dcterms:modified>
</cp:coreProperties>
</file>