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8" r:id="rId3"/>
    <p:sldId id="257" r:id="rId4"/>
    <p:sldId id="259" r:id="rId5"/>
    <p:sldId id="264" r:id="rId6"/>
    <p:sldId id="261" r:id="rId7"/>
    <p:sldId id="265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6150A-0F56-43FD-89DC-F62FFDD6EADE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862CC-2F91-4CB5-81DA-DE86C09BD6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6150A-0F56-43FD-89DC-F62FFDD6EADE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862CC-2F91-4CB5-81DA-DE86C09BD6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6150A-0F56-43FD-89DC-F62FFDD6EADE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862CC-2F91-4CB5-81DA-DE86C09BD6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6150A-0F56-43FD-89DC-F62FFDD6EADE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862CC-2F91-4CB5-81DA-DE86C09BD6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6150A-0F56-43FD-89DC-F62FFDD6EADE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862CC-2F91-4CB5-81DA-DE86C09BD6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6150A-0F56-43FD-89DC-F62FFDD6EADE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862CC-2F91-4CB5-81DA-DE86C09BD6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6150A-0F56-43FD-89DC-F62FFDD6EADE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862CC-2F91-4CB5-81DA-DE86C09BD6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6150A-0F56-43FD-89DC-F62FFDD6EADE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862CC-2F91-4CB5-81DA-DE86C09BD6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6150A-0F56-43FD-89DC-F62FFDD6EADE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862CC-2F91-4CB5-81DA-DE86C09BD6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6150A-0F56-43FD-89DC-F62FFDD6EADE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862CC-2F91-4CB5-81DA-DE86C09BD6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6150A-0F56-43FD-89DC-F62FFDD6EADE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862CC-2F91-4CB5-81DA-DE86C09BD6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26150A-0F56-43FD-89DC-F62FFDD6EADE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0862CC-2F91-4CB5-81DA-DE86C09BD6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3528" y="404664"/>
            <a:ext cx="864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50825" y="792069"/>
            <a:ext cx="8569647" cy="49859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just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>
                    <a:lumMod val="95000"/>
                    <a:lumOff val="5000"/>
                  </a:sys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Název školy: </a:t>
            </a:r>
          </a:p>
          <a:p>
            <a:pPr marL="0" marR="0" lvl="0" indent="0" algn="just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>
                    <a:lumMod val="95000"/>
                    <a:lumOff val="5000"/>
                  </a:sys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SPECIÁLNÍ ZÁKLADNÍ ŠKOLA A MATEŘSKÁ ŠKOLA VARNSDORF</a:t>
            </a:r>
            <a:r>
              <a:rPr kumimoji="0" lang="cs-CZ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>
                    <a:lumMod val="95000"/>
                    <a:lumOff val="5000"/>
                  </a:sys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	</a:t>
            </a:r>
          </a:p>
          <a:p>
            <a:pPr marL="0" marR="0" lvl="0" indent="0" algn="just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>
                    <a:lumMod val="95000"/>
                    <a:lumOff val="5000"/>
                  </a:sys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Autor: </a:t>
            </a:r>
            <a:r>
              <a:rPr kumimoji="0" lang="cs-CZ" sz="200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>
                    <a:lumMod val="95000"/>
                    <a:lumOff val="5000"/>
                  </a:sys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Bc. Iva </a:t>
            </a:r>
            <a:r>
              <a:rPr kumimoji="0" lang="cs-CZ" sz="2000" b="0" i="0" u="none" strike="noStrike" kern="0" cap="none" spc="0" normalizeH="0" baseline="0" noProof="0" dirty="0" err="1" smtClean="0">
                <a:ln>
                  <a:noFill/>
                </a:ln>
                <a:solidFill>
                  <a:sysClr val="windowText" lastClr="000000">
                    <a:lumMod val="95000"/>
                    <a:lumOff val="5000"/>
                  </a:sys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Sentnerová</a:t>
            </a:r>
            <a:r>
              <a:rPr kumimoji="0" lang="cs-CZ" sz="20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>
                    <a:lumMod val="95000"/>
                    <a:lumOff val="5000"/>
                  </a:sys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, </a:t>
            </a:r>
            <a:r>
              <a:rPr kumimoji="0" lang="cs-CZ" sz="20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>
                    <a:lumMod val="95000"/>
                    <a:lumOff val="5000"/>
                  </a:sys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2011 – 11 – 17</a:t>
            </a:r>
            <a:endParaRPr kumimoji="0" lang="cs-CZ" sz="20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>
                  <a:lumMod val="95000"/>
                  <a:lumOff val="5000"/>
                </a:sysClr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>
                    <a:lumMod val="95000"/>
                    <a:lumOff val="5000"/>
                  </a:sys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Název: </a:t>
            </a:r>
            <a:r>
              <a:rPr kumimoji="0" lang="cs-CZ" sz="20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>
                    <a:lumMod val="95000"/>
                    <a:lumOff val="5000"/>
                  </a:sys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VY_12_INOVACE_15_ZIMA</a:t>
            </a:r>
          </a:p>
          <a:p>
            <a:pPr marL="0" marR="0" lvl="0" indent="0" algn="just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>
                    <a:lumMod val="95000"/>
                    <a:lumOff val="5000"/>
                  </a:sys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Téma: </a:t>
            </a:r>
            <a:r>
              <a:rPr lang="cs-CZ" sz="2000" kern="0" dirty="0" smtClean="0">
                <a:solidFill>
                  <a:sysClr val="windowText" lastClr="000000">
                    <a:lumMod val="95000"/>
                    <a:lumOff val="5000"/>
                  </a:sysClr>
                </a:solidFill>
                <a:latin typeface="Arial" pitchFamily="34" charset="0"/>
                <a:cs typeface="Arial" pitchFamily="34" charset="0"/>
              </a:rPr>
              <a:t>Kouzelný les</a:t>
            </a:r>
            <a:endParaRPr kumimoji="0" lang="cs-CZ" sz="20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>
                  <a:lumMod val="95000"/>
                  <a:lumOff val="5000"/>
                </a:sysClr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>
                    <a:lumMod val="95000"/>
                    <a:lumOff val="5000"/>
                  </a:sys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Číslo projektu: </a:t>
            </a:r>
            <a:r>
              <a:rPr kumimoji="0" lang="cs-CZ" sz="20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>
                    <a:lumMod val="95000"/>
                    <a:lumOff val="5000"/>
                  </a:sys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CZ.1.07/1.4.00/21.0640</a:t>
            </a:r>
          </a:p>
          <a:p>
            <a:pPr marL="0" marR="0" lvl="0" indent="0" algn="just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000" b="1" i="0" u="none" strike="noStrike" kern="0" cap="none" spc="0" normalizeH="0" baseline="0" noProof="0" dirty="0" smtClean="0">
              <a:ln>
                <a:noFill/>
              </a:ln>
              <a:solidFill>
                <a:srgbClr val="A5C249">
                  <a:lumMod val="75000"/>
                </a:srgbClr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algn="just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>
                    <a:lumMod val="95000"/>
                    <a:lumOff val="5000"/>
                  </a:sys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Anotace:</a:t>
            </a:r>
            <a:r>
              <a:rPr kumimoji="0" lang="cs-CZ" sz="20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>
                    <a:lumMod val="95000"/>
                    <a:lumOff val="5000"/>
                  </a:sys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Materiál je určen pro 4. třídu, slouží k rozvoji čtenářských</a:t>
            </a:r>
            <a:r>
              <a:rPr kumimoji="0" lang="cs-CZ" sz="2000" b="0" i="0" u="none" strike="noStrike" kern="0" cap="none" spc="0" normalizeH="0" noProof="0" dirty="0" smtClean="0">
                <a:ln>
                  <a:noFill/>
                </a:ln>
                <a:solidFill>
                  <a:sysClr val="windowText" lastClr="000000">
                    <a:lumMod val="95000"/>
                    <a:lumOff val="5000"/>
                  </a:sys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dovedností, vyhledávání informací slov v textu,</a:t>
            </a:r>
            <a:r>
              <a:rPr kumimoji="0" lang="cs-CZ" sz="20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>
                    <a:lumMod val="95000"/>
                    <a:lumOff val="5000"/>
                  </a:sys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</a:t>
            </a:r>
            <a:r>
              <a:rPr lang="cs-CZ" sz="2000" kern="0" dirty="0" smtClean="0">
                <a:solidFill>
                  <a:sysClr val="windowText" lastClr="000000">
                    <a:lumMod val="95000"/>
                    <a:lumOff val="5000"/>
                  </a:sysClr>
                </a:solidFill>
                <a:latin typeface="Arial" pitchFamily="34" charset="0"/>
                <a:cs typeface="Arial" pitchFamily="34" charset="0"/>
              </a:rPr>
              <a:t>uvědomění si významu lesa pro člověka.</a:t>
            </a:r>
            <a:endParaRPr kumimoji="0" lang="cs-CZ" sz="20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>
                  <a:lumMod val="95000"/>
                  <a:lumOff val="5000"/>
                </a:sysClr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924944"/>
            <a:ext cx="8229600" cy="1143000"/>
          </a:xfrm>
        </p:spPr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9600" b="1" dirty="0" smtClean="0">
                <a:ln/>
                <a:solidFill>
                  <a:schemeClr val="accent3"/>
                </a:solidFill>
              </a:rPr>
              <a:t>KOUZELNÝ LES</a:t>
            </a:r>
            <a:endParaRPr lang="cs-CZ" sz="9600" b="1" dirty="0">
              <a:ln/>
              <a:solidFill>
                <a:schemeClr val="accent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KOUZELNÝ LES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1340768"/>
            <a:ext cx="8640960" cy="518315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V zimě vyrazil Vojta s tátou do lesa. Nesou pod smrk na pasece seno, mrkev a jablka pro zvířata. Stromy šumí ve větru a Vojta čichá ke kapkám pryskyřice. Prohlíží taky pařezy a počítá na nich kruhy. To byly hodně staré stromy! Z jejich dřeva vyrobí truhlář stůl, židle, postel… Za ty vykácené už jsou zasazeny nové stromečky, jeden vedle druhého, za ohradou v lesní školce.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AutoNum type="arabicParenR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Ve kterém ročním období vyrazili do lesa?</a:t>
            </a:r>
          </a:p>
          <a:p>
            <a:pPr marL="514350" indent="-514350">
              <a:buAutoNum type="arabicParenR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arenR"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arenR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Co nesou pro zvířata?</a:t>
            </a:r>
          </a:p>
          <a:p>
            <a:pPr marL="514350" indent="-514350">
              <a:buAutoNum type="arabicParenR"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arenR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arenR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Kde jsou zasazeny nové stromečky?</a:t>
            </a:r>
          </a:p>
          <a:p>
            <a:pPr marL="514350" indent="-51435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15616" y="2420888"/>
            <a:ext cx="5256584" cy="648072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 zimě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1115616" y="4005064"/>
            <a:ext cx="5256584" cy="648072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seno, mrkev, jablka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1115616" y="5517232"/>
            <a:ext cx="5256584" cy="648072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 lesní školce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ODPOVÍDEJ NA OTÁZKY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268760"/>
            <a:ext cx="8640960" cy="518315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V zimě vyrazil Vojta s tátou do lesa. Nesou pod smrk na pasece seno, mrkev a jablka pro zvířata. Stromy šumí ve větru a Vojta čichá ke kapkám pryskyřice. Prohlíží taky pařezy a počítá na nich kruhy. To byly hodně staré stromy! Z jejich dřeva vyrobí truhlář stůl, židle, postel… Za ty vykácené už jsou zasazeny nové stromečky, jeden vedle druhého, za ohradou v lesní školce.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0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1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3" presetClass="entr" presetSubtype="16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xit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3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74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3" presetClass="entr" presetSubtype="16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xit" presetSubtype="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4" grpId="0" animBg="1"/>
      <p:bldP spid="4" grpId="1" animBg="1"/>
      <p:bldP spid="4" grpId="2" animBg="1"/>
      <p:bldP spid="4" grpId="3" animBg="1"/>
      <p:bldP spid="4" grpId="4" animBg="1"/>
      <p:bldP spid="4" grpId="5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951820" y="2276872"/>
            <a:ext cx="3240360" cy="584775"/>
          </a:xfrm>
          <a:prstGeom prst="rect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smrk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51820" y="4005064"/>
            <a:ext cx="3240360" cy="584775"/>
          </a:xfrm>
          <a:prstGeom prst="rect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pařezy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87824" y="5877272"/>
            <a:ext cx="3240360" cy="584775"/>
          </a:xfrm>
          <a:prstGeom prst="rect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truhlář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první řádek, poslední slovo</a:t>
            </a:r>
          </a:p>
          <a:p>
            <a:pPr marL="514350" indent="-514350">
              <a:buAutoNum type="arabicParenR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arenR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arenR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čtvrtý řádek, třetí slovo</a:t>
            </a:r>
          </a:p>
          <a:p>
            <a:pPr marL="514350" indent="-514350">
              <a:buAutoNum type="arabicParenR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arenR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arenR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pátý řádek, předposlední slovo</a:t>
            </a:r>
          </a:p>
          <a:p>
            <a:pPr marL="514350" indent="-514350">
              <a:buAutoNum type="arabicParenR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arenR"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arenR"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VYHLEDEJ V TEXTU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268760"/>
            <a:ext cx="8640960" cy="518315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V zimě vyrazil Vojta s tátou do lesa. Nesou pod smrk na pasece seno, mrkev a jablka pro zvířata. Stromy šumí ve větru a Vojta čichá ke kapkám pryskyřice. Prohlíží taky pařezy a počítá na nich kruhy. To byly hodně staré stromy! Z jejich dřeva vyrobí truhlář stůl, židle, postel… Za ty vykácené už jsou zasazeny nové stromečky, jeden vedle druhého, za ohradou v lesní školce.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3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4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3" presetClass="entr" presetSubtype="16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xit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9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0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3" presetClass="entr" presetSubtype="16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xit" presetSubtype="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4" grpId="0" animBg="1"/>
      <p:bldP spid="4" grpId="1" animBg="1"/>
      <p:bldP spid="4" grpId="2" animBg="1"/>
      <p:bldP spid="4" grpId="3" animBg="1"/>
      <p:bldP spid="4" grpId="4" animBg="1"/>
      <p:bldP spid="4" grpId="5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DOPLŇ CHYBĚJÍCÍ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08912" cy="3845024"/>
          </a:xfrm>
        </p:spPr>
        <p:txBody>
          <a:bodyPr/>
          <a:lstStyle/>
          <a:p>
            <a:pPr marL="514350" indent="-514350">
              <a:lnSpc>
                <a:spcPct val="150000"/>
              </a:lnSpc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 zimě vyrazil			   s tátou do lesa.</a:t>
            </a:r>
          </a:p>
          <a:p>
            <a:pPr marL="514350" indent="-514350">
              <a:lnSpc>
                <a:spcPct val="150000"/>
              </a:lnSpc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			šumí ve větru a Vojta čichá</a:t>
            </a:r>
          </a:p>
          <a:p>
            <a:pPr marL="514350" indent="-514350">
              <a:lnSpc>
                <a:spcPct val="150000"/>
              </a:lnSpc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ke kapkám 			.</a:t>
            </a:r>
          </a:p>
          <a:p>
            <a:pPr marL="514350" indent="-514350">
              <a:lnSpc>
                <a:spcPct val="150000"/>
              </a:lnSpc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To byly hodně 				stromy!</a:t>
            </a:r>
          </a:p>
          <a:p>
            <a:pPr marL="514350" indent="-51435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31840" y="2060848"/>
            <a:ext cx="2088232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5576" y="2996952"/>
            <a:ext cx="2088232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15816" y="3717032"/>
            <a:ext cx="2088232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19872" y="4581128"/>
            <a:ext cx="2088232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31840" y="2060848"/>
            <a:ext cx="2088232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Vojta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5576" y="2996952"/>
            <a:ext cx="2088232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Stromy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15816" y="3717032"/>
            <a:ext cx="2088232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pryskyřice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419872" y="4581128"/>
            <a:ext cx="2088232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staré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1" animBg="1"/>
      <p:bldP spid="13" grpId="0" animBg="1"/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VYŘEŠ HÁDANKU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Ozývám se houkáním. Lovím v noci. </a:t>
            </a:r>
          </a:p>
          <a:p>
            <a:pPr marL="514350" indent="-51435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 Kdo jsem? </a:t>
            </a:r>
          </a:p>
          <a:p>
            <a:pPr marL="514350" indent="-51435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2) Dupe,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dupe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v lese, nůši jehel nese.</a:t>
            </a:r>
          </a:p>
          <a:p>
            <a:pPr marL="514350" indent="-51435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Kdo je to?</a:t>
            </a:r>
          </a:p>
        </p:txBody>
      </p:sp>
      <p:pic>
        <p:nvPicPr>
          <p:cNvPr id="1027" name="Picture 3" descr="C:\Users\Lucinka\AppData\Local\Microsoft\Windows\Temporary Internet Files\Content.IE5\Q5MMI329\MC90044141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2204864"/>
            <a:ext cx="1362075" cy="1822450"/>
          </a:xfrm>
          <a:prstGeom prst="rect">
            <a:avLst/>
          </a:prstGeom>
          <a:noFill/>
        </p:spPr>
      </p:pic>
      <p:pic>
        <p:nvPicPr>
          <p:cNvPr id="1029" name="Picture 5" descr="C:\Users\Lucinka\AppData\Local\Microsoft\Windows\Temporary Internet Files\Content.IE5\10QX2UVN\MC90005722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4797152"/>
            <a:ext cx="1810512" cy="135148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5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6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0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1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32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txBody>
          <a:bodyPr/>
          <a:lstStyle/>
          <a:p>
            <a:r>
              <a:rPr lang="cs-CZ" sz="1200" dirty="0" smtClean="0">
                <a:latin typeface="Calibri" pitchFamily="34" charset="0"/>
              </a:rPr>
              <a:t>DRIJVEROVÁ, M. </a:t>
            </a:r>
            <a:r>
              <a:rPr lang="cs-CZ" sz="1200" i="1" dirty="0" smtClean="0">
                <a:latin typeface="Calibri" pitchFamily="34" charset="0"/>
              </a:rPr>
              <a:t>Pracovní karty ke světu okolo nás. </a:t>
            </a:r>
            <a:r>
              <a:rPr lang="cs-CZ" sz="1200" dirty="0" err="1" smtClean="0">
                <a:latin typeface="Calibri" pitchFamily="34" charset="0"/>
              </a:rPr>
              <a:t>Všeň</a:t>
            </a:r>
            <a:r>
              <a:rPr lang="cs-CZ" sz="1200" dirty="0" smtClean="0">
                <a:latin typeface="Calibri" pitchFamily="34" charset="0"/>
              </a:rPr>
              <a:t>: Alter, 2008. ISBN 978-80-7245-104-3.</a:t>
            </a:r>
          </a:p>
          <a:p>
            <a:pPr>
              <a:buNone/>
            </a:pPr>
            <a:r>
              <a:rPr lang="cs-CZ" sz="1600" b="1" dirty="0" smtClean="0">
                <a:latin typeface="Calibri" pitchFamily="34" charset="0"/>
              </a:rPr>
              <a:t>Snímek 7:</a:t>
            </a:r>
          </a:p>
          <a:p>
            <a:pPr>
              <a:buNone/>
            </a:pPr>
            <a:r>
              <a:rPr lang="en-US" sz="1200" dirty="0" smtClean="0">
                <a:latin typeface="Calibri" pitchFamily="34" charset="0"/>
              </a:rPr>
              <a:t>[</a:t>
            </a:r>
            <a:r>
              <a:rPr lang="cs-CZ" sz="1200" dirty="0" smtClean="0">
                <a:latin typeface="Calibri" pitchFamily="34" charset="0"/>
              </a:rPr>
              <a:t>cit.2011-11-17</a:t>
            </a:r>
            <a:r>
              <a:rPr lang="en-US" sz="1200" dirty="0" smtClean="0">
                <a:latin typeface="Calibri" pitchFamily="34" charset="0"/>
              </a:rPr>
              <a:t>]</a:t>
            </a:r>
            <a:r>
              <a:rPr lang="cs-CZ" sz="1200" dirty="0" smtClean="0">
                <a:latin typeface="Calibri" pitchFamily="34" charset="0"/>
              </a:rPr>
              <a:t> Obrázek sovy a ježka byl použit z galerie Office.</a:t>
            </a:r>
          </a:p>
          <a:p>
            <a:pPr>
              <a:buNone/>
            </a:pPr>
            <a:endParaRPr lang="cs-CZ" sz="1200" dirty="0" smtClean="0">
              <a:latin typeface="Calibri" pitchFamily="34" charset="0"/>
            </a:endParaRPr>
          </a:p>
          <a:p>
            <a:pPr>
              <a:buNone/>
            </a:pPr>
            <a:endParaRPr lang="cs-CZ" sz="1200" dirty="0" smtClean="0">
              <a:latin typeface="Calibri" pitchFamily="34" charset="0"/>
            </a:endParaRPr>
          </a:p>
          <a:p>
            <a:pPr>
              <a:buNone/>
            </a:pPr>
            <a:endParaRPr lang="cs-CZ" sz="1200" dirty="0" smtClean="0">
              <a:latin typeface="Calibri" pitchFamily="34" charset="0"/>
            </a:endParaRPr>
          </a:p>
          <a:p>
            <a:pPr>
              <a:buNone/>
            </a:pPr>
            <a:endParaRPr lang="cs-CZ" sz="1200" dirty="0" smtClean="0">
              <a:latin typeface="Calibri" pitchFamily="34" charset="0"/>
            </a:endParaRPr>
          </a:p>
          <a:p>
            <a:pPr>
              <a:buNone/>
            </a:pPr>
            <a:endParaRPr lang="cs-CZ" sz="1600" dirty="0" smtClean="0">
              <a:latin typeface="Calibri" pitchFamily="34" charset="0"/>
            </a:endParaRPr>
          </a:p>
          <a:p>
            <a:endParaRPr lang="cs-CZ" sz="1600" dirty="0" smtClean="0">
              <a:latin typeface="Calibri" pitchFamily="34" charset="0"/>
            </a:endParaRPr>
          </a:p>
          <a:p>
            <a:endParaRPr lang="cs-CZ" sz="1600" dirty="0" smtClean="0">
              <a:latin typeface="Calibri" pitchFamily="34" charset="0"/>
            </a:endParaRPr>
          </a:p>
          <a:p>
            <a:endParaRPr lang="cs-CZ" sz="1600" dirty="0" smtClean="0">
              <a:latin typeface="Calibri" pitchFamily="34" charset="0"/>
            </a:endParaRP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159</TotalTime>
  <Words>375</Words>
  <Application>Microsoft Office PowerPoint</Application>
  <PresentationFormat>Předvádění na obrazovce (4:3)</PresentationFormat>
  <Paragraphs>74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Název školy:  SPECIÁLNÍ ZÁKLADNÍ ŠKOLA A MATEŘSKÁ ŠKOLA VARNSDORF  Autor: Bc. Iva Sentnerová, 2011 – 11 – 17 Název: VY_12_INOVACE_15_ZIMA Téma: Kouzelný les Číslo projektu: CZ.1.07/1.4.00/21.0640   Anotace: Materiál je určen pro 4. třídu, slouží k rozvoji čtenářských dovedností, vyhledávání informací slov v textu, uvědomění si významu lesa pro člověka.</vt:lpstr>
      <vt:lpstr>KOUZELNÝ LES</vt:lpstr>
      <vt:lpstr>KOUZELNÝ LES</vt:lpstr>
      <vt:lpstr>ODPOVÍDEJ NA OTÁZKY</vt:lpstr>
      <vt:lpstr>VYHLEDEJ V TEXTU</vt:lpstr>
      <vt:lpstr>DOPLŇ CHYBĚJÍCÍ SLOVA</vt:lpstr>
      <vt:lpstr>VYŘEŠ HÁDANKU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SPECIÁLNÍ ZÁKLADNÍ ŠKOLA A MATEŘSKÁ ŠKOLA VARNSDORF  Autor: Bc. Iva Sentnerová, 17. 11. 2011 Název: VY_12_INOVACE_13_ORIENTACE V ČASE Téma: Dny v týdnu Číslo projektu: CZ.1.07/1.4.00/21.0640   Anotace: Materiál je určen pro 4. třídu, slouží ke zdokonalení orientace v čase, konkrétně upevnění názvů a posloupnosti dnů</dc:title>
  <dc:creator>Lucinka</dc:creator>
  <cp:lastModifiedBy>benesova</cp:lastModifiedBy>
  <cp:revision>20</cp:revision>
  <dcterms:created xsi:type="dcterms:W3CDTF">2011-11-17T09:39:34Z</dcterms:created>
  <dcterms:modified xsi:type="dcterms:W3CDTF">2011-11-30T09:13:44Z</dcterms:modified>
</cp:coreProperties>
</file>