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71" r:id="rId2"/>
    <p:sldId id="270" r:id="rId3"/>
    <p:sldId id="320" r:id="rId4"/>
    <p:sldId id="321" r:id="rId5"/>
    <p:sldId id="322" r:id="rId6"/>
    <p:sldId id="323" r:id="rId7"/>
    <p:sldId id="32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777" autoAdjust="0"/>
    <p:restoredTop sz="86356" autoAdjust="0"/>
  </p:normalViewPr>
  <p:slideViewPr>
    <p:cSldViewPr>
      <p:cViewPr varScale="1">
        <p:scale>
          <a:sx n="79" d="100"/>
          <a:sy n="79" d="100"/>
        </p:scale>
        <p:origin x="-88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-2490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ŠKOLA: 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PROJEKTU: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MEINE WOCHE, SPORT </a:t>
          </a:r>
          <a:endParaRPr lang="cs-CZ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VY_32_INOVACE_NJ,9_11_WAS KANNST DU?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731" custLinFactNeighborY="330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28" custLinFactNeighborY="15409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2F5B9D5-441F-4086-B14E-A5B02A03502D}" type="presOf" srcId="{D8197B8C-B260-4A16-BDF4-0947B075E274}" destId="{25B08C86-7E15-44DC-BE7F-FFB55DD49D12}" srcOrd="0" destOrd="0" presId="urn:microsoft.com/office/officeart/2005/8/layout/target3"/>
    <dgm:cxn modelId="{CE4C438F-7F2A-4F2B-B026-6EFAD436265E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692BF40-0BA4-4126-B216-662AF37FE138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83E0C84-D6C0-4420-9307-A810CD2AE84D}" type="presOf" srcId="{D1D4F407-5343-4D3F-B5B9-D407B03CAEB4}" destId="{D005CE8C-CC26-4C3E-AC11-E15060ECD759}" srcOrd="0" destOrd="0" presId="urn:microsoft.com/office/officeart/2005/8/layout/target3"/>
    <dgm:cxn modelId="{7B773829-7816-44F7-A3A2-9D5D70DCF20B}" type="presOf" srcId="{D8197B8C-B260-4A16-BDF4-0947B075E274}" destId="{5A5FFA88-C948-4069-8E93-59FA12366E83}" srcOrd="1" destOrd="0" presId="urn:microsoft.com/office/officeart/2005/8/layout/target3"/>
    <dgm:cxn modelId="{43C50A50-3F89-48BC-8FFB-C89BCD0DF676}" type="presOf" srcId="{D1B46980-6531-4606-95E6-44980827E919}" destId="{6140AFEC-043D-4C43-A2F9-D0F5331DF3A3}" srcOrd="0" destOrd="0" presId="urn:microsoft.com/office/officeart/2005/8/layout/target3"/>
    <dgm:cxn modelId="{19895931-B330-4A95-A2C0-BA6BBA63EB98}" type="presOf" srcId="{B651F6E3-6281-48DB-9319-2AEAFDAE7572}" destId="{6BB5E863-4638-4E1D-BFDE-399D028AC4ED}" srcOrd="1" destOrd="0" presId="urn:microsoft.com/office/officeart/2005/8/layout/target3"/>
    <dgm:cxn modelId="{8202404D-8CB9-4516-A79F-AF01DD51B9BC}" type="presOf" srcId="{4C35D32F-0EAB-4CD7-82EE-45574DC2A586}" destId="{8BEBB6EC-1DAA-4CAC-8A25-BC0FCBD5DBD5}" srcOrd="0" destOrd="0" presId="urn:microsoft.com/office/officeart/2005/8/layout/target3"/>
    <dgm:cxn modelId="{5AC03677-5D6C-420F-8800-3FC13B7005BC}" type="presOf" srcId="{757F3AB3-0718-4624-B441-E567A8F0AB56}" destId="{333A1088-737F-45CB-B68E-254E46348037}" srcOrd="0" destOrd="0" presId="urn:microsoft.com/office/officeart/2005/8/layout/target3"/>
    <dgm:cxn modelId="{56247D61-6758-4253-BD46-65293611323C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24835B9-60DF-4A15-9571-E0CAC8662F79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6EEC77C-DA02-4A00-8449-C790402B588D}" type="presParOf" srcId="{333A1088-737F-45CB-B68E-254E46348037}" destId="{F5ABB229-8D3B-4694-996A-96F23CF14429}" srcOrd="0" destOrd="0" presId="urn:microsoft.com/office/officeart/2005/8/layout/target3"/>
    <dgm:cxn modelId="{D6C22BFF-993F-4A5E-8D56-584F13CC0AD5}" type="presParOf" srcId="{333A1088-737F-45CB-B68E-254E46348037}" destId="{F41139FD-01EE-4571-8B17-4FB00FC51163}" srcOrd="1" destOrd="0" presId="urn:microsoft.com/office/officeart/2005/8/layout/target3"/>
    <dgm:cxn modelId="{3DC1B1DA-5B97-4D33-8941-F94D37F684CF}" type="presParOf" srcId="{333A1088-737F-45CB-B68E-254E46348037}" destId="{D005CE8C-CC26-4C3E-AC11-E15060ECD759}" srcOrd="2" destOrd="0" presId="urn:microsoft.com/office/officeart/2005/8/layout/target3"/>
    <dgm:cxn modelId="{CD89EE9B-1686-45A7-8708-A1ED19906270}" type="presParOf" srcId="{333A1088-737F-45CB-B68E-254E46348037}" destId="{2C702D82-9B77-49B7-9568-BB8EB47C3372}" srcOrd="3" destOrd="0" presId="urn:microsoft.com/office/officeart/2005/8/layout/target3"/>
    <dgm:cxn modelId="{2B6FF501-BFF3-4888-A184-D84EF32A6F33}" type="presParOf" srcId="{333A1088-737F-45CB-B68E-254E46348037}" destId="{A52A0455-90FF-4808-ABD0-F02540D31D5A}" srcOrd="4" destOrd="0" presId="urn:microsoft.com/office/officeart/2005/8/layout/target3"/>
    <dgm:cxn modelId="{07F4598B-8CA8-4D77-9ACA-228522A11AEA}" type="presParOf" srcId="{333A1088-737F-45CB-B68E-254E46348037}" destId="{6140AFEC-043D-4C43-A2F9-D0F5331DF3A3}" srcOrd="5" destOrd="0" presId="urn:microsoft.com/office/officeart/2005/8/layout/target3"/>
    <dgm:cxn modelId="{E1E545B1-44D1-4D9B-AC19-D54573F266DB}" type="presParOf" srcId="{333A1088-737F-45CB-B68E-254E46348037}" destId="{9358AC05-5D7D-4327-9F80-1AD486AEA664}" srcOrd="6" destOrd="0" presId="urn:microsoft.com/office/officeart/2005/8/layout/target3"/>
    <dgm:cxn modelId="{DCFC3F98-F1BB-42A2-9402-7AF80275900E}" type="presParOf" srcId="{333A1088-737F-45CB-B68E-254E46348037}" destId="{313FC574-E1CD-4FB4-B054-0B805CE0447D}" srcOrd="7" destOrd="0" presId="urn:microsoft.com/office/officeart/2005/8/layout/target3"/>
    <dgm:cxn modelId="{ED6A3A59-0F01-4C77-8CB1-DB9101589807}" type="presParOf" srcId="{333A1088-737F-45CB-B68E-254E46348037}" destId="{619D679B-A015-4ECF-8348-D1034C574F40}" srcOrd="8" destOrd="0" presId="urn:microsoft.com/office/officeart/2005/8/layout/target3"/>
    <dgm:cxn modelId="{7264D626-782D-453B-93F4-FD9EEDA874CD}" type="presParOf" srcId="{333A1088-737F-45CB-B68E-254E46348037}" destId="{322283A8-4A27-4CDA-BAE3-F381106A9174}" srcOrd="9" destOrd="0" presId="urn:microsoft.com/office/officeart/2005/8/layout/target3"/>
    <dgm:cxn modelId="{F4566CB8-2E0B-4DE9-8C39-6745F136D7E7}" type="presParOf" srcId="{333A1088-737F-45CB-B68E-254E46348037}" destId="{FFC9F71D-1B4F-4AD9-A4A6-86ADEFC8AF5C}" srcOrd="10" destOrd="0" presId="urn:microsoft.com/office/officeart/2005/8/layout/target3"/>
    <dgm:cxn modelId="{5A4683EA-AA6A-4673-9BE2-335657F0E22F}" type="presParOf" srcId="{333A1088-737F-45CB-B68E-254E46348037}" destId="{25B08C86-7E15-44DC-BE7F-FFB55DD49D12}" srcOrd="11" destOrd="0" presId="urn:microsoft.com/office/officeart/2005/8/layout/target3"/>
    <dgm:cxn modelId="{0B9B6288-7EF4-4FFE-8DF0-A7B17C63B4FC}" type="presParOf" srcId="{333A1088-737F-45CB-B68E-254E46348037}" destId="{76644BE8-9D7C-4C09-B250-3D10AF48CBB7}" srcOrd="12" destOrd="0" presId="urn:microsoft.com/office/officeart/2005/8/layout/target3"/>
    <dgm:cxn modelId="{465E6F82-A19E-4A20-A675-65EDB7C875DF}" type="presParOf" srcId="{333A1088-737F-45CB-B68E-254E46348037}" destId="{EE85B701-7295-41C0-BA7A-34D3756A2AE6}" srcOrd="13" destOrd="0" presId="urn:microsoft.com/office/officeart/2005/8/layout/target3"/>
    <dgm:cxn modelId="{975E7895-0B42-4ECD-B277-788AD2D19272}" type="presParOf" srcId="{333A1088-737F-45CB-B68E-254E46348037}" destId="{8BEBB6EC-1DAA-4CAC-8A25-BC0FCBD5DBD5}" srcOrd="14" destOrd="0" presId="urn:microsoft.com/office/officeart/2005/8/layout/target3"/>
    <dgm:cxn modelId="{2B1E886B-81AB-459F-B10B-77EF1C7F0E79}" type="presParOf" srcId="{333A1088-737F-45CB-B68E-254E46348037}" destId="{AED2198E-93D5-4001-81B4-73124B309672}" srcOrd="15" destOrd="0" presId="urn:microsoft.com/office/officeart/2005/8/layout/target3"/>
    <dgm:cxn modelId="{AC5357EB-FB92-4D79-BCBD-DADD99BAC3BE}" type="presParOf" srcId="{333A1088-737F-45CB-B68E-254E46348037}" destId="{2BE915AB-18AA-4053-B92C-3BFC9ED204BB}" srcOrd="16" destOrd="0" presId="urn:microsoft.com/office/officeart/2005/8/layout/target3"/>
    <dgm:cxn modelId="{5748D74B-A434-4779-9A0E-1CBD4CE05DF8}" type="presParOf" srcId="{333A1088-737F-45CB-B68E-254E46348037}" destId="{6BB5E863-4638-4E1D-BFDE-399D028AC4ED}" srcOrd="17" destOrd="0" presId="urn:microsoft.com/office/officeart/2005/8/layout/target3"/>
    <dgm:cxn modelId="{2FFF0B64-7874-40BD-8A77-5A3FF7935414}" type="presParOf" srcId="{333A1088-737F-45CB-B68E-254E46348037}" destId="{5A5FFA88-C948-4069-8E93-59FA12366E83}" srcOrd="18" destOrd="0" presId="urn:microsoft.com/office/officeart/2005/8/layout/target3"/>
    <dgm:cxn modelId="{CDD9EEC3-5C11-456F-BA46-964A21FC122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69" y="0"/>
          <a:ext cx="679828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ŠKOLA: 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57269" y="0"/>
        <a:ext cx="679828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9828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407634"/>
        <a:ext cx="679828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61" y="864090"/>
          <a:ext cx="679828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VY_32_INOVACE_NJ,9_11_WAS KANNST DU?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24161" y="864090"/>
        <a:ext cx="679828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368156"/>
          <a:ext cx="679828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MEINE WOCHE, SPORT </a:t>
          </a:r>
          <a:endParaRPr lang="cs-CZ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368156"/>
        <a:ext cx="679828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79828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PROJEKTU: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656185"/>
        <a:ext cx="679828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4A7894-78DD-4DE1-86C7-33BCB198713A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8044D0-9720-49DF-AB4B-F4DAE0F5EC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9877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115393601"/>
              </p:ext>
            </p:extLst>
          </p:nvPr>
        </p:nvGraphicFramePr>
        <p:xfrm>
          <a:off x="539552" y="2276872"/>
          <a:ext cx="8072139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1" y="836712"/>
            <a:ext cx="6408712" cy="123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85420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1697783"/>
              </p:ext>
            </p:extLst>
          </p:nvPr>
        </p:nvGraphicFramePr>
        <p:xfrm>
          <a:off x="683568" y="2276872"/>
          <a:ext cx="7343775" cy="388845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0609"/>
                <a:gridCol w="4913166"/>
              </a:tblGrid>
              <a:tr h="21336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_OP VK_Ryplová_NJ,9 _11_Was</a:t>
                      </a:r>
                      <a:r>
                        <a:rPr lang="cs-CZ" sz="1400" i="1" baseline="0" dirty="0" smtClean="0"/>
                        <a:t> </a:t>
                      </a:r>
                      <a:r>
                        <a:rPr lang="cs-CZ" sz="1400" i="1" baseline="0" dirty="0" err="1" smtClean="0"/>
                        <a:t>kannst</a:t>
                      </a:r>
                      <a:r>
                        <a:rPr lang="cs-CZ" sz="1400" i="1" baseline="0" dirty="0" smtClean="0"/>
                        <a:t> </a:t>
                      </a:r>
                      <a:r>
                        <a:rPr lang="cs-CZ" sz="1400" i="1" baseline="0" dirty="0" err="1" smtClean="0"/>
                        <a:t>du</a:t>
                      </a:r>
                      <a:r>
                        <a:rPr lang="cs-CZ" sz="1400" i="1" baseline="0" dirty="0" smtClean="0"/>
                        <a:t>?</a:t>
                      </a:r>
                      <a:endParaRPr lang="cs-CZ" sz="1400" i="1" dirty="0"/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NJ,9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Ing. Jitka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Ryplová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736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Leden 2013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14.01.2013 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– IX.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9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 a jazyková komunikace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Německý jazyk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72506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Jazyková výchova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8793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aseline="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Meine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</a:t>
                      </a:r>
                      <a:r>
                        <a:rPr lang="cs-CZ" sz="1400" baseline="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Woche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, Sport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8960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pomocné sloveso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können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59913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Procvičování slovosledu u pomocných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sloves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</a:tbl>
          </a:graphicData>
        </a:graphic>
      </p:graphicFrame>
      <p:pic>
        <p:nvPicPr>
          <p:cNvPr id="619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836712"/>
            <a:ext cx="6408737" cy="123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96600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WAS KANNST DU?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916832"/>
            <a:ext cx="2448272" cy="443484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cs-CZ" b="1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smtClean="0"/>
              <a:t>	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95536" y="1988841"/>
            <a:ext cx="7272808" cy="936104"/>
          </a:xfrm>
        </p:spPr>
        <p:txBody>
          <a:bodyPr>
            <a:noAutofit/>
          </a:bodyPr>
          <a:lstStyle/>
          <a:p>
            <a:pPr marL="0" indent="0">
              <a:lnSpc>
                <a:spcPct val="120000"/>
              </a:lnSpc>
              <a:spcBef>
                <a:spcPts val="1100"/>
              </a:spcBef>
              <a:buNone/>
            </a:pPr>
            <a:endParaRPr lang="cs-CZ" sz="4400" dirty="0" smtClean="0">
              <a:solidFill>
                <a:srgbClr val="00B05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1100"/>
              </a:spcBef>
              <a:buNone/>
            </a:pPr>
            <a:r>
              <a:rPr lang="cs-CZ" sz="4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Ich</a:t>
            </a:r>
            <a:r>
              <a:rPr lang="cs-CZ" sz="4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kann Ski </a:t>
            </a:r>
            <a:r>
              <a:rPr lang="cs-CZ" sz="4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laufen</a:t>
            </a:r>
            <a:r>
              <a:rPr lang="cs-CZ" sz="4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304402" y="5265676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infinitiv významového slovesa</a:t>
            </a:r>
            <a:endParaRPr lang="cs-CZ" dirty="0">
              <a:solidFill>
                <a:srgbClr val="C00000"/>
              </a:solidFill>
              <a:latin typeface="Arial Black" panose="020B0A04020102020204" pitchFamily="34" charset="0"/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4932040" y="3861048"/>
            <a:ext cx="360000" cy="1249288"/>
          </a:xfrm>
          <a:prstGeom prst="straightConnector1">
            <a:avLst/>
          </a:prstGeom>
          <a:ln w="31750" cmpd="sng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6679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WAS KANNST DU?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916832"/>
            <a:ext cx="2448272" cy="443484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smtClean="0"/>
              <a:t>	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95536" y="1988840"/>
            <a:ext cx="5832648" cy="4461243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spcBef>
                <a:spcPts val="1100"/>
              </a:spcBef>
              <a:buNone/>
            </a:pPr>
            <a:r>
              <a:rPr lang="cs-CZ" sz="40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Ich</a:t>
            </a:r>
            <a:r>
              <a:rPr lang="cs-CZ" sz="40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40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fahre</a:t>
            </a:r>
            <a:r>
              <a:rPr lang="cs-CZ" sz="40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Ski.</a:t>
            </a:r>
          </a:p>
          <a:p>
            <a:pPr marL="0" indent="0">
              <a:lnSpc>
                <a:spcPct val="120000"/>
              </a:lnSpc>
              <a:spcBef>
                <a:spcPts val="1100"/>
              </a:spcBef>
              <a:buNone/>
            </a:pPr>
            <a:r>
              <a:rPr lang="cs-CZ" sz="40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Lyžuji.</a:t>
            </a:r>
          </a:p>
          <a:p>
            <a:pPr marL="0" indent="0">
              <a:lnSpc>
                <a:spcPct val="120000"/>
              </a:lnSpc>
              <a:spcBef>
                <a:spcPts val="1100"/>
              </a:spcBef>
              <a:buNone/>
            </a:pPr>
            <a:r>
              <a:rPr lang="cs-CZ" sz="40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Ich</a:t>
            </a:r>
            <a:r>
              <a:rPr lang="cs-CZ" sz="40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kann Ski </a:t>
            </a:r>
            <a:r>
              <a:rPr lang="cs-CZ" sz="40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fahren</a:t>
            </a:r>
            <a:r>
              <a:rPr lang="cs-CZ" sz="40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lnSpc>
                <a:spcPct val="120000"/>
              </a:lnSpc>
              <a:spcBef>
                <a:spcPts val="1100"/>
              </a:spcBef>
              <a:buNone/>
            </a:pPr>
            <a:r>
              <a:rPr lang="cs-CZ" sz="40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Umím lyžovat.</a:t>
            </a:r>
          </a:p>
          <a:p>
            <a:pPr marL="0" indent="0">
              <a:lnSpc>
                <a:spcPct val="120000"/>
              </a:lnSpc>
              <a:spcBef>
                <a:spcPts val="1100"/>
              </a:spcBef>
              <a:buNone/>
            </a:pPr>
            <a:endParaRPr lang="cs-CZ" sz="2800" dirty="0">
              <a:solidFill>
                <a:srgbClr val="C0000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1100"/>
              </a:spcBef>
              <a:buNone/>
            </a:pPr>
            <a:endParaRPr lang="cs-CZ" sz="2800" dirty="0" smtClean="0">
              <a:solidFill>
                <a:srgbClr val="C00000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7529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WAS KANNST DU?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916832"/>
            <a:ext cx="2448272" cy="4434840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smtClean="0"/>
              <a:t>	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95536" y="1988840"/>
            <a:ext cx="5328592" cy="4461243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20000"/>
              </a:lnSpc>
              <a:spcBef>
                <a:spcPts val="1100"/>
              </a:spcBef>
              <a:buNone/>
            </a:pPr>
            <a:r>
              <a:rPr lang="cs-CZ" sz="28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Ich</a:t>
            </a:r>
            <a:r>
              <a:rPr lang="cs-CZ" sz="28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kann </a:t>
            </a:r>
            <a:r>
              <a:rPr lang="cs-CZ" sz="28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Ski </a:t>
            </a:r>
            <a:r>
              <a:rPr lang="cs-CZ" sz="28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fahren</a:t>
            </a:r>
            <a:r>
              <a:rPr lang="cs-CZ" sz="28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lnSpc>
                <a:spcPct val="120000"/>
              </a:lnSpc>
              <a:spcBef>
                <a:spcPts val="1100"/>
              </a:spcBef>
              <a:buNone/>
            </a:pPr>
            <a:r>
              <a:rPr lang="cs-CZ" sz="28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Du</a:t>
            </a:r>
            <a:r>
              <a:rPr lang="cs-CZ" sz="28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kannst</a:t>
            </a:r>
            <a:r>
              <a:rPr lang="cs-CZ" sz="28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Ski </a:t>
            </a:r>
            <a:r>
              <a:rPr lang="cs-CZ" sz="2800" dirty="0" err="1">
                <a:solidFill>
                  <a:srgbClr val="C00000"/>
                </a:solidFill>
                <a:latin typeface="Arial Black" panose="020B0A04020102020204" pitchFamily="34" charset="0"/>
              </a:rPr>
              <a:t>fahren</a:t>
            </a:r>
            <a:r>
              <a:rPr lang="cs-CZ" sz="28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lnSpc>
                <a:spcPct val="120000"/>
              </a:lnSpc>
              <a:spcBef>
                <a:spcPts val="1100"/>
              </a:spcBef>
              <a:buNone/>
            </a:pPr>
            <a:r>
              <a:rPr lang="cs-CZ" sz="28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Er kann </a:t>
            </a:r>
            <a:r>
              <a:rPr lang="cs-CZ" sz="28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Ski </a:t>
            </a:r>
            <a:r>
              <a:rPr lang="cs-CZ" sz="2800" dirty="0" err="1">
                <a:solidFill>
                  <a:srgbClr val="C00000"/>
                </a:solidFill>
                <a:latin typeface="Arial Black" panose="020B0A04020102020204" pitchFamily="34" charset="0"/>
              </a:rPr>
              <a:t>fahren</a:t>
            </a:r>
            <a:r>
              <a:rPr lang="cs-CZ" sz="28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lnSpc>
                <a:spcPct val="120000"/>
              </a:lnSpc>
              <a:spcBef>
                <a:spcPts val="1100"/>
              </a:spcBef>
              <a:buNone/>
            </a:pPr>
            <a:r>
              <a:rPr lang="cs-CZ" sz="28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Sie</a:t>
            </a:r>
            <a:r>
              <a:rPr lang="cs-CZ" sz="28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kann </a:t>
            </a:r>
            <a:r>
              <a:rPr lang="cs-CZ" sz="28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Ski </a:t>
            </a:r>
            <a:r>
              <a:rPr lang="cs-CZ" sz="2800" dirty="0" err="1">
                <a:solidFill>
                  <a:srgbClr val="C00000"/>
                </a:solidFill>
                <a:latin typeface="Arial Black" panose="020B0A04020102020204" pitchFamily="34" charset="0"/>
              </a:rPr>
              <a:t>fahren</a:t>
            </a:r>
            <a:r>
              <a:rPr lang="cs-CZ" sz="28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lnSpc>
                <a:spcPct val="120000"/>
              </a:lnSpc>
              <a:spcBef>
                <a:spcPts val="1100"/>
              </a:spcBef>
              <a:buNone/>
            </a:pPr>
            <a:r>
              <a:rPr lang="cs-CZ" sz="28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Es kann </a:t>
            </a:r>
            <a:r>
              <a:rPr lang="cs-CZ" sz="28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Ski </a:t>
            </a:r>
            <a:r>
              <a:rPr lang="cs-CZ" sz="2800" dirty="0" err="1">
                <a:solidFill>
                  <a:srgbClr val="C00000"/>
                </a:solidFill>
                <a:latin typeface="Arial Black" panose="020B0A04020102020204" pitchFamily="34" charset="0"/>
              </a:rPr>
              <a:t>fahren</a:t>
            </a:r>
            <a:r>
              <a:rPr lang="cs-CZ" sz="28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lnSpc>
                <a:spcPct val="120000"/>
              </a:lnSpc>
              <a:spcBef>
                <a:spcPts val="1100"/>
              </a:spcBef>
              <a:buNone/>
            </a:pPr>
            <a:r>
              <a:rPr lang="cs-CZ" sz="28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Wir</a:t>
            </a:r>
            <a:r>
              <a:rPr lang="cs-CZ" sz="28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können</a:t>
            </a:r>
            <a:r>
              <a:rPr lang="cs-CZ" sz="28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Ski </a:t>
            </a:r>
            <a:r>
              <a:rPr lang="cs-CZ" sz="2800" dirty="0" err="1">
                <a:solidFill>
                  <a:srgbClr val="C00000"/>
                </a:solidFill>
                <a:latin typeface="Arial Black" panose="020B0A04020102020204" pitchFamily="34" charset="0"/>
              </a:rPr>
              <a:t>fahren</a:t>
            </a:r>
            <a:r>
              <a:rPr lang="cs-CZ" sz="28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lnSpc>
                <a:spcPct val="120000"/>
              </a:lnSpc>
              <a:spcBef>
                <a:spcPts val="1100"/>
              </a:spcBef>
              <a:buNone/>
            </a:pPr>
            <a:r>
              <a:rPr lang="cs-CZ" sz="28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Ihr</a:t>
            </a:r>
            <a:r>
              <a:rPr lang="cs-CZ" sz="28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könnt</a:t>
            </a:r>
            <a:r>
              <a:rPr lang="cs-CZ" sz="28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Ski </a:t>
            </a:r>
            <a:r>
              <a:rPr lang="cs-CZ" sz="2800" dirty="0" err="1">
                <a:solidFill>
                  <a:srgbClr val="C00000"/>
                </a:solidFill>
                <a:latin typeface="Arial Black" panose="020B0A04020102020204" pitchFamily="34" charset="0"/>
              </a:rPr>
              <a:t>fahren</a:t>
            </a:r>
            <a:r>
              <a:rPr lang="cs-CZ" sz="28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lnSpc>
                <a:spcPct val="120000"/>
              </a:lnSpc>
              <a:spcBef>
                <a:spcPts val="1100"/>
              </a:spcBef>
              <a:buNone/>
            </a:pPr>
            <a:r>
              <a:rPr lang="cs-CZ" sz="28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Sie</a:t>
            </a:r>
            <a:r>
              <a:rPr lang="cs-CZ" sz="28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können</a:t>
            </a:r>
            <a:r>
              <a:rPr lang="cs-CZ" sz="28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Ski </a:t>
            </a:r>
            <a:r>
              <a:rPr lang="cs-CZ" sz="2800" dirty="0" err="1">
                <a:solidFill>
                  <a:srgbClr val="C00000"/>
                </a:solidFill>
                <a:latin typeface="Arial Black" panose="020B0A04020102020204" pitchFamily="34" charset="0"/>
              </a:rPr>
              <a:t>fahren</a:t>
            </a:r>
            <a:r>
              <a:rPr lang="cs-CZ" sz="28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932040" y="3140968"/>
            <a:ext cx="367240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I</a:t>
            </a:r>
            <a:r>
              <a:rPr lang="cs-CZ" sz="2400" b="1" dirty="0" smtClean="0"/>
              <a:t>nfinitiv významového slovesa. </a:t>
            </a:r>
            <a:endParaRPr lang="cs-CZ" sz="2400" b="1" dirty="0" smtClean="0"/>
          </a:p>
          <a:p>
            <a:r>
              <a:rPr lang="cs-CZ" sz="2400" b="1" dirty="0" smtClean="0"/>
              <a:t>Při </a:t>
            </a:r>
            <a:r>
              <a:rPr lang="cs-CZ" sz="2400" b="1" dirty="0" smtClean="0"/>
              <a:t>časování se mění jen způsobové sloveso, sloveso významové zůstává v infinitivu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5714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WAS KANNST DU? PROCVIČUJ.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3610744" cy="4434840"/>
          </a:xfrm>
        </p:spPr>
        <p:txBody>
          <a:bodyPr>
            <a:normAutofit fontScale="85000" lnSpcReduction="20000"/>
          </a:bodyPr>
          <a:lstStyle/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2800" b="1" dirty="0" smtClean="0">
                <a:latin typeface="Arial Black" panose="020B0A04020102020204" pitchFamily="34" charset="0"/>
              </a:rPr>
              <a:t>Umím lyžovat.</a:t>
            </a: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2800" b="1" dirty="0" smtClean="0">
                <a:latin typeface="Arial Black" panose="020B0A04020102020204" pitchFamily="34" charset="0"/>
              </a:rPr>
              <a:t>Umíš zpívat?</a:t>
            </a: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2800" b="1" dirty="0" smtClean="0">
                <a:latin typeface="Arial Black" panose="020B0A04020102020204" pitchFamily="34" charset="0"/>
              </a:rPr>
              <a:t>Umíme hrát fotbal.</a:t>
            </a: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2800" b="1" dirty="0" smtClean="0">
                <a:latin typeface="Arial Black" panose="020B0A04020102020204" pitchFamily="34" charset="0"/>
              </a:rPr>
              <a:t>Jan umí malovat.</a:t>
            </a: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2800" b="1" dirty="0" smtClean="0">
                <a:latin typeface="Arial Black" panose="020B0A04020102020204" pitchFamily="34" charset="0"/>
              </a:rPr>
              <a:t>Petra umí vařit.</a:t>
            </a: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2800" b="1" dirty="0" smtClean="0">
                <a:latin typeface="Arial Black" panose="020B0A04020102020204" pitchFamily="34" charset="0"/>
              </a:rPr>
              <a:t>Umíte dobře plavat.</a:t>
            </a: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2800" b="1" dirty="0" smtClean="0">
                <a:latin typeface="Arial Black" panose="020B0A04020102020204" pitchFamily="34" charset="0"/>
              </a:rPr>
              <a:t>Oni umějí hrát tenis.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smtClean="0"/>
              <a:t>	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067944" y="1920085"/>
            <a:ext cx="4896544" cy="4434840"/>
          </a:xfrm>
        </p:spPr>
        <p:txBody>
          <a:bodyPr>
            <a:normAutofit fontScale="85000" lnSpcReduction="20000"/>
          </a:bodyPr>
          <a:lstStyle/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r>
              <a:rPr lang="cs-CZ" sz="2800" dirty="0" err="1">
                <a:solidFill>
                  <a:srgbClr val="00B050"/>
                </a:solidFill>
                <a:latin typeface="Arial Black" panose="020B0A04020102020204" pitchFamily="34" charset="0"/>
              </a:rPr>
              <a:t>Ich</a:t>
            </a:r>
            <a:r>
              <a:rPr lang="cs-CZ" sz="2800" dirty="0">
                <a:solidFill>
                  <a:srgbClr val="00B050"/>
                </a:solidFill>
                <a:latin typeface="Arial Black" panose="020B0A04020102020204" pitchFamily="34" charset="0"/>
              </a:rPr>
              <a:t> kann Ski </a:t>
            </a:r>
            <a:r>
              <a:rPr lang="cs-CZ" sz="28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fahren</a:t>
            </a:r>
            <a:r>
              <a:rPr lang="cs-CZ" sz="28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.</a:t>
            </a:r>
            <a:endParaRPr lang="cs-CZ" sz="2800" dirty="0">
              <a:solidFill>
                <a:srgbClr val="00B05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r>
              <a:rPr lang="cs-CZ" sz="2800" dirty="0" err="1">
                <a:solidFill>
                  <a:srgbClr val="FF0000"/>
                </a:solidFill>
                <a:latin typeface="Arial Black" panose="020B0A04020102020204" pitchFamily="34" charset="0"/>
              </a:rPr>
              <a:t>Kannst</a:t>
            </a:r>
            <a:r>
              <a:rPr lang="cs-CZ" sz="2800" dirty="0">
                <a:solidFill>
                  <a:srgbClr val="FF000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>
                <a:solidFill>
                  <a:srgbClr val="FF0000"/>
                </a:solidFill>
                <a:latin typeface="Arial Black" panose="020B0A04020102020204" pitchFamily="34" charset="0"/>
              </a:rPr>
              <a:t>du</a:t>
            </a:r>
            <a:r>
              <a:rPr lang="cs-CZ" sz="2800" dirty="0">
                <a:solidFill>
                  <a:srgbClr val="FF000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>
                <a:solidFill>
                  <a:srgbClr val="FF0000"/>
                </a:solidFill>
                <a:latin typeface="Arial Black" panose="020B0A04020102020204" pitchFamily="34" charset="0"/>
              </a:rPr>
              <a:t>singen</a:t>
            </a:r>
            <a:r>
              <a:rPr lang="cs-CZ" sz="2800" dirty="0">
                <a:solidFill>
                  <a:srgbClr val="FF0000"/>
                </a:solidFill>
                <a:latin typeface="Arial Black" panose="020B0A04020102020204" pitchFamily="34" charset="0"/>
              </a:rPr>
              <a:t>?</a:t>
            </a:r>
          </a:p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r>
              <a:rPr lang="cs-CZ" sz="2800" dirty="0" err="1">
                <a:solidFill>
                  <a:srgbClr val="00B050"/>
                </a:solidFill>
                <a:latin typeface="Arial Black" panose="020B0A04020102020204" pitchFamily="34" charset="0"/>
              </a:rPr>
              <a:t>Wir</a:t>
            </a:r>
            <a:r>
              <a:rPr lang="cs-CZ" sz="2800" dirty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>
                <a:solidFill>
                  <a:srgbClr val="00B050"/>
                </a:solidFill>
                <a:latin typeface="Arial Black" panose="020B0A04020102020204" pitchFamily="34" charset="0"/>
              </a:rPr>
              <a:t>können</a:t>
            </a:r>
            <a:r>
              <a:rPr lang="cs-CZ" sz="2800" dirty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>
                <a:solidFill>
                  <a:srgbClr val="00B050"/>
                </a:solidFill>
                <a:latin typeface="Arial Black" panose="020B0A04020102020204" pitchFamily="34" charset="0"/>
              </a:rPr>
              <a:t>Fu</a:t>
            </a:r>
            <a:r>
              <a:rPr lang="de-DE" sz="2800" dirty="0" err="1">
                <a:solidFill>
                  <a:srgbClr val="00B050"/>
                </a:solidFill>
                <a:latin typeface="Arial Black" panose="020B0A04020102020204" pitchFamily="34" charset="0"/>
              </a:rPr>
              <a:t>ßball</a:t>
            </a:r>
            <a:r>
              <a:rPr lang="cs-CZ" sz="2800" dirty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>
                <a:solidFill>
                  <a:srgbClr val="00B050"/>
                </a:solidFill>
                <a:latin typeface="Arial Black" panose="020B0A04020102020204" pitchFamily="34" charset="0"/>
              </a:rPr>
              <a:t>spielen</a:t>
            </a:r>
            <a:r>
              <a:rPr lang="cs-CZ" sz="2800" dirty="0">
                <a:solidFill>
                  <a:srgbClr val="00B050"/>
                </a:solidFill>
                <a:latin typeface="Arial Black" panose="020B0A04020102020204" pitchFamily="34" charset="0"/>
              </a:rPr>
              <a:t>.</a:t>
            </a:r>
            <a:endParaRPr lang="cs-CZ" sz="2800" dirty="0">
              <a:solidFill>
                <a:srgbClr val="C0000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r>
              <a:rPr lang="cs-CZ" sz="2800" dirty="0">
                <a:solidFill>
                  <a:schemeClr val="accent6">
                    <a:lumMod val="75000"/>
                  </a:schemeClr>
                </a:solidFill>
                <a:latin typeface="Arial Black" panose="020B0A04020102020204" pitchFamily="34" charset="0"/>
              </a:rPr>
              <a:t>Jan kann </a:t>
            </a:r>
            <a:r>
              <a:rPr lang="cs-CZ" sz="2800" dirty="0" err="1">
                <a:solidFill>
                  <a:schemeClr val="accent6">
                    <a:lumMod val="75000"/>
                  </a:schemeClr>
                </a:solidFill>
                <a:latin typeface="Arial Black" panose="020B0A04020102020204" pitchFamily="34" charset="0"/>
              </a:rPr>
              <a:t>malen</a:t>
            </a:r>
            <a:r>
              <a:rPr lang="cs-CZ" sz="2800" dirty="0">
                <a:solidFill>
                  <a:schemeClr val="accent6">
                    <a:lumMod val="75000"/>
                  </a:schemeClr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r>
              <a:rPr lang="cs-CZ" sz="2800" dirty="0">
                <a:solidFill>
                  <a:srgbClr val="C00000"/>
                </a:solidFill>
                <a:latin typeface="Arial Black" panose="020B0A04020102020204" pitchFamily="34" charset="0"/>
              </a:rPr>
              <a:t>Petra kann </a:t>
            </a:r>
            <a:r>
              <a:rPr lang="cs-CZ" sz="2800" dirty="0" err="1">
                <a:solidFill>
                  <a:srgbClr val="C00000"/>
                </a:solidFill>
                <a:latin typeface="Arial Black" panose="020B0A04020102020204" pitchFamily="34" charset="0"/>
              </a:rPr>
              <a:t>kochen</a:t>
            </a:r>
            <a:r>
              <a:rPr lang="cs-CZ" sz="2800" dirty="0">
                <a:solidFill>
                  <a:srgbClr val="C0000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r>
              <a:rPr lang="cs-CZ" sz="28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Ihr</a:t>
            </a: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könnt</a:t>
            </a: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 gut </a:t>
            </a:r>
            <a:r>
              <a:rPr lang="cs-CZ" sz="28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schwimmen</a:t>
            </a: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r>
              <a:rPr lang="cs-CZ" sz="2800" dirty="0" err="1">
                <a:solidFill>
                  <a:srgbClr val="FFC000"/>
                </a:solidFill>
                <a:latin typeface="Arial Black" panose="020B0A04020102020204" pitchFamily="34" charset="0"/>
              </a:rPr>
              <a:t>Sie</a:t>
            </a:r>
            <a:r>
              <a:rPr lang="cs-CZ" sz="2800" dirty="0">
                <a:solidFill>
                  <a:srgbClr val="FFC00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>
                <a:solidFill>
                  <a:srgbClr val="FFC000"/>
                </a:solidFill>
                <a:latin typeface="Arial Black" panose="020B0A04020102020204" pitchFamily="34" charset="0"/>
              </a:rPr>
              <a:t>können</a:t>
            </a:r>
            <a:r>
              <a:rPr lang="cs-CZ" sz="2800" dirty="0">
                <a:solidFill>
                  <a:srgbClr val="FFC00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>
                <a:solidFill>
                  <a:srgbClr val="FFC000"/>
                </a:solidFill>
                <a:latin typeface="Arial Black" panose="020B0A04020102020204" pitchFamily="34" charset="0"/>
              </a:rPr>
              <a:t>Tennis</a:t>
            </a:r>
            <a:r>
              <a:rPr lang="cs-CZ" sz="2800" dirty="0">
                <a:solidFill>
                  <a:srgbClr val="FFC00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>
                <a:solidFill>
                  <a:srgbClr val="FFC000"/>
                </a:solidFill>
                <a:latin typeface="Arial Black" panose="020B0A04020102020204" pitchFamily="34" charset="0"/>
              </a:rPr>
              <a:t>spielen</a:t>
            </a:r>
            <a:r>
              <a:rPr lang="cs-CZ" sz="2800" dirty="0">
                <a:solidFill>
                  <a:srgbClr val="FFC00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lnSpc>
                <a:spcPct val="120000"/>
              </a:lnSpc>
              <a:spcBef>
                <a:spcPts val="1500"/>
              </a:spcBef>
              <a:buNone/>
            </a:pPr>
            <a:endParaRPr lang="cs-CZ" sz="2800" dirty="0" smtClean="0">
              <a:solidFill>
                <a:srgbClr val="C00000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9526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WAS KANNST DU? PROCVIČUJ.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1844824"/>
            <a:ext cx="3600400" cy="4434840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20000"/>
              </a:lnSpc>
              <a:spcBef>
                <a:spcPts val="1800"/>
              </a:spcBef>
              <a:buNone/>
            </a:pPr>
            <a:r>
              <a:rPr lang="cs-CZ" sz="8000" b="1" dirty="0" smtClean="0">
                <a:latin typeface="Arial Black" panose="020B0A04020102020204" pitchFamily="34" charset="0"/>
              </a:rPr>
              <a:t>Ina umí hezky malovat.</a:t>
            </a:r>
          </a:p>
          <a:p>
            <a:pPr marL="0" indent="0">
              <a:lnSpc>
                <a:spcPct val="120000"/>
              </a:lnSpc>
              <a:spcBef>
                <a:spcPts val="1800"/>
              </a:spcBef>
              <a:buNone/>
            </a:pPr>
            <a:r>
              <a:rPr lang="cs-CZ" sz="8000" b="1" dirty="0" smtClean="0">
                <a:latin typeface="Arial Black" panose="020B0A04020102020204" pitchFamily="34" charset="0"/>
              </a:rPr>
              <a:t>Umíte plavat?</a:t>
            </a:r>
          </a:p>
          <a:p>
            <a:pPr marL="0" indent="0">
              <a:lnSpc>
                <a:spcPct val="120000"/>
              </a:lnSpc>
              <a:spcBef>
                <a:spcPts val="1800"/>
              </a:spcBef>
              <a:buNone/>
            </a:pPr>
            <a:r>
              <a:rPr lang="cs-CZ" sz="8000" b="1" dirty="0" smtClean="0">
                <a:latin typeface="Arial Black" panose="020B0A04020102020204" pitchFamily="34" charset="0"/>
              </a:rPr>
              <a:t>Umíme dobře psát.</a:t>
            </a:r>
          </a:p>
          <a:p>
            <a:pPr marL="0" indent="0">
              <a:lnSpc>
                <a:spcPct val="120000"/>
              </a:lnSpc>
              <a:spcBef>
                <a:spcPts val="1800"/>
              </a:spcBef>
              <a:buNone/>
            </a:pPr>
            <a:r>
              <a:rPr lang="cs-CZ" sz="8000" b="1" dirty="0" smtClean="0">
                <a:latin typeface="Arial Black" panose="020B0A04020102020204" pitchFamily="34" charset="0"/>
              </a:rPr>
              <a:t>Jana umí fotografovat.</a:t>
            </a:r>
          </a:p>
          <a:p>
            <a:pPr marL="0" indent="0">
              <a:lnSpc>
                <a:spcPct val="120000"/>
              </a:lnSpc>
              <a:spcBef>
                <a:spcPts val="1800"/>
              </a:spcBef>
              <a:buNone/>
            </a:pPr>
            <a:r>
              <a:rPr lang="cs-CZ" sz="8000" b="1" dirty="0" smtClean="0">
                <a:latin typeface="Arial Black" panose="020B0A04020102020204" pitchFamily="34" charset="0"/>
              </a:rPr>
              <a:t>Petr umí jezdit na kole.</a:t>
            </a:r>
          </a:p>
          <a:p>
            <a:pPr marL="0" indent="0">
              <a:lnSpc>
                <a:spcPct val="120000"/>
              </a:lnSpc>
              <a:spcBef>
                <a:spcPts val="1800"/>
              </a:spcBef>
              <a:buNone/>
            </a:pPr>
            <a:r>
              <a:rPr lang="cs-CZ" sz="8000" b="1" dirty="0" smtClean="0">
                <a:latin typeface="Arial Black" panose="020B0A04020102020204" pitchFamily="34" charset="0"/>
              </a:rPr>
              <a:t>Umí (on) mluvit německy.</a:t>
            </a:r>
          </a:p>
          <a:p>
            <a:pPr marL="0" indent="0">
              <a:lnSpc>
                <a:spcPct val="120000"/>
              </a:lnSpc>
              <a:spcBef>
                <a:spcPts val="1800"/>
              </a:spcBef>
              <a:buNone/>
            </a:pPr>
            <a:r>
              <a:rPr lang="cs-CZ" sz="8000" b="1" dirty="0" smtClean="0">
                <a:latin typeface="Arial Black" panose="020B0A04020102020204" pitchFamily="34" charset="0"/>
              </a:rPr>
              <a:t>Oni umějí rychle běhat.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smtClean="0">
                <a:latin typeface="Arial Black" panose="020B0A04020102020204" pitchFamily="34" charset="0"/>
              </a:rPr>
              <a:t>	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11960" y="1916832"/>
            <a:ext cx="4752528" cy="4434840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r>
              <a:rPr lang="cs-CZ" sz="96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Ina kann </a:t>
            </a:r>
            <a:r>
              <a:rPr lang="cs-CZ" sz="96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schön</a:t>
            </a:r>
            <a:r>
              <a:rPr lang="cs-CZ" sz="96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96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malen</a:t>
            </a:r>
            <a:r>
              <a:rPr lang="cs-CZ" sz="96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r>
              <a:rPr lang="cs-CZ" sz="9600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Könnt</a:t>
            </a:r>
            <a:r>
              <a:rPr lang="cs-CZ" sz="96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 </a:t>
            </a:r>
            <a:r>
              <a:rPr lang="cs-CZ" sz="9600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ihr</a:t>
            </a:r>
            <a:r>
              <a:rPr lang="cs-CZ" sz="96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 </a:t>
            </a:r>
            <a:r>
              <a:rPr lang="cs-CZ" sz="9600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schwimmen</a:t>
            </a:r>
            <a:r>
              <a:rPr lang="cs-CZ" sz="96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?</a:t>
            </a:r>
          </a:p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r>
              <a:rPr lang="cs-CZ" sz="9600" dirty="0" err="1" smtClean="0">
                <a:latin typeface="Arial Black" panose="020B0A04020102020204" pitchFamily="34" charset="0"/>
              </a:rPr>
              <a:t>Wir</a:t>
            </a:r>
            <a:r>
              <a:rPr lang="cs-CZ" sz="9600" dirty="0" smtClean="0">
                <a:latin typeface="Arial Black" panose="020B0A04020102020204" pitchFamily="34" charset="0"/>
              </a:rPr>
              <a:t> </a:t>
            </a:r>
            <a:r>
              <a:rPr lang="cs-CZ" sz="9600" dirty="0" err="1" smtClean="0">
                <a:latin typeface="Arial Black" panose="020B0A04020102020204" pitchFamily="34" charset="0"/>
              </a:rPr>
              <a:t>können</a:t>
            </a:r>
            <a:r>
              <a:rPr lang="cs-CZ" sz="9600" dirty="0" smtClean="0">
                <a:latin typeface="Arial Black" panose="020B0A04020102020204" pitchFamily="34" charset="0"/>
              </a:rPr>
              <a:t> gut </a:t>
            </a:r>
            <a:r>
              <a:rPr lang="cs-CZ" sz="9600" dirty="0" err="1" smtClean="0">
                <a:latin typeface="Arial Black" panose="020B0A04020102020204" pitchFamily="34" charset="0"/>
              </a:rPr>
              <a:t>schreiben</a:t>
            </a:r>
            <a:r>
              <a:rPr lang="cs-CZ" sz="9600" dirty="0" smtClean="0">
                <a:latin typeface="Arial Black" panose="020B0A04020102020204" pitchFamily="34" charset="0"/>
              </a:rPr>
              <a:t>.</a:t>
            </a:r>
          </a:p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r>
              <a:rPr lang="cs-CZ" sz="96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Jana kann </a:t>
            </a:r>
            <a:r>
              <a:rPr lang="cs-CZ" sz="96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fotografieren</a:t>
            </a:r>
            <a:r>
              <a:rPr lang="cs-CZ" sz="96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r>
              <a:rPr lang="cs-CZ" sz="96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Peter kann Rad </a:t>
            </a:r>
            <a:r>
              <a:rPr lang="cs-CZ" sz="96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fahren</a:t>
            </a:r>
            <a:r>
              <a:rPr lang="cs-CZ" sz="96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r>
              <a:rPr lang="cs-CZ" sz="9600" dirty="0" smtClean="0">
                <a:solidFill>
                  <a:schemeClr val="accent2"/>
                </a:solidFill>
                <a:latin typeface="Arial Black" panose="020B0A04020102020204" pitchFamily="34" charset="0"/>
              </a:rPr>
              <a:t>Er kann </a:t>
            </a:r>
            <a:r>
              <a:rPr lang="cs-CZ" sz="9600" dirty="0" err="1" smtClean="0">
                <a:solidFill>
                  <a:schemeClr val="accent2"/>
                </a:solidFill>
                <a:latin typeface="Arial Black" panose="020B0A04020102020204" pitchFamily="34" charset="0"/>
              </a:rPr>
              <a:t>Deutsch</a:t>
            </a:r>
            <a:r>
              <a:rPr lang="cs-CZ" sz="9600" dirty="0" smtClean="0">
                <a:solidFill>
                  <a:schemeClr val="accent2"/>
                </a:solidFill>
                <a:latin typeface="Arial Black" panose="020B0A04020102020204" pitchFamily="34" charset="0"/>
              </a:rPr>
              <a:t> </a:t>
            </a:r>
            <a:r>
              <a:rPr lang="cs-CZ" sz="9600" dirty="0" err="1" smtClean="0">
                <a:solidFill>
                  <a:schemeClr val="accent2"/>
                </a:solidFill>
                <a:latin typeface="Arial Black" panose="020B0A04020102020204" pitchFamily="34" charset="0"/>
              </a:rPr>
              <a:t>sprechen</a:t>
            </a:r>
            <a:r>
              <a:rPr lang="cs-CZ" sz="9600" dirty="0" smtClean="0">
                <a:solidFill>
                  <a:schemeClr val="accent2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r>
              <a:rPr lang="cs-CZ" sz="9600" dirty="0" err="1">
                <a:solidFill>
                  <a:srgbClr val="00B050"/>
                </a:solidFill>
                <a:latin typeface="Arial Black" panose="020B0A04020102020204" pitchFamily="34" charset="0"/>
              </a:rPr>
              <a:t>S</a:t>
            </a:r>
            <a:r>
              <a:rPr lang="cs-CZ" sz="96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ie</a:t>
            </a:r>
            <a:r>
              <a:rPr lang="cs-CZ" sz="96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96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können</a:t>
            </a:r>
            <a:r>
              <a:rPr lang="cs-CZ" sz="96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96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schnell</a:t>
            </a:r>
            <a:r>
              <a:rPr lang="cs-CZ" sz="96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96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laufen</a:t>
            </a:r>
            <a:r>
              <a:rPr lang="cs-CZ" sz="96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endParaRPr lang="cs-CZ" sz="3000" dirty="0">
              <a:solidFill>
                <a:srgbClr val="00B05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endParaRPr lang="cs-CZ" sz="3000" dirty="0" smtClean="0">
              <a:solidFill>
                <a:srgbClr val="00B05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endParaRPr lang="cs-CZ" sz="3000" dirty="0">
              <a:solidFill>
                <a:srgbClr val="00B05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endParaRPr lang="cs-CZ" sz="3000" dirty="0" smtClean="0">
              <a:solidFill>
                <a:srgbClr val="00B05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endParaRPr lang="cs-CZ" sz="3000" dirty="0">
              <a:solidFill>
                <a:srgbClr val="00B05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endParaRPr lang="cs-CZ" sz="3000" dirty="0" smtClean="0">
              <a:solidFill>
                <a:srgbClr val="00B05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endParaRPr lang="cs-CZ" sz="3000" dirty="0">
              <a:solidFill>
                <a:srgbClr val="00B05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endParaRPr lang="cs-CZ" sz="3000" dirty="0" smtClean="0">
              <a:solidFill>
                <a:srgbClr val="00B05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endParaRPr lang="cs-CZ" sz="3000" dirty="0">
              <a:solidFill>
                <a:srgbClr val="00B05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endParaRPr lang="cs-CZ" sz="3000" dirty="0" smtClean="0">
              <a:solidFill>
                <a:srgbClr val="00B05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endParaRPr lang="cs-CZ" sz="3000" dirty="0">
              <a:solidFill>
                <a:srgbClr val="00B05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endParaRPr lang="cs-CZ" sz="3000" dirty="0" smtClean="0">
              <a:solidFill>
                <a:srgbClr val="00B05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endParaRPr lang="cs-CZ" sz="3000" dirty="0">
              <a:solidFill>
                <a:srgbClr val="00B05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endParaRPr lang="cs-CZ" sz="3000" dirty="0" smtClean="0">
              <a:solidFill>
                <a:srgbClr val="00B05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endParaRPr lang="cs-CZ" sz="3000" dirty="0">
              <a:solidFill>
                <a:srgbClr val="00B05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endParaRPr lang="cs-CZ" sz="3000" dirty="0" smtClean="0">
              <a:solidFill>
                <a:srgbClr val="00B05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endParaRPr lang="cs-CZ" sz="3000" dirty="0">
              <a:solidFill>
                <a:srgbClr val="00B05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endParaRPr lang="cs-CZ" sz="3000" dirty="0" smtClean="0">
              <a:solidFill>
                <a:srgbClr val="00B05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endParaRPr lang="cs-CZ" sz="3000" dirty="0">
              <a:solidFill>
                <a:srgbClr val="00B05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endParaRPr lang="cs-CZ" sz="3000" dirty="0" smtClean="0">
              <a:solidFill>
                <a:srgbClr val="00B05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endParaRPr lang="cs-CZ" sz="3000" dirty="0">
              <a:solidFill>
                <a:srgbClr val="00B05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endParaRPr lang="cs-CZ" sz="3000" dirty="0" smtClean="0">
              <a:solidFill>
                <a:srgbClr val="00B05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endParaRPr lang="cs-CZ" sz="3000" dirty="0">
              <a:solidFill>
                <a:srgbClr val="00B05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endParaRPr lang="cs-CZ" sz="3000" dirty="0" smtClean="0">
              <a:solidFill>
                <a:srgbClr val="00B05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endParaRPr lang="cs-CZ" sz="3000" dirty="0">
              <a:solidFill>
                <a:srgbClr val="00B05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endParaRPr lang="cs-CZ" sz="3000" dirty="0" smtClean="0">
              <a:solidFill>
                <a:srgbClr val="00B05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endParaRPr lang="cs-CZ" sz="3000" dirty="0">
              <a:solidFill>
                <a:srgbClr val="00B05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endParaRPr lang="cs-CZ" sz="3000" dirty="0" smtClean="0">
              <a:solidFill>
                <a:srgbClr val="00B05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endParaRPr lang="cs-CZ" sz="3000" dirty="0">
              <a:solidFill>
                <a:srgbClr val="00B05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endParaRPr lang="cs-CZ" sz="3000" dirty="0" smtClean="0">
              <a:solidFill>
                <a:srgbClr val="00B05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endParaRPr lang="cs-CZ" sz="3000" dirty="0">
              <a:solidFill>
                <a:srgbClr val="00B05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endParaRPr lang="cs-CZ" sz="3000" dirty="0" smtClean="0">
              <a:solidFill>
                <a:srgbClr val="00B05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endParaRPr lang="cs-CZ" sz="3000" dirty="0">
              <a:solidFill>
                <a:srgbClr val="00B05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endParaRPr lang="cs-CZ" sz="3000" dirty="0" smtClean="0">
              <a:solidFill>
                <a:srgbClr val="C0000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r>
              <a:rPr lang="cs-CZ" sz="30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Peter kann Rad </a:t>
            </a:r>
            <a:r>
              <a:rPr lang="cs-CZ" sz="30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fahren</a:t>
            </a:r>
            <a:r>
              <a:rPr lang="cs-CZ" sz="30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.</a:t>
            </a:r>
            <a:endParaRPr lang="cs-CZ" sz="3000" dirty="0" smtClean="0">
              <a:solidFill>
                <a:srgbClr val="C0000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r>
              <a:rPr lang="cs-CZ" sz="30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Er kann </a:t>
            </a:r>
            <a:r>
              <a:rPr lang="cs-CZ" sz="30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Deutsch</a:t>
            </a:r>
            <a:r>
              <a:rPr lang="cs-CZ" sz="30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30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sprechen</a:t>
            </a:r>
            <a:r>
              <a:rPr lang="cs-CZ" sz="30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.</a:t>
            </a:r>
            <a:endParaRPr lang="cs-CZ" sz="3000" dirty="0" smtClean="0">
              <a:solidFill>
                <a:srgbClr val="C0000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1600"/>
              </a:spcBef>
              <a:buNone/>
            </a:pPr>
            <a:r>
              <a:rPr lang="cs-CZ" sz="30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Sie</a:t>
            </a:r>
            <a:r>
              <a:rPr lang="cs-CZ" sz="30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30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können</a:t>
            </a:r>
            <a:r>
              <a:rPr lang="cs-CZ" sz="30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30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schnell</a:t>
            </a:r>
            <a:r>
              <a:rPr lang="cs-CZ" sz="30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30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laufen</a:t>
            </a:r>
            <a:r>
              <a:rPr lang="cs-CZ" sz="30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.</a:t>
            </a:r>
            <a:endParaRPr lang="cs-CZ" sz="3000" dirty="0" smtClean="0">
              <a:solidFill>
                <a:srgbClr val="C0000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1500"/>
              </a:spcBef>
              <a:buNone/>
            </a:pPr>
            <a:endParaRPr lang="cs-CZ" sz="2800" dirty="0" smtClean="0">
              <a:solidFill>
                <a:srgbClr val="C00000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1735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1" end="4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41" end="4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41" end="4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41" end="4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2" end="4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42" end="4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42" end="4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42" end="4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3" end="4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>
                                            <p:txEl>
                                              <p:pRg st="43" end="4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43" end="4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43" end="4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1501</TotalTime>
  <Words>348</Words>
  <Application>Microsoft Office PowerPoint</Application>
  <PresentationFormat>Předvádění na obrazovce (4:3)</PresentationFormat>
  <Paragraphs>126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Prezentace aplikace PowerPoint</vt:lpstr>
      <vt:lpstr>WAS KANNST DU?</vt:lpstr>
      <vt:lpstr>WAS KANNST DU?</vt:lpstr>
      <vt:lpstr>WAS KANNST DU?</vt:lpstr>
      <vt:lpstr>WAS KANNST DU? PROCVIČUJ.</vt:lpstr>
      <vt:lpstr>WAS KANNST DU? PROCVIČUJ.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 – Fragen.</dc:title>
  <dc:creator>Jitka</dc:creator>
  <cp:lastModifiedBy>Jitka</cp:lastModifiedBy>
  <cp:revision>63</cp:revision>
  <dcterms:created xsi:type="dcterms:W3CDTF">2012-01-07T15:45:54Z</dcterms:created>
  <dcterms:modified xsi:type="dcterms:W3CDTF">2014-01-03T14:32:38Z</dcterms:modified>
</cp:coreProperties>
</file>