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0" r:id="rId1"/>
  </p:sldMasterIdLst>
  <p:notesMasterIdLst>
    <p:notesMasterId r:id="rId15"/>
  </p:notesMasterIdLst>
  <p:sldIdLst>
    <p:sldId id="266" r:id="rId2"/>
    <p:sldId id="267" r:id="rId3"/>
    <p:sldId id="268" r:id="rId4"/>
    <p:sldId id="276" r:id="rId5"/>
    <p:sldId id="256" r:id="rId6"/>
    <p:sldId id="258" r:id="rId7"/>
    <p:sldId id="257" r:id="rId8"/>
    <p:sldId id="271" r:id="rId9"/>
    <p:sldId id="272" r:id="rId10"/>
    <p:sldId id="273" r:id="rId11"/>
    <p:sldId id="274" r:id="rId12"/>
    <p:sldId id="275" r:id="rId13"/>
    <p:sldId id="269" r:id="rId14"/>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1800" dirty="0" smtClean="0"/>
            <a:t>NÁZEV:</a:t>
          </a:r>
          <a:r>
            <a:rPr lang="cs-CZ" sz="1800" baseline="0" dirty="0" smtClean="0"/>
            <a:t> VY_52_INOVACE_04_05_06_KREV</a:t>
          </a:r>
          <a:endParaRPr lang="cs-CZ" sz="18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800" dirty="0" smtClean="0"/>
            <a:t>NÁZEV ŠKOLY: Základní škola a mateřská škola Lukavice, okres Ústí nad Orlicí</a:t>
          </a:r>
          <a:endParaRPr lang="cs-CZ" sz="18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800" dirty="0" smtClean="0"/>
            <a:t>AUTOR: Eva Strnadová</a:t>
          </a:r>
          <a:endParaRPr lang="cs-CZ" sz="18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1800" smtClean="0"/>
            <a:t>TÉMA</a:t>
          </a:r>
          <a:r>
            <a:rPr lang="cs-CZ" sz="1800" dirty="0" smtClean="0"/>
            <a:t>: OBĚHOVÁ SOUSTAVA - KREV</a:t>
          </a:r>
          <a:endParaRPr lang="cs-CZ" sz="18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1800" dirty="0" smtClean="0"/>
            <a:t>ČÍSLO PROJEKTU: </a:t>
          </a:r>
          <a:r>
            <a:rPr lang="cs-CZ" sz="1800" b="0" dirty="0" smtClean="0"/>
            <a:t>CZ.1.07/1.4.00/21.1744 </a:t>
          </a:r>
          <a:endParaRPr lang="cs-CZ" sz="1800" b="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custLinFactNeighborX="-99" custLinFactNeighborY="2833"/>
      <dgm:spPr/>
      <dgm:t>
        <a:bodyPr/>
        <a:lstStyle/>
        <a:p>
          <a:endParaRPr lang="cs-CZ"/>
        </a:p>
      </dgm:t>
    </dgm:pt>
    <dgm:pt modelId="{6140AFEC-043D-4C43-A2F9-D0F5331DF3A3}" type="pres">
      <dgm:prSet presAssocID="{D1B46980-6531-4606-95E6-44980827E919}" presName="rect2" presStyleLbl="alignAcc1" presStyleIdx="1" presStyleCnt="5" custLinFactNeighborX="-212" custLinFactNeighborY="2833"/>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custScaleY="104277"/>
      <dgm:spPr/>
      <dgm:t>
        <a:bodyPr/>
        <a:lstStyle/>
        <a:p>
          <a:endParaRPr lang="cs-CZ"/>
        </a:p>
      </dgm:t>
    </dgm:pt>
    <dgm:pt modelId="{619D679B-A015-4ECF-8348-D1034C574F40}" type="pres">
      <dgm:prSet presAssocID="{B651F6E3-6281-48DB-9319-2AEAFDAE7572}" presName="rect3" presStyleLbl="alignAcc1" presStyleIdx="2" presStyleCnt="5" custScaleY="104277"/>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EDF6FE6B-9DBE-4D7B-B8FD-7098875B4EED}" srcId="{757F3AB3-0718-4624-B441-E567A8F0AB56}" destId="{D8197B8C-B260-4A16-BDF4-0947B075E274}" srcOrd="3" destOrd="0" parTransId="{51C5993D-B262-45E6-B66E-76BC9D6D883D}" sibTransId="{1AEC7F05-E0FE-459C-BD47-224AC9D7BEE4}"/>
    <dgm:cxn modelId="{A2BDEE51-D7A2-4EFC-BA7F-E6E8C1ED0D98}" type="presOf" srcId="{D1B46980-6531-4606-95E6-44980827E919}" destId="{2BE915AB-18AA-4053-B92C-3BFC9ED204BB}" srcOrd="1"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7F23E89B-5FD2-4C47-9384-B953E95EC503}" type="presOf" srcId="{B651F6E3-6281-48DB-9319-2AEAFDAE7572}" destId="{619D679B-A015-4ECF-8348-D1034C574F40}" srcOrd="0" destOrd="0" presId="urn:microsoft.com/office/officeart/2005/8/layout/target3"/>
    <dgm:cxn modelId="{638BA728-111E-4D8B-8F76-326887817732}" type="presOf" srcId="{D8197B8C-B260-4A16-BDF4-0947B075E274}" destId="{5A5FFA88-C948-4069-8E93-59FA12366E83}"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C064144A-C312-4B41-BAC6-665F28D84C4A}" type="presOf" srcId="{B651F6E3-6281-48DB-9319-2AEAFDAE7572}" destId="{6BB5E863-4638-4E1D-BFDE-399D028AC4ED}" srcOrd="1" destOrd="0" presId="urn:microsoft.com/office/officeart/2005/8/layout/target3"/>
    <dgm:cxn modelId="{4F981F39-AD52-4276-B531-A5F376239DF1}" type="presOf" srcId="{4C35D32F-0EAB-4CD7-82EE-45574DC2A586}" destId="{890E4F0B-2866-4A3F-A3C7-2A14B1797930}"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157A55A7-FF43-4A35-91E9-CC292BA2884F}" type="presOf" srcId="{D1B46980-6531-4606-95E6-44980827E919}" destId="{6140AFEC-043D-4C43-A2F9-D0F5331DF3A3}"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21F1ABB4-0D42-4FB7-B81A-CF9AC8087EF5}" type="presOf" srcId="{D1D4F407-5343-4D3F-B5B9-D407B03CAEB4}" destId="{AED2198E-93D5-4001-81B4-73124B309672}" srcOrd="1" destOrd="0" presId="urn:microsoft.com/office/officeart/2005/8/layout/target3"/>
    <dgm:cxn modelId="{564ACD48-0473-438F-8D62-C0445110ADBE}" type="presOf" srcId="{4C35D32F-0EAB-4CD7-82EE-45574DC2A586}" destId="{8BEBB6EC-1DAA-4CAC-8A25-BC0FCBD5DBD5}" srcOrd="0" destOrd="0" presId="urn:microsoft.com/office/officeart/2005/8/layout/target3"/>
    <dgm:cxn modelId="{B3BBDDF5-B46F-411F-B040-D024C25B2108}" type="presOf" srcId="{757F3AB3-0718-4624-B441-E567A8F0AB56}" destId="{333A1088-737F-45CB-B68E-254E46348037}" srcOrd="0" destOrd="0" presId="urn:microsoft.com/office/officeart/2005/8/layout/target3"/>
    <dgm:cxn modelId="{4C4BCC3F-0B91-4968-92AA-5FACA6E2EAE6}" type="presOf" srcId="{D1D4F407-5343-4D3F-B5B9-D407B03CAEB4}" destId="{D005CE8C-CC26-4C3E-AC11-E15060ECD759}" srcOrd="0" destOrd="0" presId="urn:microsoft.com/office/officeart/2005/8/layout/target3"/>
    <dgm:cxn modelId="{D509C4FA-4B6D-4A53-9FB0-F6CB6B737AA1}" type="presOf" srcId="{D8197B8C-B260-4A16-BDF4-0947B075E274}" destId="{25B08C86-7E15-44DC-BE7F-FFB55DD49D12}" srcOrd="0" destOrd="0" presId="urn:microsoft.com/office/officeart/2005/8/layout/target3"/>
    <dgm:cxn modelId="{AE50D437-F49A-4978-B639-26C4A0205B60}" type="presParOf" srcId="{333A1088-737F-45CB-B68E-254E46348037}" destId="{F5ABB229-8D3B-4694-996A-96F23CF14429}" srcOrd="0" destOrd="0" presId="urn:microsoft.com/office/officeart/2005/8/layout/target3"/>
    <dgm:cxn modelId="{F9E7AE65-7013-4B6E-8511-D5EA61B5A7B6}" type="presParOf" srcId="{333A1088-737F-45CB-B68E-254E46348037}" destId="{F41139FD-01EE-4571-8B17-4FB00FC51163}" srcOrd="1" destOrd="0" presId="urn:microsoft.com/office/officeart/2005/8/layout/target3"/>
    <dgm:cxn modelId="{C1C56122-9C58-4710-AABC-7B2781AB8535}" type="presParOf" srcId="{333A1088-737F-45CB-B68E-254E46348037}" destId="{D005CE8C-CC26-4C3E-AC11-E15060ECD759}" srcOrd="2" destOrd="0" presId="urn:microsoft.com/office/officeart/2005/8/layout/target3"/>
    <dgm:cxn modelId="{711D340D-5AE0-4BA6-9727-8E0DC924877F}" type="presParOf" srcId="{333A1088-737F-45CB-B68E-254E46348037}" destId="{2C702D82-9B77-49B7-9568-BB8EB47C3372}" srcOrd="3" destOrd="0" presId="urn:microsoft.com/office/officeart/2005/8/layout/target3"/>
    <dgm:cxn modelId="{24429B8D-20FF-468F-9B9F-8855CE66FCCC}" type="presParOf" srcId="{333A1088-737F-45CB-B68E-254E46348037}" destId="{A52A0455-90FF-4808-ABD0-F02540D31D5A}" srcOrd="4" destOrd="0" presId="urn:microsoft.com/office/officeart/2005/8/layout/target3"/>
    <dgm:cxn modelId="{F84650F8-B8BA-4AC8-9319-66C53F610126}" type="presParOf" srcId="{333A1088-737F-45CB-B68E-254E46348037}" destId="{6140AFEC-043D-4C43-A2F9-D0F5331DF3A3}" srcOrd="5" destOrd="0" presId="urn:microsoft.com/office/officeart/2005/8/layout/target3"/>
    <dgm:cxn modelId="{67159B52-77B1-491A-BD73-FE4F47BAE645}" type="presParOf" srcId="{333A1088-737F-45CB-B68E-254E46348037}" destId="{9358AC05-5D7D-4327-9F80-1AD486AEA664}" srcOrd="6" destOrd="0" presId="urn:microsoft.com/office/officeart/2005/8/layout/target3"/>
    <dgm:cxn modelId="{EF6FDF77-E42B-4F86-A9C1-DA55B2A52749}" type="presParOf" srcId="{333A1088-737F-45CB-B68E-254E46348037}" destId="{313FC574-E1CD-4FB4-B054-0B805CE0447D}" srcOrd="7" destOrd="0" presId="urn:microsoft.com/office/officeart/2005/8/layout/target3"/>
    <dgm:cxn modelId="{95FA877A-7F8B-401B-B17B-3EC1E2A7AE00}" type="presParOf" srcId="{333A1088-737F-45CB-B68E-254E46348037}" destId="{619D679B-A015-4ECF-8348-D1034C574F40}" srcOrd="8" destOrd="0" presId="urn:microsoft.com/office/officeart/2005/8/layout/target3"/>
    <dgm:cxn modelId="{8F566509-1D76-4DAF-9B34-AF926576ADEF}" type="presParOf" srcId="{333A1088-737F-45CB-B68E-254E46348037}" destId="{322283A8-4A27-4CDA-BAE3-F381106A9174}" srcOrd="9" destOrd="0" presId="urn:microsoft.com/office/officeart/2005/8/layout/target3"/>
    <dgm:cxn modelId="{0F8B27B1-FF8F-4305-8305-D82412936AF8}" type="presParOf" srcId="{333A1088-737F-45CB-B68E-254E46348037}" destId="{FFC9F71D-1B4F-4AD9-A4A6-86ADEFC8AF5C}" srcOrd="10" destOrd="0" presId="urn:microsoft.com/office/officeart/2005/8/layout/target3"/>
    <dgm:cxn modelId="{B6DCBE9D-2EEC-4D06-BE59-9C46339AB090}" type="presParOf" srcId="{333A1088-737F-45CB-B68E-254E46348037}" destId="{25B08C86-7E15-44DC-BE7F-FFB55DD49D12}" srcOrd="11" destOrd="0" presId="urn:microsoft.com/office/officeart/2005/8/layout/target3"/>
    <dgm:cxn modelId="{B36617CD-025C-4BA7-B3B2-3E8B07EF6183}" type="presParOf" srcId="{333A1088-737F-45CB-B68E-254E46348037}" destId="{76644BE8-9D7C-4C09-B250-3D10AF48CBB7}" srcOrd="12" destOrd="0" presId="urn:microsoft.com/office/officeart/2005/8/layout/target3"/>
    <dgm:cxn modelId="{B7C1958E-129C-4073-936A-BF189FF60ADE}" type="presParOf" srcId="{333A1088-737F-45CB-B68E-254E46348037}" destId="{EE85B701-7295-41C0-BA7A-34D3756A2AE6}" srcOrd="13" destOrd="0" presId="urn:microsoft.com/office/officeart/2005/8/layout/target3"/>
    <dgm:cxn modelId="{DA17979E-C20A-44EA-8E21-963E15D625C7}" type="presParOf" srcId="{333A1088-737F-45CB-B68E-254E46348037}" destId="{8BEBB6EC-1DAA-4CAC-8A25-BC0FCBD5DBD5}" srcOrd="14" destOrd="0" presId="urn:microsoft.com/office/officeart/2005/8/layout/target3"/>
    <dgm:cxn modelId="{C56E4020-0823-4F10-8868-13A0552B3AF6}" type="presParOf" srcId="{333A1088-737F-45CB-B68E-254E46348037}" destId="{AED2198E-93D5-4001-81B4-73124B309672}" srcOrd="15" destOrd="0" presId="urn:microsoft.com/office/officeart/2005/8/layout/target3"/>
    <dgm:cxn modelId="{CB5ED4EA-62F0-42EC-A1AB-BA23770C19AD}" type="presParOf" srcId="{333A1088-737F-45CB-B68E-254E46348037}" destId="{2BE915AB-18AA-4053-B92C-3BFC9ED204BB}" srcOrd="16" destOrd="0" presId="urn:microsoft.com/office/officeart/2005/8/layout/target3"/>
    <dgm:cxn modelId="{F8D7D4BC-87B9-4237-AEB1-EFFBB01F087D}" type="presParOf" srcId="{333A1088-737F-45CB-B68E-254E46348037}" destId="{6BB5E863-4638-4E1D-BFDE-399D028AC4ED}" srcOrd="17" destOrd="0" presId="urn:microsoft.com/office/officeart/2005/8/layout/target3"/>
    <dgm:cxn modelId="{2FA85A4B-EE29-4D62-8A7E-E46D1F9FE1F7}" type="presParOf" srcId="{333A1088-737F-45CB-B68E-254E46348037}" destId="{5A5FFA88-C948-4069-8E93-59FA12366E83}" srcOrd="18" destOrd="0" presId="urn:microsoft.com/office/officeart/2005/8/layout/target3"/>
    <dgm:cxn modelId="{91E0DBDB-7891-485A-918B-64B4CCB47CB8}"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3195786" cy="3195786"/>
        </a:xfrm>
        <a:prstGeom prst="pie">
          <a:avLst>
            <a:gd name="adj1" fmla="val 5400000"/>
            <a:gd name="adj2" fmla="val 16200000"/>
          </a:avLst>
        </a:prstGeom>
        <a:gradFill rotWithShape="0">
          <a:gsLst>
            <a:gs pos="0">
              <a:schemeClr val="accent1">
                <a:hueOff val="0"/>
                <a:satOff val="0"/>
                <a:lumOff val="0"/>
                <a:alphaOff val="0"/>
                <a:tint val="98000"/>
                <a:shade val="25000"/>
                <a:satMod val="250000"/>
              </a:schemeClr>
            </a:gs>
            <a:gs pos="68000">
              <a:schemeClr val="accent1">
                <a:hueOff val="0"/>
                <a:satOff val="0"/>
                <a:lumOff val="0"/>
                <a:alphaOff val="0"/>
                <a:tint val="86000"/>
                <a:satMod val="115000"/>
              </a:schemeClr>
            </a:gs>
            <a:gs pos="100000">
              <a:schemeClr val="accent1">
                <a:hueOff val="0"/>
                <a:satOff val="0"/>
                <a:lumOff val="0"/>
                <a:alphaOff val="0"/>
                <a:tint val="50000"/>
                <a:satMod val="150000"/>
              </a:schemeClr>
            </a:gs>
          </a:gsLst>
          <a:path path="circle">
            <a:fillToRect l="50000" t="130000" r="50000" b="-30000"/>
          </a:path>
        </a:gradFill>
        <a:ln>
          <a:noFill/>
        </a:ln>
        <a:effectLst>
          <a:outerShdw blurRad="57150" dist="38100" dir="5400000" algn="ctr" rotWithShape="0">
            <a:schemeClr val="accent1">
              <a:hueOff val="0"/>
              <a:satOff val="0"/>
              <a:lumOff val="0"/>
              <a:alphaOff val="0"/>
              <a:shade val="9000"/>
              <a:alpha val="48000"/>
              <a:satMod val="105000"/>
            </a:schemeClr>
          </a:outerShdw>
        </a:effectLst>
        <a:scene3d>
          <a:camera prst="orthographicFront">
            <a:rot lat="0" lon="0" rev="0"/>
          </a:camera>
          <a:lightRig rig="glow" dir="tl">
            <a:rot lat="0" lon="0" rev="900000"/>
          </a:lightRig>
        </a:scene3d>
        <a:sp3d prstMaterial="powder">
          <a:bevelT w="25400" h="381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582289" y="0"/>
          <a:ext cx="6394994" cy="3195786"/>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57150" dist="38100" dir="5400000" algn="ctr" rotWithShape="0">
            <a:schemeClr val="lt1">
              <a:alpha val="90000"/>
              <a:hueOff val="0"/>
              <a:satOff val="0"/>
              <a:lumOff val="0"/>
              <a:alphaOff val="0"/>
              <a:shade val="9000"/>
              <a:alpha val="48000"/>
              <a:satMod val="105000"/>
            </a:scheme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NÁZEV ŠKOLY: Základní škola a mateřská škola Lukavice, okres Ústí nad Orlicí</a:t>
          </a:r>
          <a:endParaRPr lang="cs-CZ" sz="1800" kern="1200" dirty="0"/>
        </a:p>
      </dsp:txBody>
      <dsp:txXfrm>
        <a:off x="1582289" y="0"/>
        <a:ext cx="6394994" cy="511325"/>
      </dsp:txXfrm>
    </dsp:sp>
    <dsp:sp modelId="{A52A0455-90FF-4808-ABD0-F02540D31D5A}">
      <dsp:nvSpPr>
        <dsp:cNvPr id="0" name=""/>
        <dsp:cNvSpPr/>
      </dsp:nvSpPr>
      <dsp:spPr>
        <a:xfrm>
          <a:off x="333058" y="582849"/>
          <a:ext cx="2524670" cy="2524670"/>
        </a:xfrm>
        <a:prstGeom prst="pie">
          <a:avLst>
            <a:gd name="adj1" fmla="val 5400000"/>
            <a:gd name="adj2" fmla="val 16200000"/>
          </a:avLst>
        </a:prstGeom>
        <a:gradFill rotWithShape="0">
          <a:gsLst>
            <a:gs pos="0">
              <a:schemeClr val="accent1">
                <a:hueOff val="0"/>
                <a:satOff val="0"/>
                <a:lumOff val="0"/>
                <a:alphaOff val="0"/>
                <a:tint val="98000"/>
                <a:shade val="25000"/>
                <a:satMod val="250000"/>
              </a:schemeClr>
            </a:gs>
            <a:gs pos="68000">
              <a:schemeClr val="accent1">
                <a:hueOff val="0"/>
                <a:satOff val="0"/>
                <a:lumOff val="0"/>
                <a:alphaOff val="0"/>
                <a:tint val="86000"/>
                <a:satMod val="115000"/>
              </a:schemeClr>
            </a:gs>
            <a:gs pos="100000">
              <a:schemeClr val="accent1">
                <a:hueOff val="0"/>
                <a:satOff val="0"/>
                <a:lumOff val="0"/>
                <a:alphaOff val="0"/>
                <a:tint val="50000"/>
                <a:satMod val="150000"/>
              </a:schemeClr>
            </a:gs>
          </a:gsLst>
          <a:path path="circle">
            <a:fillToRect l="50000" t="130000" r="50000" b="-30000"/>
          </a:path>
        </a:gradFill>
        <a:ln>
          <a:noFill/>
        </a:ln>
        <a:effectLst>
          <a:outerShdw blurRad="57150" dist="38100" dir="5400000" algn="ctr" rotWithShape="0">
            <a:schemeClr val="accent1">
              <a:hueOff val="0"/>
              <a:satOff val="0"/>
              <a:lumOff val="0"/>
              <a:alphaOff val="0"/>
              <a:shade val="9000"/>
              <a:alpha val="48000"/>
              <a:satMod val="105000"/>
            </a:schemeClr>
          </a:outerShdw>
        </a:effectLst>
        <a:scene3d>
          <a:camera prst="orthographicFront">
            <a:rot lat="0" lon="0" rev="0"/>
          </a:camera>
          <a:lightRig rig="glow" dir="tl">
            <a:rot lat="0" lon="0" rev="900000"/>
          </a:lightRig>
        </a:scene3d>
        <a:sp3d prstMaterial="powder">
          <a:bevelT w="25400" h="381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584335" y="582849"/>
          <a:ext cx="6394994" cy="252467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57150" dist="38100" dir="5400000" algn="ctr" rotWithShape="0">
            <a:schemeClr val="lt1">
              <a:alpha val="90000"/>
              <a:hueOff val="0"/>
              <a:satOff val="0"/>
              <a:lumOff val="0"/>
              <a:alphaOff val="0"/>
              <a:shade val="9000"/>
              <a:alpha val="48000"/>
              <a:satMod val="105000"/>
            </a:scheme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AUTOR: Eva Strnadová</a:t>
          </a:r>
          <a:endParaRPr lang="cs-CZ" sz="1800" kern="1200" dirty="0"/>
        </a:p>
      </dsp:txBody>
      <dsp:txXfrm>
        <a:off x="1584335" y="582849"/>
        <a:ext cx="6394994" cy="511325"/>
      </dsp:txXfrm>
    </dsp:sp>
    <dsp:sp modelId="{313FC574-E1CD-4FB4-B054-0B805CE0447D}">
      <dsp:nvSpPr>
        <dsp:cNvPr id="0" name=""/>
        <dsp:cNvSpPr/>
      </dsp:nvSpPr>
      <dsp:spPr>
        <a:xfrm>
          <a:off x="671115" y="983013"/>
          <a:ext cx="1853555" cy="1932832"/>
        </a:xfrm>
        <a:prstGeom prst="pie">
          <a:avLst>
            <a:gd name="adj1" fmla="val 5400000"/>
            <a:gd name="adj2" fmla="val 16200000"/>
          </a:avLst>
        </a:prstGeom>
        <a:gradFill rotWithShape="0">
          <a:gsLst>
            <a:gs pos="0">
              <a:schemeClr val="accent1">
                <a:hueOff val="0"/>
                <a:satOff val="0"/>
                <a:lumOff val="0"/>
                <a:alphaOff val="0"/>
                <a:tint val="98000"/>
                <a:shade val="25000"/>
                <a:satMod val="250000"/>
              </a:schemeClr>
            </a:gs>
            <a:gs pos="68000">
              <a:schemeClr val="accent1">
                <a:hueOff val="0"/>
                <a:satOff val="0"/>
                <a:lumOff val="0"/>
                <a:alphaOff val="0"/>
                <a:tint val="86000"/>
                <a:satMod val="115000"/>
              </a:schemeClr>
            </a:gs>
            <a:gs pos="100000">
              <a:schemeClr val="accent1">
                <a:hueOff val="0"/>
                <a:satOff val="0"/>
                <a:lumOff val="0"/>
                <a:alphaOff val="0"/>
                <a:tint val="50000"/>
                <a:satMod val="150000"/>
              </a:schemeClr>
            </a:gs>
          </a:gsLst>
          <a:path path="circle">
            <a:fillToRect l="50000" t="130000" r="50000" b="-30000"/>
          </a:path>
        </a:gradFill>
        <a:ln>
          <a:noFill/>
        </a:ln>
        <a:effectLst>
          <a:outerShdw blurRad="57150" dist="38100" dir="5400000" algn="ctr" rotWithShape="0">
            <a:schemeClr val="accent1">
              <a:hueOff val="0"/>
              <a:satOff val="0"/>
              <a:lumOff val="0"/>
              <a:alphaOff val="0"/>
              <a:shade val="9000"/>
              <a:alpha val="48000"/>
              <a:satMod val="105000"/>
            </a:schemeClr>
          </a:outerShdw>
        </a:effectLst>
        <a:scene3d>
          <a:camera prst="orthographicFront">
            <a:rot lat="0" lon="0" rev="0"/>
          </a:camera>
          <a:lightRig rig="glow" dir="tl">
            <a:rot lat="0" lon="0" rev="900000"/>
          </a:lightRig>
        </a:scene3d>
        <a:sp3d prstMaterial="powder">
          <a:bevelT w="25400" h="381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597893" y="983013"/>
          <a:ext cx="6394994" cy="1932832"/>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57150" dist="38100" dir="5400000" algn="ctr" rotWithShape="0">
            <a:schemeClr val="lt1">
              <a:alpha val="90000"/>
              <a:hueOff val="0"/>
              <a:satOff val="0"/>
              <a:lumOff val="0"/>
              <a:alphaOff val="0"/>
              <a:shade val="9000"/>
              <a:alpha val="48000"/>
              <a:satMod val="105000"/>
            </a:scheme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NÁZEV:</a:t>
          </a:r>
          <a:r>
            <a:rPr lang="cs-CZ" sz="1800" kern="1200" baseline="0" dirty="0" smtClean="0"/>
            <a:t> VY_52_INOVACE_04_05_06_KREV</a:t>
          </a:r>
          <a:endParaRPr lang="cs-CZ" sz="1800" kern="1200" dirty="0"/>
        </a:p>
      </dsp:txBody>
      <dsp:txXfrm>
        <a:off x="1597893" y="983013"/>
        <a:ext cx="6394994" cy="533195"/>
      </dsp:txXfrm>
    </dsp:sp>
    <dsp:sp modelId="{FFC9F71D-1B4F-4AD9-A4A6-86ADEFC8AF5C}">
      <dsp:nvSpPr>
        <dsp:cNvPr id="0" name=""/>
        <dsp:cNvSpPr/>
      </dsp:nvSpPr>
      <dsp:spPr>
        <a:xfrm>
          <a:off x="1006672" y="1533977"/>
          <a:ext cx="1182440" cy="1182440"/>
        </a:xfrm>
        <a:prstGeom prst="pie">
          <a:avLst>
            <a:gd name="adj1" fmla="val 5400000"/>
            <a:gd name="adj2" fmla="val 16200000"/>
          </a:avLst>
        </a:prstGeom>
        <a:gradFill rotWithShape="0">
          <a:gsLst>
            <a:gs pos="0">
              <a:schemeClr val="accent1">
                <a:hueOff val="0"/>
                <a:satOff val="0"/>
                <a:lumOff val="0"/>
                <a:alphaOff val="0"/>
                <a:tint val="98000"/>
                <a:shade val="25000"/>
                <a:satMod val="250000"/>
              </a:schemeClr>
            </a:gs>
            <a:gs pos="68000">
              <a:schemeClr val="accent1">
                <a:hueOff val="0"/>
                <a:satOff val="0"/>
                <a:lumOff val="0"/>
                <a:alphaOff val="0"/>
                <a:tint val="86000"/>
                <a:satMod val="115000"/>
              </a:schemeClr>
            </a:gs>
            <a:gs pos="100000">
              <a:schemeClr val="accent1">
                <a:hueOff val="0"/>
                <a:satOff val="0"/>
                <a:lumOff val="0"/>
                <a:alphaOff val="0"/>
                <a:tint val="50000"/>
                <a:satMod val="150000"/>
              </a:schemeClr>
            </a:gs>
          </a:gsLst>
          <a:path path="circle">
            <a:fillToRect l="50000" t="130000" r="50000" b="-30000"/>
          </a:path>
        </a:gradFill>
        <a:ln>
          <a:noFill/>
        </a:ln>
        <a:effectLst>
          <a:outerShdw blurRad="57150" dist="38100" dir="5400000" algn="ctr" rotWithShape="0">
            <a:schemeClr val="accent1">
              <a:hueOff val="0"/>
              <a:satOff val="0"/>
              <a:lumOff val="0"/>
              <a:alphaOff val="0"/>
              <a:shade val="9000"/>
              <a:alpha val="48000"/>
              <a:satMod val="105000"/>
            </a:schemeClr>
          </a:outerShdw>
        </a:effectLst>
        <a:scene3d>
          <a:camera prst="orthographicFront">
            <a:rot lat="0" lon="0" rev="0"/>
          </a:camera>
          <a:lightRig rig="glow" dir="tl">
            <a:rot lat="0" lon="0" rev="900000"/>
          </a:lightRig>
        </a:scene3d>
        <a:sp3d prstMaterial="powder">
          <a:bevelT w="25400" h="381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597893" y="1533977"/>
          <a:ext cx="6394994" cy="118244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57150" dist="38100" dir="5400000" algn="ctr" rotWithShape="0">
            <a:schemeClr val="lt1">
              <a:alpha val="90000"/>
              <a:hueOff val="0"/>
              <a:satOff val="0"/>
              <a:lumOff val="0"/>
              <a:alphaOff val="0"/>
              <a:shade val="9000"/>
              <a:alpha val="48000"/>
              <a:satMod val="105000"/>
            </a:scheme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smtClean="0"/>
            <a:t>TÉMA</a:t>
          </a:r>
          <a:r>
            <a:rPr lang="cs-CZ" sz="1800" kern="1200" dirty="0" smtClean="0"/>
            <a:t>: OBĚHOVÁ SOUSTAVA - KREV</a:t>
          </a:r>
          <a:endParaRPr lang="cs-CZ" sz="1800" kern="1200" dirty="0"/>
        </a:p>
      </dsp:txBody>
      <dsp:txXfrm>
        <a:off x="1597893" y="1533977"/>
        <a:ext cx="6394994" cy="511325"/>
      </dsp:txXfrm>
    </dsp:sp>
    <dsp:sp modelId="{EE85B701-7295-41C0-BA7A-34D3756A2AE6}">
      <dsp:nvSpPr>
        <dsp:cNvPr id="0" name=""/>
        <dsp:cNvSpPr/>
      </dsp:nvSpPr>
      <dsp:spPr>
        <a:xfrm>
          <a:off x="1342230" y="2045303"/>
          <a:ext cx="511325" cy="511325"/>
        </a:xfrm>
        <a:prstGeom prst="pie">
          <a:avLst>
            <a:gd name="adj1" fmla="val 5400000"/>
            <a:gd name="adj2" fmla="val 16200000"/>
          </a:avLst>
        </a:prstGeom>
        <a:gradFill rotWithShape="0">
          <a:gsLst>
            <a:gs pos="0">
              <a:schemeClr val="accent1">
                <a:hueOff val="0"/>
                <a:satOff val="0"/>
                <a:lumOff val="0"/>
                <a:alphaOff val="0"/>
                <a:tint val="98000"/>
                <a:shade val="25000"/>
                <a:satMod val="250000"/>
              </a:schemeClr>
            </a:gs>
            <a:gs pos="68000">
              <a:schemeClr val="accent1">
                <a:hueOff val="0"/>
                <a:satOff val="0"/>
                <a:lumOff val="0"/>
                <a:alphaOff val="0"/>
                <a:tint val="86000"/>
                <a:satMod val="115000"/>
              </a:schemeClr>
            </a:gs>
            <a:gs pos="100000">
              <a:schemeClr val="accent1">
                <a:hueOff val="0"/>
                <a:satOff val="0"/>
                <a:lumOff val="0"/>
                <a:alphaOff val="0"/>
                <a:tint val="50000"/>
                <a:satMod val="150000"/>
              </a:schemeClr>
            </a:gs>
          </a:gsLst>
          <a:path path="circle">
            <a:fillToRect l="50000" t="130000" r="50000" b="-30000"/>
          </a:path>
        </a:gradFill>
        <a:ln>
          <a:noFill/>
        </a:ln>
        <a:effectLst>
          <a:outerShdw blurRad="57150" dist="38100" dir="5400000" algn="ctr" rotWithShape="0">
            <a:schemeClr val="accent1">
              <a:hueOff val="0"/>
              <a:satOff val="0"/>
              <a:lumOff val="0"/>
              <a:alphaOff val="0"/>
              <a:shade val="9000"/>
              <a:alpha val="48000"/>
              <a:satMod val="105000"/>
            </a:schemeClr>
          </a:outerShdw>
        </a:effectLst>
        <a:scene3d>
          <a:camera prst="orthographicFront">
            <a:rot lat="0" lon="0" rev="0"/>
          </a:camera>
          <a:lightRig rig="glow" dir="tl">
            <a:rot lat="0" lon="0" rev="900000"/>
          </a:lightRig>
        </a:scene3d>
        <a:sp3d prstMaterial="powder">
          <a:bevelT w="25400" h="381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597893" y="2045303"/>
          <a:ext cx="6394994" cy="511325"/>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57150" dist="38100" dir="5400000" algn="ctr" rotWithShape="0">
            <a:schemeClr val="lt1">
              <a:alpha val="90000"/>
              <a:hueOff val="0"/>
              <a:satOff val="0"/>
              <a:lumOff val="0"/>
              <a:alphaOff val="0"/>
              <a:shade val="9000"/>
              <a:alpha val="48000"/>
              <a:satMod val="105000"/>
            </a:scheme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ČÍSLO PROJEKTU: </a:t>
          </a:r>
          <a:r>
            <a:rPr lang="cs-CZ" sz="1800" b="0" kern="1200" dirty="0" smtClean="0"/>
            <a:t>CZ.1.07/1.4.00/21.1744 </a:t>
          </a:r>
          <a:endParaRPr lang="cs-CZ" sz="1800" b="0" kern="1200" dirty="0"/>
        </a:p>
      </dsp:txBody>
      <dsp:txXfrm>
        <a:off x="1597893" y="2045303"/>
        <a:ext cx="6394994" cy="511325"/>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EC07267-B6EE-400A-A7B2-3316274EE05E}" type="datetimeFigureOut">
              <a:rPr lang="cs-CZ" smtClean="0"/>
              <a:pPr/>
              <a:t>17.6.2013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96812FE-8233-4D4B-B0A4-A9D9B470F86F}" type="slidenum">
              <a:rPr lang="cs-CZ" smtClean="0"/>
              <a:pPr/>
              <a:t>‹#›</a:t>
            </a:fld>
            <a:endParaRPr lang="cs-CZ"/>
          </a:p>
        </p:txBody>
      </p:sp>
    </p:spTree>
    <p:extLst>
      <p:ext uri="{BB962C8B-B14F-4D97-AF65-F5344CB8AC3E}">
        <p14:creationId xmlns="" xmlns:p14="http://schemas.microsoft.com/office/powerpoint/2010/main" val="3475930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a:p>
        </p:txBody>
      </p:sp>
    </p:spTree>
    <p:extLst>
      <p:ext uri="{BB962C8B-B14F-4D97-AF65-F5344CB8AC3E}">
        <p14:creationId xmlns="" xmlns:p14="http://schemas.microsoft.com/office/powerpoint/2010/main" val="277834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Kliknutím lze upravit styl.</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30" name="Date Placeholder 29"/>
          <p:cNvSpPr>
            <a:spLocks noGrp="1"/>
          </p:cNvSpPr>
          <p:nvPr>
            <p:ph type="dt" sz="half" idx="10"/>
          </p:nvPr>
        </p:nvSpPr>
        <p:spPr/>
        <p:txBody>
          <a:bodyPr/>
          <a:lstStyle/>
          <a:p>
            <a:endParaRPr lang="cs-CZ"/>
          </a:p>
        </p:txBody>
      </p:sp>
      <p:sp>
        <p:nvSpPr>
          <p:cNvPr id="19" name="Footer Placeholder 18"/>
          <p:cNvSpPr>
            <a:spLocks noGrp="1"/>
          </p:cNvSpPr>
          <p:nvPr>
            <p:ph type="ftr" sz="quarter" idx="11"/>
          </p:nvPr>
        </p:nvSpPr>
        <p:spPr/>
        <p:txBody>
          <a:bodyPr/>
          <a:lstStyle/>
          <a:p>
            <a:endParaRPr lang="cs-CZ"/>
          </a:p>
        </p:txBody>
      </p:sp>
      <p:sp>
        <p:nvSpPr>
          <p:cNvPr id="27" name="Slide Number Placeholder 26"/>
          <p:cNvSpPr>
            <a:spLocks noGrp="1"/>
          </p:cNvSpPr>
          <p:nvPr>
            <p:ph type="sldNum" sz="quarter" idx="12"/>
          </p:nvPr>
        </p:nvSpPr>
        <p:spPr/>
        <p:txBody>
          <a:bodyPr/>
          <a:lstStyle/>
          <a:p>
            <a:fld id="{A127534F-23C8-4BE0-AB18-7EC0A2B66734}"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Kliknutím lze upravit styl.</a:t>
            </a:r>
            <a:endParaRPr kumimoji="0" lang="en-US"/>
          </a:p>
        </p:txBody>
      </p:sp>
      <p:sp>
        <p:nvSpPr>
          <p:cNvPr id="3" name="Content Placeholder 2"/>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4FAD9C3-E82F-4EC5-B67D-F12FA0D15AEF}"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Kliknutím lze upravit styl.</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Date Placeholder 3"/>
          <p:cNvSpPr>
            <a:spLocks noGrp="1"/>
          </p:cNvSpPr>
          <p:nvPr>
            <p:ph type="dt" sz="half" idx="10"/>
          </p:nvPr>
        </p:nvSpPr>
        <p:spPr/>
        <p:txBody>
          <a:bodyPr/>
          <a:lstStyle/>
          <a:p>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A5B755E-740F-4B52-95EF-8B648E791661}"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cs-CZ" smtClean="0"/>
              <a:t>Kliknutím lze upravit styl.</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BACD1AE-6B35-4835-893A-FE8B48811A8E}"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cs-CZ" smtClean="0"/>
              <a:t>Kliknutím lze upravit styl.</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Date Placeholder 6"/>
          <p:cNvSpPr>
            <a:spLocks noGrp="1"/>
          </p:cNvSpPr>
          <p:nvPr>
            <p:ph type="dt" sz="half" idx="10"/>
          </p:nvPr>
        </p:nvSpPr>
        <p:spPr/>
        <p:txBody>
          <a:bodyPr/>
          <a:lstStyle/>
          <a:p>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7A983E4B-B76C-43C0-BAE1-DC401451FC7A}"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cs-CZ" smtClean="0"/>
              <a:t>Kliknutím lze upravit styl.</a:t>
            </a:r>
            <a:endParaRPr kumimoji="0" lang="en-US"/>
          </a:p>
        </p:txBody>
      </p:sp>
      <p:sp>
        <p:nvSpPr>
          <p:cNvPr id="3" name="Date Placeholder 2"/>
          <p:cNvSpPr>
            <a:spLocks noGrp="1"/>
          </p:cNvSpPr>
          <p:nvPr>
            <p:ph type="dt" sz="half" idx="10"/>
          </p:nvPr>
        </p:nvSpPr>
        <p:spPr/>
        <p:txBody>
          <a:bodyPr/>
          <a:lstStyle/>
          <a:p>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5B394E44-83A3-4D47-8583-C807BFFC38D9}"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6F739E58-DA3B-4934-B7FB-136AC9212049}"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cs-CZ" smtClean="0"/>
              <a:t>Kliknutím lze upravit styl.</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cs-CZ" smtClean="0"/>
              <a:t>Kliknutím lze upravit styly předlohy textu.</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27EFFC8-8B98-4801-B198-8AF4340A4B16}"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cs-CZ" smtClean="0"/>
              <a:t>Kliknutím lze upravit styl.</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Date Placeholder 4"/>
          <p:cNvSpPr>
            <a:spLocks noGrp="1"/>
          </p:cNvSpPr>
          <p:nvPr>
            <p:ph type="dt" sz="half" idx="10"/>
          </p:nvPr>
        </p:nvSpPr>
        <p:spPr/>
        <p:txBody>
          <a:bodyPr/>
          <a:lstStyle/>
          <a:p>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a:xfrm>
            <a:off x="8077200" y="6356350"/>
            <a:ext cx="609600" cy="365125"/>
          </a:xfrm>
        </p:spPr>
        <p:txBody>
          <a:bodyPr/>
          <a:lstStyle/>
          <a:p>
            <a:fld id="{71DA737E-2286-40CD-97ED-B02838BB68C0}" type="slidenum">
              <a:rPr lang="cs-CZ" smtClean="0"/>
              <a:pPr/>
              <a:t>‹#›</a:t>
            </a:fld>
            <a:endParaRPr lang="cs-CZ"/>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cs-CZ" smtClean="0"/>
              <a:t>Kliknutím na ikonu přidáte obrázek.</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Kliknutím lze upravit styl.</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38A1AAC-52E9-41A1-A5A8-47A8BBD50C05}"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cs-CZ" smtClean="0"/>
              <a:t>Kliknutím lze upravit styl.</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1DB8608-6CAA-4D4C-BB1C-B84B1DF921B9}"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Nadpis, text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4038600" cy="44958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4958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a:xfrm>
            <a:off x="457200" y="6248400"/>
            <a:ext cx="2133600" cy="457200"/>
          </a:xfrm>
        </p:spPr>
        <p:txBody>
          <a:bodyPr/>
          <a:lstStyle>
            <a:lvl1pPr>
              <a:defRPr/>
            </a:lvl1pPr>
          </a:lstStyle>
          <a:p>
            <a:endParaRPr lang="cs-CZ"/>
          </a:p>
        </p:txBody>
      </p:sp>
      <p:sp>
        <p:nvSpPr>
          <p:cNvPr id="6" name="Zástupný symbol pro zápatí 5"/>
          <p:cNvSpPr>
            <a:spLocks noGrp="1"/>
          </p:cNvSpPr>
          <p:nvPr>
            <p:ph type="ftr" sz="quarter" idx="11"/>
          </p:nvPr>
        </p:nvSpPr>
        <p:spPr>
          <a:xfrm>
            <a:off x="3124200" y="6248400"/>
            <a:ext cx="2895600" cy="457200"/>
          </a:xfrm>
        </p:spPr>
        <p:txBody>
          <a:bodyPr/>
          <a:lstStyle>
            <a:lvl1pPr>
              <a:defRPr/>
            </a:lvl1pPr>
          </a:lstStyle>
          <a:p>
            <a:endParaRPr lang="cs-CZ"/>
          </a:p>
        </p:txBody>
      </p:sp>
      <p:sp>
        <p:nvSpPr>
          <p:cNvPr id="7" name="Zástupný symbol pro číslo snímku 6"/>
          <p:cNvSpPr>
            <a:spLocks noGrp="1"/>
          </p:cNvSpPr>
          <p:nvPr>
            <p:ph type="sldNum" sz="quarter" idx="12"/>
          </p:nvPr>
        </p:nvSpPr>
        <p:spPr>
          <a:xfrm>
            <a:off x="6553200" y="6248400"/>
            <a:ext cx="2133600" cy="457200"/>
          </a:xfrm>
        </p:spPr>
        <p:txBody>
          <a:bodyPr/>
          <a:lstStyle>
            <a:lvl1pPr>
              <a:defRPr/>
            </a:lvl1pPr>
          </a:lstStyle>
          <a:p>
            <a:fld id="{16550F56-A474-408B-A68A-7291D75650F4}" type="slidenum">
              <a:rPr lang="cs-CZ"/>
              <a:pPr/>
              <a:t>‹#›</a:t>
            </a:fld>
            <a:endParaRPr lang="cs-CZ"/>
          </a:p>
        </p:txBody>
      </p:sp>
    </p:spTree>
    <p:extLst>
      <p:ext uri="{BB962C8B-B14F-4D97-AF65-F5344CB8AC3E}">
        <p14:creationId xmlns="" xmlns:p14="http://schemas.microsoft.com/office/powerpoint/2010/main" val="632133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cs-CZ" smtClean="0"/>
              <a:t>Kliknutím lze upravit styl.</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cs-CZ"/>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cs-CZ"/>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00560C93-87FE-4500-8A08-C34E61DA9B77}" type="slidenum">
              <a:rPr lang="cs-CZ" smtClean="0"/>
              <a:pPr/>
              <a:t>‹#›</a:t>
            </a:fld>
            <a:endParaRPr lang="cs-CZ"/>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youtube.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hyperlink" Target="http://www.youtube.com/watch?v=h1y5_RXSEXY" TargetMode="Externa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hyperlink" Target="http://upload.wikimedia.org/wikipedia/commons/1/13/Redbloodcells.jpg" TargetMode="Externa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hyperlink" Target="http://static.medixa.prod.fishcms.cz/media/image/2-lymfocyty.jpg" TargetMode="Externa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hyperlink" Target="http://www.asktore.cz/media/ACP/01.png" TargetMode="Externa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hyperlink" Target="http://www.zachranny-kruh.cz/flash/ppp2011/"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 xmlns:p14="http://schemas.microsoft.com/office/powerpoint/2010/main" val="249372720"/>
              </p:ext>
            </p:extLst>
          </p:nvPr>
        </p:nvGraphicFramePr>
        <p:xfrm>
          <a:off x="539552" y="260648"/>
          <a:ext cx="7992888" cy="31957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 xmlns:a14="http://schemas.microsoft.com/office/drawing/2010/main" val="0"/>
              </a:ext>
            </a:extLst>
          </a:blip>
          <a:stretch>
            <a:fillRect/>
          </a:stretch>
        </p:blipFill>
        <p:spPr>
          <a:xfrm>
            <a:off x="1979712" y="4743820"/>
            <a:ext cx="5407152" cy="1045464"/>
          </a:xfrm>
          <a:prstGeom prst="rect">
            <a:avLst/>
          </a:prstGeom>
        </p:spPr>
      </p:pic>
    </p:spTree>
    <p:extLst>
      <p:ext uri="{BB962C8B-B14F-4D97-AF65-F5344CB8AC3E}">
        <p14:creationId xmlns="" xmlns:p14="http://schemas.microsoft.com/office/powerpoint/2010/main" val="53484557"/>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608" y="332656"/>
            <a:ext cx="7024744" cy="601136"/>
          </a:xfrm>
        </p:spPr>
        <p:txBody>
          <a:bodyPr>
            <a:normAutofit fontScale="90000"/>
          </a:bodyPr>
          <a:lstStyle/>
          <a:p>
            <a:r>
              <a:rPr lang="cs-CZ" dirty="0" smtClean="0"/>
              <a:t>ANOTACE</a:t>
            </a:r>
            <a:endParaRPr lang="cs-CZ" dirty="0"/>
          </a:p>
        </p:txBody>
      </p:sp>
      <p:sp>
        <p:nvSpPr>
          <p:cNvPr id="3" name="Zástupný symbol pro obsah 2"/>
          <p:cNvSpPr>
            <a:spLocks noGrp="1"/>
          </p:cNvSpPr>
          <p:nvPr>
            <p:ph idx="1"/>
          </p:nvPr>
        </p:nvSpPr>
        <p:spPr>
          <a:xfrm>
            <a:off x="611560" y="1412776"/>
            <a:ext cx="8064896" cy="4968552"/>
          </a:xfrm>
        </p:spPr>
        <p:txBody>
          <a:bodyPr>
            <a:noAutofit/>
          </a:bodyPr>
          <a:lstStyle/>
          <a:p>
            <a:pPr algn="just"/>
            <a:r>
              <a:rPr lang="cs-CZ" sz="2200" dirty="0" smtClean="0">
                <a:latin typeface="Times New Roman" pitchFamily="18" charset="0"/>
                <a:cs typeface="Times New Roman" pitchFamily="18" charset="0"/>
              </a:rPr>
              <a:t>Materiál slouží k výkladu o oběhové soustavě člověka, konkrétně o krvi. Je pokračováním </a:t>
            </a:r>
            <a:r>
              <a:rPr lang="cs-CZ" sz="2200" dirty="0" err="1" smtClean="0">
                <a:latin typeface="Times New Roman" pitchFamily="18" charset="0"/>
                <a:cs typeface="Times New Roman" pitchFamily="18" charset="0"/>
              </a:rPr>
              <a:t>DUMu</a:t>
            </a:r>
            <a:r>
              <a:rPr lang="cs-CZ" sz="2200" dirty="0" smtClean="0">
                <a:latin typeface="Times New Roman" pitchFamily="18" charset="0"/>
                <a:cs typeface="Times New Roman" pitchFamily="18" charset="0"/>
              </a:rPr>
              <a:t> o oběhové soustavě – srdce a cévy. </a:t>
            </a:r>
          </a:p>
          <a:p>
            <a:pPr algn="just"/>
            <a:r>
              <a:rPr lang="cs-CZ" sz="2200" dirty="0" smtClean="0">
                <a:latin typeface="Times New Roman" pitchFamily="18" charset="0"/>
                <a:cs typeface="Times New Roman" pitchFamily="18" charset="0"/>
              </a:rPr>
              <a:t>Na některých stranách jsou opět umístěny odkazy na další internetové stránky. Hned na straně 4 je umístěn odkaz na </a:t>
            </a:r>
            <a:r>
              <a:rPr lang="cs-CZ" sz="2200" dirty="0" smtClean="0">
                <a:latin typeface="Times New Roman" pitchFamily="18" charset="0"/>
                <a:cs typeface="Times New Roman" pitchFamily="18" charset="0"/>
                <a:hlinkClick r:id="rId2"/>
              </a:rPr>
              <a:t>www.youtube.com</a:t>
            </a:r>
            <a:r>
              <a:rPr lang="cs-CZ" sz="2200" dirty="0" smtClean="0">
                <a:latin typeface="Times New Roman" pitchFamily="18" charset="0"/>
                <a:cs typeface="Times New Roman" pitchFamily="18" charset="0"/>
              </a:rPr>
              <a:t>, kde můžete shlédnout seriál Byl jednou jeden život. Jsou zde k nahlédnutí 3 části, je možné použít pouze některé části dle vlastního výběru nebo pro zpestření pustit všechny díly. Na stranách 8, 9 a 10 jsou v šipkách umístěny odkazy na obrázky jednotlivých krvinek či destiček. Na straně 12 je pak umístěn ještě jeden odkaz, který nás přenese na stránky záchranného kruhu, kde můžeme shlédnout zásady ošetření krvácení.</a:t>
            </a:r>
          </a:p>
          <a:p>
            <a:pPr algn="just"/>
            <a:r>
              <a:rPr lang="cs-CZ" sz="2200" dirty="0" smtClean="0">
                <a:latin typeface="Times New Roman" pitchFamily="18" charset="0"/>
                <a:cs typeface="Times New Roman" pitchFamily="18" charset="0"/>
              </a:rPr>
              <a:t> Tento materiál je spíše výkladový.</a:t>
            </a:r>
          </a:p>
        </p:txBody>
      </p:sp>
    </p:spTree>
    <p:extLst>
      <p:ext uri="{BB962C8B-B14F-4D97-AF65-F5344CB8AC3E}">
        <p14:creationId xmlns="" xmlns:p14="http://schemas.microsoft.com/office/powerpoint/2010/main" val="24699265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idx="1"/>
          </p:nvPr>
        </p:nvSpPr>
        <p:spPr/>
        <p:txBody>
          <a:bodyPr>
            <a:normAutofit/>
          </a:bodyPr>
          <a:lstStyle/>
          <a:p>
            <a:r>
              <a:rPr lang="cs-CZ" dirty="0" smtClean="0"/>
              <a:t>Ilustrace: kliparty Microsoft Office</a:t>
            </a:r>
            <a:endParaRPr lang="cs-CZ" sz="2800" dirty="0"/>
          </a:p>
          <a:p>
            <a:endParaRPr lang="cs-CZ" dirty="0" smtClean="0"/>
          </a:p>
        </p:txBody>
      </p:sp>
    </p:spTree>
    <p:extLst>
      <p:ext uri="{BB962C8B-B14F-4D97-AF65-F5344CB8AC3E}">
        <p14:creationId xmlns="" xmlns:p14="http://schemas.microsoft.com/office/powerpoint/2010/main" val="32104587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a:xfrm>
            <a:off x="683568" y="1935480"/>
            <a:ext cx="8003232" cy="4389120"/>
          </a:xfrm>
        </p:spPr>
        <p:txBody>
          <a:bodyPr/>
          <a:lstStyle/>
          <a:p>
            <a:r>
              <a:rPr lang="cs-CZ" sz="2800" i="1" dirty="0" smtClean="0"/>
              <a:t>Přírodověda Učebnice pro 5. ročník - Člověk a jeho svět</a:t>
            </a:r>
            <a:r>
              <a:rPr lang="cs-CZ" sz="2800" dirty="0" smtClean="0"/>
              <a:t>. 3. </a:t>
            </a:r>
            <a:r>
              <a:rPr lang="cs-CZ" sz="2800" dirty="0" err="1" smtClean="0"/>
              <a:t>vyd</a:t>
            </a:r>
            <a:r>
              <a:rPr lang="cs-CZ" sz="2800" dirty="0" smtClean="0"/>
              <a:t>. Praha: NOVÁ ŠKOLA, 2010. ISBN 978-80-7289-301-0. </a:t>
            </a:r>
          </a:p>
          <a:p>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a:bodyPr>
          <a:lstStyle/>
          <a:p>
            <a:r>
              <a:rPr lang="cs-CZ" sz="8000"/>
              <a:t>Lidské tělo</a:t>
            </a:r>
          </a:p>
        </p:txBody>
      </p:sp>
      <p:sp>
        <p:nvSpPr>
          <p:cNvPr id="2051" name="Rectangle 3"/>
          <p:cNvSpPr>
            <a:spLocks noGrp="1" noChangeArrowheads="1"/>
          </p:cNvSpPr>
          <p:nvPr>
            <p:ph type="subTitle" idx="1"/>
          </p:nvPr>
        </p:nvSpPr>
        <p:spPr>
          <a:xfrm>
            <a:off x="539552" y="4365104"/>
            <a:ext cx="7854696" cy="1752600"/>
          </a:xfrm>
        </p:spPr>
        <p:txBody>
          <a:bodyPr>
            <a:normAutofit fontScale="92500" lnSpcReduction="10000"/>
          </a:bodyPr>
          <a:lstStyle/>
          <a:p>
            <a:pPr algn="ctr"/>
            <a:r>
              <a:rPr lang="cs-CZ" sz="6000" b="1" dirty="0" smtClean="0">
                <a:solidFill>
                  <a:srgbClr val="000000"/>
                </a:solidFill>
                <a:effectLst>
                  <a:outerShdw blurRad="38100" dist="38100" dir="2700000" algn="tl">
                    <a:srgbClr val="FFFFFF"/>
                  </a:outerShdw>
                </a:effectLst>
              </a:rPr>
              <a:t>OBĚHOVÁ SOUSTAVA  KREV</a:t>
            </a:r>
            <a:endParaRPr lang="cs-CZ" sz="6000" b="1" dirty="0">
              <a:solidFill>
                <a:srgbClr val="000000"/>
              </a:solidFill>
              <a:effectLst>
                <a:outerShdw blurRad="38100" dist="38100" dir="2700000" algn="tl">
                  <a:srgbClr val="FFFFFF"/>
                </a:outerShdw>
              </a:effectLst>
            </a:endParaRPr>
          </a:p>
        </p:txBody>
      </p:sp>
      <p:pic>
        <p:nvPicPr>
          <p:cNvPr id="1026" name="Picture 2" descr="C:\Documents and Settings\HP_Administrator\Local Settings\Temporary Internet Files\Content.IE5\11IPP0MQ\MC900408008[1].wmf">
            <a:hlinkClick r:id="rId2"/>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115616" y="1124744"/>
            <a:ext cx="2232248" cy="2558703"/>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0" name="Rectangle 4"/>
          <p:cNvSpPr>
            <a:spLocks noGrp="1" noChangeArrowheads="1"/>
          </p:cNvSpPr>
          <p:nvPr>
            <p:ph type="title"/>
          </p:nvPr>
        </p:nvSpPr>
        <p:spPr/>
        <p:txBody>
          <a:bodyPr>
            <a:normAutofit/>
          </a:bodyPr>
          <a:lstStyle/>
          <a:p>
            <a:r>
              <a:rPr lang="cs-CZ" sz="6000" dirty="0" smtClean="0"/>
              <a:t>Krev</a:t>
            </a:r>
            <a:endParaRPr lang="cs-CZ" sz="6000" dirty="0"/>
          </a:p>
        </p:txBody>
      </p:sp>
      <p:sp>
        <p:nvSpPr>
          <p:cNvPr id="75781" name="Rectangle 5"/>
          <p:cNvSpPr>
            <a:spLocks noGrp="1" noChangeArrowheads="1"/>
          </p:cNvSpPr>
          <p:nvPr>
            <p:ph type="body" sz="half" idx="1"/>
          </p:nvPr>
        </p:nvSpPr>
        <p:spPr>
          <a:xfrm>
            <a:off x="355379" y="1412776"/>
            <a:ext cx="7992888" cy="5069160"/>
          </a:xfrm>
        </p:spPr>
        <p:txBody>
          <a:bodyPr>
            <a:noAutofit/>
          </a:bodyPr>
          <a:lstStyle/>
          <a:p>
            <a:r>
              <a:rPr lang="cs-CZ" sz="3600" dirty="0"/>
              <a:t>č</a:t>
            </a:r>
            <a:r>
              <a:rPr lang="cs-CZ" sz="3600" dirty="0" smtClean="0"/>
              <a:t>ervená tělní tekutina</a:t>
            </a:r>
          </a:p>
          <a:p>
            <a:r>
              <a:rPr lang="cs-CZ" sz="3600" dirty="0"/>
              <a:t>p</a:t>
            </a:r>
            <a:r>
              <a:rPr lang="cs-CZ" sz="3600" dirty="0" smtClean="0"/>
              <a:t>roudí v těle v uzavřeném krevním oběhu</a:t>
            </a:r>
          </a:p>
          <a:p>
            <a:r>
              <a:rPr lang="cs-CZ" sz="3600" dirty="0"/>
              <a:t>s</a:t>
            </a:r>
            <a:r>
              <a:rPr lang="cs-CZ" sz="3600" dirty="0" smtClean="0"/>
              <a:t>kládá se z krevní plazmy, červených a bílých krvinek a krevních destiček</a:t>
            </a:r>
          </a:p>
          <a:p>
            <a:r>
              <a:rPr lang="cs-CZ" sz="3600" dirty="0"/>
              <a:t>r</a:t>
            </a:r>
            <a:r>
              <a:rPr lang="cs-CZ" sz="3600" dirty="0" smtClean="0"/>
              <a:t>ozděluje se do krevních skupin</a:t>
            </a:r>
          </a:p>
          <a:p>
            <a:r>
              <a:rPr lang="cs-CZ" sz="3600" dirty="0"/>
              <a:t>o</a:t>
            </a:r>
            <a:r>
              <a:rPr lang="cs-CZ" sz="3600" dirty="0" smtClean="0"/>
              <a:t>kysličuje se v plicích</a:t>
            </a:r>
            <a:endParaRPr lang="cs-CZ" sz="3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75781">
                                            <p:txEl>
                                              <p:pRg st="0" end="0"/>
                                            </p:txEl>
                                          </p:spTgt>
                                        </p:tgtEl>
                                        <p:attrNameLst>
                                          <p:attrName>style.visibility</p:attrName>
                                        </p:attrNameLst>
                                      </p:cBhvr>
                                      <p:to>
                                        <p:strVal val="visible"/>
                                      </p:to>
                                    </p:set>
                                    <p:anim calcmode="lin" valueType="num">
                                      <p:cBhvr additive="base">
                                        <p:cTn id="7" dur="2000" fill="hold"/>
                                        <p:tgtEl>
                                          <p:spTgt spid="75781">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75781">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2" presetClass="entr" presetSubtype="4" fill="hold" grpId="0" nodeType="afterEffect">
                                  <p:stCondLst>
                                    <p:cond delay="0"/>
                                  </p:stCondLst>
                                  <p:childTnLst>
                                    <p:set>
                                      <p:cBhvr>
                                        <p:cTn id="11" dur="1" fill="hold">
                                          <p:stCondLst>
                                            <p:cond delay="0"/>
                                          </p:stCondLst>
                                        </p:cTn>
                                        <p:tgtEl>
                                          <p:spTgt spid="75781">
                                            <p:txEl>
                                              <p:pRg st="1" end="1"/>
                                            </p:txEl>
                                          </p:spTgt>
                                        </p:tgtEl>
                                        <p:attrNameLst>
                                          <p:attrName>style.visibility</p:attrName>
                                        </p:attrNameLst>
                                      </p:cBhvr>
                                      <p:to>
                                        <p:strVal val="visible"/>
                                      </p:to>
                                    </p:set>
                                    <p:anim calcmode="lin" valueType="num">
                                      <p:cBhvr additive="base">
                                        <p:cTn id="12" dur="2000" fill="hold"/>
                                        <p:tgtEl>
                                          <p:spTgt spid="75781">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75781">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2" presetClass="entr" presetSubtype="4" fill="hold" grpId="0" nodeType="afterEffect">
                                  <p:stCondLst>
                                    <p:cond delay="0"/>
                                  </p:stCondLst>
                                  <p:childTnLst>
                                    <p:set>
                                      <p:cBhvr>
                                        <p:cTn id="16" dur="1" fill="hold">
                                          <p:stCondLst>
                                            <p:cond delay="0"/>
                                          </p:stCondLst>
                                        </p:cTn>
                                        <p:tgtEl>
                                          <p:spTgt spid="75781">
                                            <p:txEl>
                                              <p:pRg st="2" end="2"/>
                                            </p:txEl>
                                          </p:spTgt>
                                        </p:tgtEl>
                                        <p:attrNameLst>
                                          <p:attrName>style.visibility</p:attrName>
                                        </p:attrNameLst>
                                      </p:cBhvr>
                                      <p:to>
                                        <p:strVal val="visible"/>
                                      </p:to>
                                    </p:set>
                                    <p:anim calcmode="lin" valueType="num">
                                      <p:cBhvr additive="base">
                                        <p:cTn id="17" dur="2000" fill="hold"/>
                                        <p:tgtEl>
                                          <p:spTgt spid="75781">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75781">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6000"/>
                            </p:stCondLst>
                            <p:childTnLst>
                              <p:par>
                                <p:cTn id="20" presetID="2" presetClass="entr" presetSubtype="4" fill="hold" grpId="0" nodeType="afterEffect">
                                  <p:stCondLst>
                                    <p:cond delay="0"/>
                                  </p:stCondLst>
                                  <p:childTnLst>
                                    <p:set>
                                      <p:cBhvr>
                                        <p:cTn id="21" dur="1" fill="hold">
                                          <p:stCondLst>
                                            <p:cond delay="0"/>
                                          </p:stCondLst>
                                        </p:cTn>
                                        <p:tgtEl>
                                          <p:spTgt spid="75781">
                                            <p:txEl>
                                              <p:pRg st="3" end="3"/>
                                            </p:txEl>
                                          </p:spTgt>
                                        </p:tgtEl>
                                        <p:attrNameLst>
                                          <p:attrName>style.visibility</p:attrName>
                                        </p:attrNameLst>
                                      </p:cBhvr>
                                      <p:to>
                                        <p:strVal val="visible"/>
                                      </p:to>
                                    </p:set>
                                    <p:anim calcmode="lin" valueType="num">
                                      <p:cBhvr additive="base">
                                        <p:cTn id="22" dur="2000" fill="hold"/>
                                        <p:tgtEl>
                                          <p:spTgt spid="75781">
                                            <p:txEl>
                                              <p:pRg st="3" end="3"/>
                                            </p:txEl>
                                          </p:spTgt>
                                        </p:tgtEl>
                                        <p:attrNameLst>
                                          <p:attrName>ppt_x</p:attrName>
                                        </p:attrNameLst>
                                      </p:cBhvr>
                                      <p:tavLst>
                                        <p:tav tm="0">
                                          <p:val>
                                            <p:strVal val="#ppt_x"/>
                                          </p:val>
                                        </p:tav>
                                        <p:tav tm="100000">
                                          <p:val>
                                            <p:strVal val="#ppt_x"/>
                                          </p:val>
                                        </p:tav>
                                      </p:tavLst>
                                    </p:anim>
                                    <p:anim calcmode="lin" valueType="num">
                                      <p:cBhvr additive="base">
                                        <p:cTn id="23" dur="2000" fill="hold"/>
                                        <p:tgtEl>
                                          <p:spTgt spid="75781">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8000"/>
                            </p:stCondLst>
                            <p:childTnLst>
                              <p:par>
                                <p:cTn id="25" presetID="2" presetClass="entr" presetSubtype="4" fill="hold" grpId="0" nodeType="afterEffect">
                                  <p:stCondLst>
                                    <p:cond delay="0"/>
                                  </p:stCondLst>
                                  <p:childTnLst>
                                    <p:set>
                                      <p:cBhvr>
                                        <p:cTn id="26" dur="1" fill="hold">
                                          <p:stCondLst>
                                            <p:cond delay="0"/>
                                          </p:stCondLst>
                                        </p:cTn>
                                        <p:tgtEl>
                                          <p:spTgt spid="75781">
                                            <p:txEl>
                                              <p:pRg st="4" end="4"/>
                                            </p:txEl>
                                          </p:spTgt>
                                        </p:tgtEl>
                                        <p:attrNameLst>
                                          <p:attrName>style.visibility</p:attrName>
                                        </p:attrNameLst>
                                      </p:cBhvr>
                                      <p:to>
                                        <p:strVal val="visible"/>
                                      </p:to>
                                    </p:set>
                                    <p:anim calcmode="lin" valueType="num">
                                      <p:cBhvr additive="base">
                                        <p:cTn id="27" dur="2000" fill="hold"/>
                                        <p:tgtEl>
                                          <p:spTgt spid="75781">
                                            <p:txEl>
                                              <p:pRg st="4" end="4"/>
                                            </p:txEl>
                                          </p:spTgt>
                                        </p:tgtEl>
                                        <p:attrNameLst>
                                          <p:attrName>ppt_x</p:attrName>
                                        </p:attrNameLst>
                                      </p:cBhvr>
                                      <p:tavLst>
                                        <p:tav tm="0">
                                          <p:val>
                                            <p:strVal val="#ppt_x"/>
                                          </p:val>
                                        </p:tav>
                                        <p:tav tm="100000">
                                          <p:val>
                                            <p:strVal val="#ppt_x"/>
                                          </p:val>
                                        </p:tav>
                                      </p:tavLst>
                                    </p:anim>
                                    <p:anim calcmode="lin" valueType="num">
                                      <p:cBhvr additive="base">
                                        <p:cTn id="28" dur="2000" fill="hold"/>
                                        <p:tgtEl>
                                          <p:spTgt spid="7578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8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normAutofit/>
          </a:bodyPr>
          <a:lstStyle/>
          <a:p>
            <a:pPr algn="l"/>
            <a:r>
              <a:rPr lang="cs-CZ" sz="6000" dirty="0"/>
              <a:t>Funkce:</a:t>
            </a:r>
          </a:p>
        </p:txBody>
      </p:sp>
      <p:sp>
        <p:nvSpPr>
          <p:cNvPr id="74755" name="Rectangle 3"/>
          <p:cNvSpPr>
            <a:spLocks noGrp="1" noChangeArrowheads="1"/>
          </p:cNvSpPr>
          <p:nvPr>
            <p:ph idx="1"/>
          </p:nvPr>
        </p:nvSpPr>
        <p:spPr>
          <a:xfrm>
            <a:off x="457200" y="1700808"/>
            <a:ext cx="8229600" cy="4395192"/>
          </a:xfrm>
        </p:spPr>
        <p:txBody>
          <a:bodyPr>
            <a:normAutofit/>
          </a:bodyPr>
          <a:lstStyle/>
          <a:p>
            <a:endParaRPr lang="cs-CZ" sz="4800" dirty="0" smtClean="0"/>
          </a:p>
          <a:p>
            <a:r>
              <a:rPr lang="cs-CZ" sz="4800" dirty="0"/>
              <a:t>r</a:t>
            </a:r>
            <a:r>
              <a:rPr lang="cs-CZ" sz="4800" dirty="0" smtClean="0"/>
              <a:t>ozvádí do těla kyslík, živiny a další látky (vitamíny…)</a:t>
            </a:r>
          </a:p>
          <a:p>
            <a:r>
              <a:rPr lang="cs-CZ" sz="4800" dirty="0"/>
              <a:t>o</a:t>
            </a:r>
            <a:r>
              <a:rPr lang="cs-CZ" sz="4800" dirty="0" smtClean="0"/>
              <a:t>dvádí z těla oxid uhličitý a jiné škodlivé látky</a:t>
            </a:r>
          </a:p>
          <a:p>
            <a:endParaRPr lang="cs-CZ" sz="4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74755">
                                            <p:txEl>
                                              <p:pRg st="1" end="1"/>
                                            </p:txEl>
                                          </p:spTgt>
                                        </p:tgtEl>
                                        <p:attrNameLst>
                                          <p:attrName>style.visibility</p:attrName>
                                        </p:attrNameLst>
                                      </p:cBhvr>
                                      <p:to>
                                        <p:strVal val="visible"/>
                                      </p:to>
                                    </p:set>
                                    <p:anim calcmode="lin" valueType="num">
                                      <p:cBhvr additive="base">
                                        <p:cTn id="7" dur="2000" fill="hold"/>
                                        <p:tgtEl>
                                          <p:spTgt spid="74755">
                                            <p:txEl>
                                              <p:pRg st="1" end="1"/>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74755">
                                            <p:txEl>
                                              <p:pRg st="1" end="1"/>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2" presetClass="entr" presetSubtype="4" fill="hold" grpId="0" nodeType="afterEffect">
                                  <p:stCondLst>
                                    <p:cond delay="0"/>
                                  </p:stCondLst>
                                  <p:childTnLst>
                                    <p:set>
                                      <p:cBhvr>
                                        <p:cTn id="11" dur="1" fill="hold">
                                          <p:stCondLst>
                                            <p:cond delay="0"/>
                                          </p:stCondLst>
                                        </p:cTn>
                                        <p:tgtEl>
                                          <p:spTgt spid="74755">
                                            <p:txEl>
                                              <p:pRg st="2" end="2"/>
                                            </p:txEl>
                                          </p:spTgt>
                                        </p:tgtEl>
                                        <p:attrNameLst>
                                          <p:attrName>style.visibility</p:attrName>
                                        </p:attrNameLst>
                                      </p:cBhvr>
                                      <p:to>
                                        <p:strVal val="visible"/>
                                      </p:to>
                                    </p:set>
                                    <p:anim calcmode="lin" valueType="num">
                                      <p:cBhvr additive="base">
                                        <p:cTn id="12" dur="2000" fill="hold"/>
                                        <p:tgtEl>
                                          <p:spTgt spid="74755">
                                            <p:txEl>
                                              <p:pRg st="2" end="2"/>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7475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0" name="Rectangle 4"/>
          <p:cNvSpPr>
            <a:spLocks noGrp="1" noChangeArrowheads="1"/>
          </p:cNvSpPr>
          <p:nvPr>
            <p:ph type="title"/>
          </p:nvPr>
        </p:nvSpPr>
        <p:spPr/>
        <p:txBody>
          <a:bodyPr>
            <a:normAutofit/>
          </a:bodyPr>
          <a:lstStyle/>
          <a:p>
            <a:r>
              <a:rPr lang="cs-CZ" sz="6000" dirty="0" smtClean="0"/>
              <a:t>        Krevní plazma</a:t>
            </a:r>
            <a:endParaRPr lang="cs-CZ" sz="6000" dirty="0"/>
          </a:p>
        </p:txBody>
      </p:sp>
      <p:sp>
        <p:nvSpPr>
          <p:cNvPr id="75781" name="Rectangle 5"/>
          <p:cNvSpPr>
            <a:spLocks noGrp="1" noChangeArrowheads="1"/>
          </p:cNvSpPr>
          <p:nvPr>
            <p:ph type="body" sz="half" idx="1"/>
          </p:nvPr>
        </p:nvSpPr>
        <p:spPr>
          <a:xfrm>
            <a:off x="467544" y="2348880"/>
            <a:ext cx="7992888" cy="4133056"/>
          </a:xfrm>
        </p:spPr>
        <p:txBody>
          <a:bodyPr>
            <a:noAutofit/>
          </a:bodyPr>
          <a:lstStyle/>
          <a:p>
            <a:r>
              <a:rPr lang="cs-CZ" sz="4400" dirty="0"/>
              <a:t>s</a:t>
            </a:r>
            <a:r>
              <a:rPr lang="cs-CZ" sz="4400" dirty="0" smtClean="0"/>
              <a:t>větle žlutá kapalina</a:t>
            </a:r>
          </a:p>
          <a:p>
            <a:r>
              <a:rPr lang="cs-CZ" sz="4400" dirty="0"/>
              <a:t>t</a:t>
            </a:r>
            <a:r>
              <a:rPr lang="cs-CZ" sz="4400" dirty="0" smtClean="0"/>
              <a:t>voří asi polovinu objemu krve</a:t>
            </a:r>
          </a:p>
          <a:p>
            <a:r>
              <a:rPr lang="cs-CZ" sz="4400" dirty="0"/>
              <a:t>o</a:t>
            </a:r>
            <a:r>
              <a:rPr lang="cs-CZ" sz="4400" dirty="0" smtClean="0"/>
              <a:t>bsahuje cukry, soli, bílkoviny, hormony…</a:t>
            </a:r>
            <a:endParaRPr lang="cs-CZ" sz="4400" dirty="0"/>
          </a:p>
        </p:txBody>
      </p:sp>
    </p:spTree>
    <p:extLst>
      <p:ext uri="{BB962C8B-B14F-4D97-AF65-F5344CB8AC3E}">
        <p14:creationId xmlns="" xmlns:p14="http://schemas.microsoft.com/office/powerpoint/2010/main" val="82171801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0" name="Rectangle 4"/>
          <p:cNvSpPr>
            <a:spLocks noGrp="1" noChangeArrowheads="1"/>
          </p:cNvSpPr>
          <p:nvPr>
            <p:ph type="title"/>
          </p:nvPr>
        </p:nvSpPr>
        <p:spPr/>
        <p:txBody>
          <a:bodyPr>
            <a:normAutofit/>
          </a:bodyPr>
          <a:lstStyle/>
          <a:p>
            <a:r>
              <a:rPr lang="cs-CZ" sz="6000" dirty="0" smtClean="0"/>
              <a:t>        Červené krvinky</a:t>
            </a:r>
            <a:endParaRPr lang="cs-CZ" sz="6000" dirty="0"/>
          </a:p>
        </p:txBody>
      </p:sp>
      <p:sp>
        <p:nvSpPr>
          <p:cNvPr id="75781" name="Rectangle 5"/>
          <p:cNvSpPr>
            <a:spLocks noGrp="1" noChangeArrowheads="1"/>
          </p:cNvSpPr>
          <p:nvPr>
            <p:ph type="body" sz="half" idx="1"/>
          </p:nvPr>
        </p:nvSpPr>
        <p:spPr>
          <a:xfrm>
            <a:off x="467544" y="2348880"/>
            <a:ext cx="7992888" cy="4133056"/>
          </a:xfrm>
        </p:spPr>
        <p:txBody>
          <a:bodyPr>
            <a:noAutofit/>
          </a:bodyPr>
          <a:lstStyle/>
          <a:p>
            <a:r>
              <a:rPr lang="cs-CZ" sz="4400" dirty="0"/>
              <a:t>r</a:t>
            </a:r>
            <a:r>
              <a:rPr lang="cs-CZ" sz="4400" dirty="0" smtClean="0"/>
              <a:t>ozvádějí po těle kyslík</a:t>
            </a:r>
          </a:p>
          <a:p>
            <a:r>
              <a:rPr lang="cs-CZ" sz="4400" dirty="0"/>
              <a:t>o</a:t>
            </a:r>
            <a:r>
              <a:rPr lang="cs-CZ" sz="4400" dirty="0" smtClean="0"/>
              <a:t>bsahují červené krevní barvivo</a:t>
            </a:r>
            <a:endParaRPr lang="cs-CZ" sz="4400" dirty="0"/>
          </a:p>
        </p:txBody>
      </p:sp>
      <p:sp>
        <p:nvSpPr>
          <p:cNvPr id="2" name="Šipka doprava 1">
            <a:hlinkClick r:id="rId2"/>
          </p:cNvPr>
          <p:cNvSpPr/>
          <p:nvPr/>
        </p:nvSpPr>
        <p:spPr>
          <a:xfrm>
            <a:off x="4139952" y="4797152"/>
            <a:ext cx="1656184" cy="108012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 xmlns:p14="http://schemas.microsoft.com/office/powerpoint/2010/main" val="367775402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0" name="Rectangle 4"/>
          <p:cNvSpPr>
            <a:spLocks noGrp="1" noChangeArrowheads="1"/>
          </p:cNvSpPr>
          <p:nvPr>
            <p:ph type="title"/>
          </p:nvPr>
        </p:nvSpPr>
        <p:spPr/>
        <p:txBody>
          <a:bodyPr>
            <a:normAutofit/>
          </a:bodyPr>
          <a:lstStyle/>
          <a:p>
            <a:r>
              <a:rPr lang="cs-CZ" sz="6000" dirty="0" smtClean="0"/>
              <a:t>           Bílé krvinky</a:t>
            </a:r>
            <a:endParaRPr lang="cs-CZ" sz="6000" dirty="0"/>
          </a:p>
        </p:txBody>
      </p:sp>
      <p:sp>
        <p:nvSpPr>
          <p:cNvPr id="75781" name="Rectangle 5"/>
          <p:cNvSpPr>
            <a:spLocks noGrp="1" noChangeArrowheads="1"/>
          </p:cNvSpPr>
          <p:nvPr>
            <p:ph type="body" sz="half" idx="1"/>
          </p:nvPr>
        </p:nvSpPr>
        <p:spPr>
          <a:xfrm>
            <a:off x="467544" y="2348880"/>
            <a:ext cx="7992888" cy="4133056"/>
          </a:xfrm>
        </p:spPr>
        <p:txBody>
          <a:bodyPr>
            <a:noAutofit/>
          </a:bodyPr>
          <a:lstStyle/>
          <a:p>
            <a:r>
              <a:rPr lang="cs-CZ" sz="4400" dirty="0"/>
              <a:t>p</a:t>
            </a:r>
            <a:r>
              <a:rPr lang="cs-CZ" sz="4400" dirty="0" smtClean="0"/>
              <a:t>ohlcují a zneškodňují škodlivé látky</a:t>
            </a:r>
          </a:p>
          <a:p>
            <a:r>
              <a:rPr lang="cs-CZ" sz="4400" dirty="0"/>
              <a:t>j</a:t>
            </a:r>
            <a:r>
              <a:rPr lang="cs-CZ" sz="4400" dirty="0" smtClean="0"/>
              <a:t>sou pohyblivé</a:t>
            </a:r>
            <a:endParaRPr lang="cs-CZ" sz="4400" dirty="0"/>
          </a:p>
        </p:txBody>
      </p:sp>
      <p:sp>
        <p:nvSpPr>
          <p:cNvPr id="2" name="Šipka doprava 1">
            <a:hlinkClick r:id="rId2"/>
          </p:cNvPr>
          <p:cNvSpPr/>
          <p:nvPr/>
        </p:nvSpPr>
        <p:spPr>
          <a:xfrm>
            <a:off x="5220072" y="4365104"/>
            <a:ext cx="1800200" cy="108012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 xmlns:p14="http://schemas.microsoft.com/office/powerpoint/2010/main" val="367775402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0" name="Rectangle 4"/>
          <p:cNvSpPr>
            <a:spLocks noGrp="1" noChangeArrowheads="1"/>
          </p:cNvSpPr>
          <p:nvPr>
            <p:ph type="title"/>
          </p:nvPr>
        </p:nvSpPr>
        <p:spPr/>
        <p:txBody>
          <a:bodyPr>
            <a:normAutofit/>
          </a:bodyPr>
          <a:lstStyle/>
          <a:p>
            <a:r>
              <a:rPr lang="cs-CZ" sz="6000" dirty="0" smtClean="0"/>
              <a:t>        Krevní destičky</a:t>
            </a:r>
            <a:endParaRPr lang="cs-CZ" sz="6000" dirty="0"/>
          </a:p>
        </p:txBody>
      </p:sp>
      <p:sp>
        <p:nvSpPr>
          <p:cNvPr id="75781" name="Rectangle 5"/>
          <p:cNvSpPr>
            <a:spLocks noGrp="1" noChangeArrowheads="1"/>
          </p:cNvSpPr>
          <p:nvPr>
            <p:ph type="body" sz="half" idx="1"/>
          </p:nvPr>
        </p:nvSpPr>
        <p:spPr>
          <a:xfrm>
            <a:off x="467544" y="2348880"/>
            <a:ext cx="7992888" cy="4133056"/>
          </a:xfrm>
        </p:spPr>
        <p:txBody>
          <a:bodyPr>
            <a:noAutofit/>
          </a:bodyPr>
          <a:lstStyle/>
          <a:p>
            <a:r>
              <a:rPr lang="cs-CZ" sz="4400" dirty="0"/>
              <a:t>s</a:t>
            </a:r>
            <a:r>
              <a:rPr lang="cs-CZ" sz="4400" dirty="0" smtClean="0"/>
              <a:t>rážejí krev, aby nedošlo k vykrvácení</a:t>
            </a:r>
          </a:p>
          <a:p>
            <a:r>
              <a:rPr lang="cs-CZ" sz="4400" dirty="0"/>
              <a:t>s</a:t>
            </a:r>
            <a:r>
              <a:rPr lang="cs-CZ" sz="4400" dirty="0" smtClean="0"/>
              <a:t>hlukují se a přilnou k povrchu</a:t>
            </a:r>
            <a:endParaRPr lang="cs-CZ" sz="4400" dirty="0"/>
          </a:p>
        </p:txBody>
      </p:sp>
      <p:sp>
        <p:nvSpPr>
          <p:cNvPr id="2" name="Šipka doprava 1">
            <a:hlinkClick r:id="rId2"/>
          </p:cNvPr>
          <p:cNvSpPr/>
          <p:nvPr/>
        </p:nvSpPr>
        <p:spPr>
          <a:xfrm>
            <a:off x="5292080" y="5157192"/>
            <a:ext cx="1800200" cy="93610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 xmlns:p14="http://schemas.microsoft.com/office/powerpoint/2010/main" val="367775402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0" name="Rectangle 4"/>
          <p:cNvSpPr>
            <a:spLocks noGrp="1" noChangeArrowheads="1"/>
          </p:cNvSpPr>
          <p:nvPr>
            <p:ph type="title"/>
          </p:nvPr>
        </p:nvSpPr>
        <p:spPr/>
        <p:txBody>
          <a:bodyPr>
            <a:normAutofit/>
          </a:bodyPr>
          <a:lstStyle/>
          <a:p>
            <a:r>
              <a:rPr lang="cs-CZ" sz="6000" dirty="0" smtClean="0"/>
              <a:t>        Krevní skupiny</a:t>
            </a:r>
            <a:endParaRPr lang="cs-CZ" sz="6000" dirty="0"/>
          </a:p>
        </p:txBody>
      </p:sp>
      <p:sp>
        <p:nvSpPr>
          <p:cNvPr id="75781" name="Rectangle 5"/>
          <p:cNvSpPr>
            <a:spLocks noGrp="1" noChangeArrowheads="1"/>
          </p:cNvSpPr>
          <p:nvPr>
            <p:ph type="body" sz="half" idx="1"/>
          </p:nvPr>
        </p:nvSpPr>
        <p:spPr>
          <a:xfrm>
            <a:off x="467544" y="1628800"/>
            <a:ext cx="7992888" cy="4853136"/>
          </a:xfrm>
        </p:spPr>
        <p:txBody>
          <a:bodyPr>
            <a:noAutofit/>
          </a:bodyPr>
          <a:lstStyle/>
          <a:p>
            <a:r>
              <a:rPr lang="cs-CZ" sz="3200" dirty="0"/>
              <a:t>k</a:t>
            </a:r>
            <a:r>
              <a:rPr lang="cs-CZ" sz="3200" dirty="0" smtClean="0"/>
              <a:t>aždý člověk má krev určité krevní skupiny</a:t>
            </a:r>
          </a:p>
          <a:p>
            <a:r>
              <a:rPr lang="cs-CZ" sz="3200" dirty="0"/>
              <a:t>o</a:t>
            </a:r>
            <a:r>
              <a:rPr lang="cs-CZ" sz="3200" dirty="0" smtClean="0"/>
              <a:t>značujeme je A, B, AB, 0</a:t>
            </a:r>
          </a:p>
          <a:p>
            <a:r>
              <a:rPr lang="cs-CZ" sz="3200" dirty="0"/>
              <a:t>u</a:t>
            </a:r>
            <a:r>
              <a:rPr lang="cs-CZ" sz="3200" dirty="0" smtClean="0"/>
              <a:t> nás je nejběžnější skupina A, ve světě pak 0, nejméně častá je skupina AB</a:t>
            </a:r>
          </a:p>
          <a:p>
            <a:r>
              <a:rPr lang="cs-CZ" sz="3200" dirty="0"/>
              <a:t>d</a:t>
            </a:r>
            <a:r>
              <a:rPr lang="cs-CZ" sz="3200" dirty="0" smtClean="0"/>
              <a:t>ědičné po obou rodičích</a:t>
            </a:r>
          </a:p>
          <a:p>
            <a:pPr algn="just"/>
            <a:r>
              <a:rPr lang="cs-CZ" sz="3200" dirty="0" smtClean="0"/>
              <a:t>při </a:t>
            </a:r>
            <a:r>
              <a:rPr lang="cs-CZ" sz="3200" dirty="0"/>
              <a:t>krevní transfúzi je životně </a:t>
            </a:r>
            <a:r>
              <a:rPr lang="cs-CZ" sz="3200" dirty="0" smtClean="0"/>
              <a:t>důležité </a:t>
            </a:r>
            <a:r>
              <a:rPr lang="cs-CZ" sz="3200" dirty="0"/>
              <a:t>použít pouze krevní skupinu, která příjemce </a:t>
            </a:r>
            <a:r>
              <a:rPr lang="cs-CZ" sz="3200" dirty="0" smtClean="0"/>
              <a:t>nepoškodí (nejlépe stejnou krevní skupinu)</a:t>
            </a:r>
            <a:endParaRPr lang="cs-CZ" sz="3200" dirty="0"/>
          </a:p>
        </p:txBody>
      </p:sp>
      <p:pic>
        <p:nvPicPr>
          <p:cNvPr id="2050" name="Picture 2" descr="C:\Documents and Settings\HP_Administrator\Local Settings\Temporary Internet Files\Content.IE5\ELT30F3C\MC900359049[1].wmf"/>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6601290" y="-4519"/>
            <a:ext cx="1740103" cy="1808683"/>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6777540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Problémy oběhové soustavy</a:t>
            </a:r>
            <a:endParaRPr lang="cs-CZ" dirty="0"/>
          </a:p>
        </p:txBody>
      </p:sp>
      <p:sp>
        <p:nvSpPr>
          <p:cNvPr id="5" name="Zástupný symbol pro text 4"/>
          <p:cNvSpPr>
            <a:spLocks noGrp="1"/>
          </p:cNvSpPr>
          <p:nvPr>
            <p:ph type="body" idx="1"/>
          </p:nvPr>
        </p:nvSpPr>
        <p:spPr/>
        <p:txBody>
          <a:bodyPr>
            <a:normAutofit/>
          </a:bodyPr>
          <a:lstStyle/>
          <a:p>
            <a:pPr algn="just"/>
            <a:r>
              <a:rPr lang="cs-CZ" dirty="0"/>
              <a:t>Po kliknutí na šipku se Vám otevře odkaz na on-line příručku první pomoci. V obsahu si </a:t>
            </a:r>
            <a:r>
              <a:rPr lang="cs-CZ" dirty="0" smtClean="0"/>
              <a:t>můžete vybrat hned několik možností (Masivní krvácení, Typy krvácení) a program spusťte.</a:t>
            </a:r>
            <a:endParaRPr lang="cs-CZ" dirty="0"/>
          </a:p>
          <a:p>
            <a:endParaRPr lang="cs-CZ" dirty="0"/>
          </a:p>
        </p:txBody>
      </p:sp>
      <p:sp>
        <p:nvSpPr>
          <p:cNvPr id="3" name="Šipka doprava 2">
            <a:hlinkClick r:id="rId2"/>
          </p:cNvPr>
          <p:cNvSpPr/>
          <p:nvPr/>
        </p:nvSpPr>
        <p:spPr>
          <a:xfrm>
            <a:off x="3464902" y="4581128"/>
            <a:ext cx="1800200" cy="108012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 xmlns:p14="http://schemas.microsoft.com/office/powerpoint/2010/main" val="402703685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ok">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Tok">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ok">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364</TotalTime>
  <Words>409</Words>
  <Application>Microsoft Office PowerPoint</Application>
  <PresentationFormat>Předvádění na obrazovce (4:3)</PresentationFormat>
  <Paragraphs>47</Paragraphs>
  <Slides>13</Slides>
  <Notes>1</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Tok</vt:lpstr>
      <vt:lpstr>Snímek 1</vt:lpstr>
      <vt:lpstr>ANOTACE</vt:lpstr>
      <vt:lpstr>CITACE</vt:lpstr>
      <vt:lpstr>ZDROJE</vt:lpstr>
      <vt:lpstr>Lidské tělo</vt:lpstr>
      <vt:lpstr>Krev</vt:lpstr>
      <vt:lpstr>Funkce:</vt:lpstr>
      <vt:lpstr>        Krevní plazma</vt:lpstr>
      <vt:lpstr>        Červené krvinky</vt:lpstr>
      <vt:lpstr>           Bílé krvinky</vt:lpstr>
      <vt:lpstr>        Krevní destičky</vt:lpstr>
      <vt:lpstr>        Krevní skupiny</vt:lpstr>
      <vt:lpstr>Problémy oběhové soustavy</vt:lpstr>
    </vt:vector>
  </TitlesOfParts>
  <Company>Your Company Name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Your User Name</dc:creator>
  <cp:lastModifiedBy>Karel</cp:lastModifiedBy>
  <cp:revision>34</cp:revision>
  <dcterms:created xsi:type="dcterms:W3CDTF">2013-02-22T19:38:21Z</dcterms:created>
  <dcterms:modified xsi:type="dcterms:W3CDTF">2013-06-17T19:48:46Z</dcterms:modified>
</cp:coreProperties>
</file>