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6" r:id="rId1"/>
  </p:sldMasterIdLst>
  <p:notesMasterIdLst>
    <p:notesMasterId r:id="rId17"/>
  </p:notesMasterIdLst>
  <p:sldIdLst>
    <p:sldId id="266" r:id="rId2"/>
    <p:sldId id="267" r:id="rId3"/>
    <p:sldId id="268" r:id="rId4"/>
    <p:sldId id="277" r:id="rId5"/>
    <p:sldId id="256" r:id="rId6"/>
    <p:sldId id="257" r:id="rId7"/>
    <p:sldId id="258" r:id="rId8"/>
    <p:sldId id="272" r:id="rId9"/>
    <p:sldId id="271" r:id="rId10"/>
    <p:sldId id="259" r:id="rId11"/>
    <p:sldId id="273" r:id="rId12"/>
    <p:sldId id="274" r:id="rId13"/>
    <p:sldId id="275" r:id="rId14"/>
    <p:sldId id="276" r:id="rId15"/>
    <p:sldId id="269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VY_52_INOVACE_04_05_08_TRÁVICÍ SOUSTAVA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Lukavice, okres Ústí nad Orlicí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Eva Strnadová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TRÁVICÍ SOUSTAVA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</a:t>
          </a:r>
          <a:r>
            <a:rPr lang="cs-CZ" sz="1800" b="0" dirty="0" smtClean="0"/>
            <a:t>CZ.1.07/1.4.00/21.1744 </a:t>
          </a:r>
          <a:endParaRPr lang="cs-CZ" sz="1800" b="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99" custLinFactNeighborY="2833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212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ScaleY="10427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Y="10427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2BDEE51-D7A2-4EFC-BA7F-E6E8C1ED0D9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F23E89B-5FD2-4C47-9384-B953E95EC503}" type="presOf" srcId="{B651F6E3-6281-48DB-9319-2AEAFDAE7572}" destId="{619D679B-A015-4ECF-8348-D1034C574F40}" srcOrd="0" destOrd="0" presId="urn:microsoft.com/office/officeart/2005/8/layout/target3"/>
    <dgm:cxn modelId="{638BA728-111E-4D8B-8F76-326887817732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064144A-C312-4B41-BAC6-665F28D84C4A}" type="presOf" srcId="{B651F6E3-6281-48DB-9319-2AEAFDAE7572}" destId="{6BB5E863-4638-4E1D-BFDE-399D028AC4ED}" srcOrd="1" destOrd="0" presId="urn:microsoft.com/office/officeart/2005/8/layout/target3"/>
    <dgm:cxn modelId="{4F981F39-AD52-4276-B531-A5F376239DF1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57A55A7-FF43-4A35-91E9-CC292BA2884F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1F1ABB4-0D42-4FB7-B81A-CF9AC8087EF5}" type="presOf" srcId="{D1D4F407-5343-4D3F-B5B9-D407B03CAEB4}" destId="{AED2198E-93D5-4001-81B4-73124B309672}" srcOrd="1" destOrd="0" presId="urn:microsoft.com/office/officeart/2005/8/layout/target3"/>
    <dgm:cxn modelId="{564ACD48-0473-438F-8D62-C0445110ADBE}" type="presOf" srcId="{4C35D32F-0EAB-4CD7-82EE-45574DC2A586}" destId="{8BEBB6EC-1DAA-4CAC-8A25-BC0FCBD5DBD5}" srcOrd="0" destOrd="0" presId="urn:microsoft.com/office/officeart/2005/8/layout/target3"/>
    <dgm:cxn modelId="{B3BBDDF5-B46F-411F-B040-D024C25B2108}" type="presOf" srcId="{757F3AB3-0718-4624-B441-E567A8F0AB56}" destId="{333A1088-737F-45CB-B68E-254E46348037}" srcOrd="0" destOrd="0" presId="urn:microsoft.com/office/officeart/2005/8/layout/target3"/>
    <dgm:cxn modelId="{4C4BCC3F-0B91-4968-92AA-5FACA6E2EAE6}" type="presOf" srcId="{D1D4F407-5343-4D3F-B5B9-D407B03CAEB4}" destId="{D005CE8C-CC26-4C3E-AC11-E15060ECD759}" srcOrd="0" destOrd="0" presId="urn:microsoft.com/office/officeart/2005/8/layout/target3"/>
    <dgm:cxn modelId="{D509C4FA-4B6D-4A53-9FB0-F6CB6B737AA1}" type="presOf" srcId="{D8197B8C-B260-4A16-BDF4-0947B075E274}" destId="{25B08C86-7E15-44DC-BE7F-FFB55DD49D12}" srcOrd="0" destOrd="0" presId="urn:microsoft.com/office/officeart/2005/8/layout/target3"/>
    <dgm:cxn modelId="{AE50D437-F49A-4978-B639-26C4A0205B60}" type="presParOf" srcId="{333A1088-737F-45CB-B68E-254E46348037}" destId="{F5ABB229-8D3B-4694-996A-96F23CF14429}" srcOrd="0" destOrd="0" presId="urn:microsoft.com/office/officeart/2005/8/layout/target3"/>
    <dgm:cxn modelId="{F9E7AE65-7013-4B6E-8511-D5EA61B5A7B6}" type="presParOf" srcId="{333A1088-737F-45CB-B68E-254E46348037}" destId="{F41139FD-01EE-4571-8B17-4FB00FC51163}" srcOrd="1" destOrd="0" presId="urn:microsoft.com/office/officeart/2005/8/layout/target3"/>
    <dgm:cxn modelId="{C1C56122-9C58-4710-AABC-7B2781AB8535}" type="presParOf" srcId="{333A1088-737F-45CB-B68E-254E46348037}" destId="{D005CE8C-CC26-4C3E-AC11-E15060ECD759}" srcOrd="2" destOrd="0" presId="urn:microsoft.com/office/officeart/2005/8/layout/target3"/>
    <dgm:cxn modelId="{711D340D-5AE0-4BA6-9727-8E0DC924877F}" type="presParOf" srcId="{333A1088-737F-45CB-B68E-254E46348037}" destId="{2C702D82-9B77-49B7-9568-BB8EB47C3372}" srcOrd="3" destOrd="0" presId="urn:microsoft.com/office/officeart/2005/8/layout/target3"/>
    <dgm:cxn modelId="{24429B8D-20FF-468F-9B9F-8855CE66FCCC}" type="presParOf" srcId="{333A1088-737F-45CB-B68E-254E46348037}" destId="{A52A0455-90FF-4808-ABD0-F02540D31D5A}" srcOrd="4" destOrd="0" presId="urn:microsoft.com/office/officeart/2005/8/layout/target3"/>
    <dgm:cxn modelId="{F84650F8-B8BA-4AC8-9319-66C53F610126}" type="presParOf" srcId="{333A1088-737F-45CB-B68E-254E46348037}" destId="{6140AFEC-043D-4C43-A2F9-D0F5331DF3A3}" srcOrd="5" destOrd="0" presId="urn:microsoft.com/office/officeart/2005/8/layout/target3"/>
    <dgm:cxn modelId="{67159B52-77B1-491A-BD73-FE4F47BAE645}" type="presParOf" srcId="{333A1088-737F-45CB-B68E-254E46348037}" destId="{9358AC05-5D7D-4327-9F80-1AD486AEA664}" srcOrd="6" destOrd="0" presId="urn:microsoft.com/office/officeart/2005/8/layout/target3"/>
    <dgm:cxn modelId="{EF6FDF77-E42B-4F86-A9C1-DA55B2A52749}" type="presParOf" srcId="{333A1088-737F-45CB-B68E-254E46348037}" destId="{313FC574-E1CD-4FB4-B054-0B805CE0447D}" srcOrd="7" destOrd="0" presId="urn:microsoft.com/office/officeart/2005/8/layout/target3"/>
    <dgm:cxn modelId="{95FA877A-7F8B-401B-B17B-3EC1E2A7AE00}" type="presParOf" srcId="{333A1088-737F-45CB-B68E-254E46348037}" destId="{619D679B-A015-4ECF-8348-D1034C574F40}" srcOrd="8" destOrd="0" presId="urn:microsoft.com/office/officeart/2005/8/layout/target3"/>
    <dgm:cxn modelId="{8F566509-1D76-4DAF-9B34-AF926576ADEF}" type="presParOf" srcId="{333A1088-737F-45CB-B68E-254E46348037}" destId="{322283A8-4A27-4CDA-BAE3-F381106A9174}" srcOrd="9" destOrd="0" presId="urn:microsoft.com/office/officeart/2005/8/layout/target3"/>
    <dgm:cxn modelId="{0F8B27B1-FF8F-4305-8305-D82412936AF8}" type="presParOf" srcId="{333A1088-737F-45CB-B68E-254E46348037}" destId="{FFC9F71D-1B4F-4AD9-A4A6-86ADEFC8AF5C}" srcOrd="10" destOrd="0" presId="urn:microsoft.com/office/officeart/2005/8/layout/target3"/>
    <dgm:cxn modelId="{B6DCBE9D-2EEC-4D06-BE59-9C46339AB090}" type="presParOf" srcId="{333A1088-737F-45CB-B68E-254E46348037}" destId="{25B08C86-7E15-44DC-BE7F-FFB55DD49D12}" srcOrd="11" destOrd="0" presId="urn:microsoft.com/office/officeart/2005/8/layout/target3"/>
    <dgm:cxn modelId="{B36617CD-025C-4BA7-B3B2-3E8B07EF6183}" type="presParOf" srcId="{333A1088-737F-45CB-B68E-254E46348037}" destId="{76644BE8-9D7C-4C09-B250-3D10AF48CBB7}" srcOrd="12" destOrd="0" presId="urn:microsoft.com/office/officeart/2005/8/layout/target3"/>
    <dgm:cxn modelId="{B7C1958E-129C-4073-936A-BF189FF60ADE}" type="presParOf" srcId="{333A1088-737F-45CB-B68E-254E46348037}" destId="{EE85B701-7295-41C0-BA7A-34D3756A2AE6}" srcOrd="13" destOrd="0" presId="urn:microsoft.com/office/officeart/2005/8/layout/target3"/>
    <dgm:cxn modelId="{DA17979E-C20A-44EA-8E21-963E15D625C7}" type="presParOf" srcId="{333A1088-737F-45CB-B68E-254E46348037}" destId="{8BEBB6EC-1DAA-4CAC-8A25-BC0FCBD5DBD5}" srcOrd="14" destOrd="0" presId="urn:microsoft.com/office/officeart/2005/8/layout/target3"/>
    <dgm:cxn modelId="{C56E4020-0823-4F10-8868-13A0552B3AF6}" type="presParOf" srcId="{333A1088-737F-45CB-B68E-254E46348037}" destId="{AED2198E-93D5-4001-81B4-73124B309672}" srcOrd="15" destOrd="0" presId="urn:microsoft.com/office/officeart/2005/8/layout/target3"/>
    <dgm:cxn modelId="{CB5ED4EA-62F0-42EC-A1AB-BA23770C19AD}" type="presParOf" srcId="{333A1088-737F-45CB-B68E-254E46348037}" destId="{2BE915AB-18AA-4053-B92C-3BFC9ED204BB}" srcOrd="16" destOrd="0" presId="urn:microsoft.com/office/officeart/2005/8/layout/target3"/>
    <dgm:cxn modelId="{F8D7D4BC-87B9-4237-AEB1-EFFBB01F087D}" type="presParOf" srcId="{333A1088-737F-45CB-B68E-254E46348037}" destId="{6BB5E863-4638-4E1D-BFDE-399D028AC4ED}" srcOrd="17" destOrd="0" presId="urn:microsoft.com/office/officeart/2005/8/layout/target3"/>
    <dgm:cxn modelId="{2FA85A4B-EE29-4D62-8A7E-E46D1F9FE1F7}" type="presParOf" srcId="{333A1088-737F-45CB-B68E-254E46348037}" destId="{5A5FFA88-C948-4069-8E93-59FA12366E83}" srcOrd="18" destOrd="0" presId="urn:microsoft.com/office/officeart/2005/8/layout/target3"/>
    <dgm:cxn modelId="{91E0DBDB-7891-485A-918B-64B4CCB47CB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195786" cy="319578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82289" y="0"/>
          <a:ext cx="6394994" cy="319578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Lukavice, okres Ústí nad Orlicí</a:t>
          </a:r>
          <a:endParaRPr lang="cs-CZ" sz="1800" kern="1200" dirty="0"/>
        </a:p>
      </dsp:txBody>
      <dsp:txXfrm>
        <a:off x="1582289" y="0"/>
        <a:ext cx="6394994" cy="511325"/>
      </dsp:txXfrm>
    </dsp:sp>
    <dsp:sp modelId="{A52A0455-90FF-4808-ABD0-F02540D31D5A}">
      <dsp:nvSpPr>
        <dsp:cNvPr id="0" name=""/>
        <dsp:cNvSpPr/>
      </dsp:nvSpPr>
      <dsp:spPr>
        <a:xfrm>
          <a:off x="333058" y="582849"/>
          <a:ext cx="2524670" cy="25246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84335" y="582849"/>
          <a:ext cx="6394994" cy="25246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Eva Strnadová</a:t>
          </a:r>
          <a:endParaRPr lang="cs-CZ" sz="1800" kern="1200" dirty="0"/>
        </a:p>
      </dsp:txBody>
      <dsp:txXfrm>
        <a:off x="1584335" y="582849"/>
        <a:ext cx="6394994" cy="511325"/>
      </dsp:txXfrm>
    </dsp:sp>
    <dsp:sp modelId="{313FC574-E1CD-4FB4-B054-0B805CE0447D}">
      <dsp:nvSpPr>
        <dsp:cNvPr id="0" name=""/>
        <dsp:cNvSpPr/>
      </dsp:nvSpPr>
      <dsp:spPr>
        <a:xfrm>
          <a:off x="671115" y="983013"/>
          <a:ext cx="1853555" cy="19328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97893" y="983013"/>
          <a:ext cx="6394994" cy="19328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VY_52_INOVACE_04_05_08_TRÁVICÍ SOUSTAVA</a:t>
          </a:r>
          <a:endParaRPr lang="cs-CZ" sz="1800" kern="1200" dirty="0"/>
        </a:p>
      </dsp:txBody>
      <dsp:txXfrm>
        <a:off x="1597893" y="983013"/>
        <a:ext cx="6394994" cy="533195"/>
      </dsp:txXfrm>
    </dsp:sp>
    <dsp:sp modelId="{FFC9F71D-1B4F-4AD9-A4A6-86ADEFC8AF5C}">
      <dsp:nvSpPr>
        <dsp:cNvPr id="0" name=""/>
        <dsp:cNvSpPr/>
      </dsp:nvSpPr>
      <dsp:spPr>
        <a:xfrm>
          <a:off x="1006672" y="1533977"/>
          <a:ext cx="1182440" cy="11824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97893" y="1533977"/>
          <a:ext cx="6394994" cy="11824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TRÁVICÍ SOUSTAVA</a:t>
          </a:r>
          <a:endParaRPr lang="cs-CZ" sz="1800" kern="1200" dirty="0"/>
        </a:p>
      </dsp:txBody>
      <dsp:txXfrm>
        <a:off x="1597893" y="1533977"/>
        <a:ext cx="6394994" cy="511325"/>
      </dsp:txXfrm>
    </dsp:sp>
    <dsp:sp modelId="{EE85B701-7295-41C0-BA7A-34D3756A2AE6}">
      <dsp:nvSpPr>
        <dsp:cNvPr id="0" name=""/>
        <dsp:cNvSpPr/>
      </dsp:nvSpPr>
      <dsp:spPr>
        <a:xfrm>
          <a:off x="1342230" y="2045303"/>
          <a:ext cx="511325" cy="51132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97893" y="2045303"/>
          <a:ext cx="6394994" cy="5113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</a:t>
          </a:r>
          <a:r>
            <a:rPr lang="cs-CZ" sz="1800" b="0" kern="1200" dirty="0" smtClean="0"/>
            <a:t>CZ.1.07/1.4.00/21.1744 </a:t>
          </a:r>
          <a:endParaRPr lang="cs-CZ" sz="1800" b="0" kern="1200" dirty="0"/>
        </a:p>
      </dsp:txBody>
      <dsp:txXfrm>
        <a:off x="1597893" y="2045303"/>
        <a:ext cx="6394994" cy="5113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C07267-B6EE-400A-A7B2-3316274EE05E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6812FE-8233-4D4B-B0A4-A9D9B470F8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59305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127534F-23C8-4BE0-AB18-7EC0A2B667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AD9C3-E82F-4EC5-B67D-F12FA0D15A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5B755E-740F-4B52-95EF-8B648E7916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CD1AE-6B35-4835-893A-FE8B48811A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83E4B-B76C-43C0-BAE1-DC401451FC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94E44-83A3-4D47-8583-C807BFFC38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39E58-DA3B-4934-B7FB-136AC92120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EFFC8-8B98-4801-B198-8AF4340A4B1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DA737E-2286-40CD-97ED-B02838BB68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8A1AAC-52E9-41A1-A5A8-47A8BBD50C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B8608-6CAA-4D4C-BB1C-B84B1DF921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16550F56-A474-408B-A68A-7291D75650F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321338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00560C93-87FE-4500-8A08-C34E61DA9B7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7" r:id="rId1"/>
    <p:sldLayoutId id="2147483828" r:id="rId2"/>
    <p:sldLayoutId id="2147483829" r:id="rId3"/>
    <p:sldLayoutId id="2147483830" r:id="rId4"/>
    <p:sldLayoutId id="2147483831" r:id="rId5"/>
    <p:sldLayoutId id="2147483832" r:id="rId6"/>
    <p:sldLayoutId id="2147483833" r:id="rId7"/>
    <p:sldLayoutId id="2147483834" r:id="rId8"/>
    <p:sldLayoutId id="2147483835" r:id="rId9"/>
    <p:sldLayoutId id="2147483836" r:id="rId10"/>
    <p:sldLayoutId id="2147483837" r:id="rId11"/>
    <p:sldLayoutId id="2147483838" r:id="rId12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hyperlink" Target="http://www.youtube.com/watch?v=U144eib3MAY" TargetMode="Externa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endelova.cz/files/content/1210/files/tr&#225;ven&#237;.jpg" TargetMode="Externa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hyperlink" Target="http://www.youtube.com/watch?v=08VyJOEcDos&amp;list=PL5735002D1D904B49&amp;index=22" TargetMode="Externa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hyperlink" Target="http://files.asistent-zubniho-technika.webnode.cz/200000020-60de061d85/slo&#382;en&#237;%20z.jpg" TargetMode="Externa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5.wmf"/><Relationship Id="rId4" Type="http://schemas.openxmlformats.org/officeDocument/2006/relationships/hyperlink" Target="http://albert.zsunesco.cz:8888/moodle2/pluginfile.php/369/mod_page/content/2/jazyk.JP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achranny-kruh.cz/flash/ppp2011/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177926334"/>
              </p:ext>
            </p:extLst>
          </p:nvPr>
        </p:nvGraphicFramePr>
        <p:xfrm>
          <a:off x="539552" y="260648"/>
          <a:ext cx="7992888" cy="31957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5348455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908720"/>
            <a:ext cx="8064896" cy="5472608"/>
          </a:xfrm>
        </p:spPr>
        <p:txBody>
          <a:bodyPr>
            <a:noAutofit/>
          </a:bodyPr>
          <a:lstStyle/>
          <a:p>
            <a:pPr algn="just"/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Materiál slouží k výkladu o trávicí soustavě člověka. </a:t>
            </a:r>
          </a:p>
          <a:p>
            <a:pPr algn="just"/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Jednotlivé strany jsou věnovány konkrétním částem trávicí soustavy. Na některých stranách jsou umístěny odkazy na další internetové stránky. Hned na straně 4 je umístěn odkaz na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www.youtube.com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kde můžete shlédnout seriál Byl jednou jeden život. Jsou zde k nahlédnutí 3 části, je možné použít pouze některé části dle vlastního výběru nebo pro zpestření pustit všechny díly. V tomto materiálu bych tento seriál volila pouze při dostatku času, jinak není nutný. Vhodnější odkaz je na straně 7, kde stačí  kliknout na obrázek trávicí soustavy a otevře se vám video s trávením. Je sice v angličtině, takže jej můžeme pustit i bez zvuku a doprovázet to vlastním komentářem, ale je velice hezké a názorné. Na straně 6 je umístěn odkaz na obrázek trávicí soustavy s popisem. Na straně 8 jsou dva odkazy – obrázek zubu a jazyka s popisem. Strana 14 je pak opět věnována první pomoci.</a:t>
            </a:r>
          </a:p>
          <a:p>
            <a:pPr algn="just"/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Tento materiál je spíše výkladový..</a:t>
            </a:r>
          </a:p>
        </p:txBody>
      </p:sp>
    </p:spTree>
    <p:extLst>
      <p:ext uri="{BB962C8B-B14F-4D97-AF65-F5344CB8AC3E}">
        <p14:creationId xmlns="" xmlns:p14="http://schemas.microsoft.com/office/powerpoint/2010/main" val="2469926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Ilustrace: kliparty Microsoft Office</a:t>
            </a:r>
            <a:endParaRPr lang="cs-CZ" sz="2800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3210458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 smtClean="0"/>
              <a:t>Přírodověda Učebnice pro 5. ročník - Člověk a jeho svět</a:t>
            </a:r>
            <a:r>
              <a:rPr lang="cs-CZ" dirty="0" smtClean="0"/>
              <a:t>. 3. </a:t>
            </a:r>
            <a:r>
              <a:rPr lang="cs-CZ" dirty="0" err="1" smtClean="0"/>
              <a:t>vyd</a:t>
            </a:r>
            <a:r>
              <a:rPr lang="cs-CZ" dirty="0" smtClean="0"/>
              <a:t>. Praha: NOVÁ ŠKOLA, 2010. ISBN 978-80-7289-301-0. </a:t>
            </a:r>
          </a:p>
          <a:p>
            <a:pPr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3210458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1">
                <a:lumMod val="20000"/>
                <a:lumOff val="80000"/>
              </a:schemeClr>
            </a:gs>
            <a:gs pos="25000">
              <a:schemeClr val="bg2">
                <a:tint val="83000"/>
                <a:satMod val="320000"/>
              </a:schemeClr>
            </a:gs>
            <a:gs pos="100000">
              <a:schemeClr val="bg2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8000"/>
              <a:t>Lidské tělo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60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TRÁVICÍ SOUSTAVA</a:t>
            </a:r>
            <a:endParaRPr lang="cs-CZ" sz="6000" b="1" dirty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pic>
        <p:nvPicPr>
          <p:cNvPr id="1026" name="Picture 2" descr="C:\Documents and Settings\HP_Administrator\Local Settings\Temporary Internet Files\Content.IE5\IVR9INQ6\MC900426142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0249" y="1120775"/>
            <a:ext cx="1949450" cy="46164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6000" dirty="0"/>
              <a:t>Funkce:</a:t>
            </a:r>
          </a:p>
        </p:txBody>
      </p:sp>
      <p:sp>
        <p:nvSpPr>
          <p:cNvPr id="7475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700808"/>
            <a:ext cx="8229600" cy="4395192"/>
          </a:xfrm>
        </p:spPr>
        <p:txBody>
          <a:bodyPr>
            <a:normAutofit fontScale="77500" lnSpcReduction="20000"/>
          </a:bodyPr>
          <a:lstStyle/>
          <a:p>
            <a:endParaRPr lang="cs-CZ" sz="4800" dirty="0" smtClean="0"/>
          </a:p>
          <a:p>
            <a:r>
              <a:rPr lang="cs-CZ" sz="4800" dirty="0"/>
              <a:t>u</a:t>
            </a:r>
            <a:r>
              <a:rPr lang="cs-CZ" sz="4800" dirty="0" smtClean="0"/>
              <a:t>možňuje příjem a zpracování potravy</a:t>
            </a:r>
          </a:p>
          <a:p>
            <a:r>
              <a:rPr lang="cs-CZ" sz="4800" dirty="0"/>
              <a:t>r</a:t>
            </a:r>
            <a:r>
              <a:rPr lang="cs-CZ" sz="4800" dirty="0" smtClean="0"/>
              <a:t>ozkládá přijatou potravu na základní živiny, které tělo potřebuje</a:t>
            </a:r>
          </a:p>
          <a:p>
            <a:r>
              <a:rPr lang="cs-CZ" sz="4800" dirty="0"/>
              <a:t>n</a:t>
            </a:r>
            <a:r>
              <a:rPr lang="cs-CZ" sz="4800" dirty="0" smtClean="0"/>
              <a:t>estrávené zbytky jsou odvedeny z těla ven</a:t>
            </a:r>
          </a:p>
          <a:p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0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Části trávicí soustavy</a:t>
            </a:r>
            <a:endParaRPr lang="cs-CZ" sz="6000" dirty="0"/>
          </a:p>
        </p:txBody>
      </p:sp>
      <p:sp>
        <p:nvSpPr>
          <p:cNvPr id="75781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355379" y="1700808"/>
            <a:ext cx="7992888" cy="4781128"/>
          </a:xfrm>
        </p:spPr>
        <p:txBody>
          <a:bodyPr>
            <a:noAutofit/>
          </a:bodyPr>
          <a:lstStyle/>
          <a:p>
            <a:r>
              <a:rPr lang="cs-CZ" sz="3600" dirty="0"/>
              <a:t>ú</a:t>
            </a:r>
            <a:r>
              <a:rPr lang="cs-CZ" sz="3600" dirty="0" smtClean="0"/>
              <a:t>stní dutina</a:t>
            </a:r>
          </a:p>
          <a:p>
            <a:r>
              <a:rPr lang="cs-CZ" sz="3600" dirty="0"/>
              <a:t>h</a:t>
            </a:r>
            <a:r>
              <a:rPr lang="cs-CZ" sz="3600" dirty="0" smtClean="0"/>
              <a:t>ltan</a:t>
            </a:r>
          </a:p>
          <a:p>
            <a:r>
              <a:rPr lang="cs-CZ" sz="3600" dirty="0"/>
              <a:t>j</a:t>
            </a:r>
            <a:r>
              <a:rPr lang="cs-CZ" sz="3600" dirty="0" smtClean="0"/>
              <a:t>ícen</a:t>
            </a:r>
          </a:p>
          <a:p>
            <a:r>
              <a:rPr lang="cs-CZ" sz="3600" dirty="0"/>
              <a:t>ž</a:t>
            </a:r>
            <a:r>
              <a:rPr lang="cs-CZ" sz="3600" dirty="0" smtClean="0"/>
              <a:t>aludek</a:t>
            </a:r>
          </a:p>
          <a:p>
            <a:r>
              <a:rPr lang="cs-CZ" sz="3600" dirty="0"/>
              <a:t>t</a:t>
            </a:r>
            <a:r>
              <a:rPr lang="cs-CZ" sz="3600" dirty="0" smtClean="0"/>
              <a:t>enké střevo</a:t>
            </a:r>
          </a:p>
          <a:p>
            <a:r>
              <a:rPr lang="cs-CZ" sz="3600" dirty="0"/>
              <a:t>t</a:t>
            </a:r>
            <a:r>
              <a:rPr lang="cs-CZ" sz="3600" dirty="0" smtClean="0"/>
              <a:t>lusté střevo</a:t>
            </a:r>
          </a:p>
          <a:p>
            <a:r>
              <a:rPr lang="cs-CZ" sz="3600" dirty="0" smtClean="0"/>
              <a:t>konečník</a:t>
            </a:r>
            <a:endParaRPr lang="cs-CZ" sz="3600" dirty="0"/>
          </a:p>
        </p:txBody>
      </p:sp>
      <p:sp>
        <p:nvSpPr>
          <p:cNvPr id="2" name="Šipka doprava 1">
            <a:hlinkClick r:id="rId2"/>
          </p:cNvPr>
          <p:cNvSpPr/>
          <p:nvPr/>
        </p:nvSpPr>
        <p:spPr>
          <a:xfrm>
            <a:off x="5292080" y="3284984"/>
            <a:ext cx="1512168" cy="10081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57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57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757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757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757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757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757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757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757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757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7578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7578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7578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7578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HP_Administrator\Local Settings\Temporary Internet Files\Content.IE5\IVR9INQ6\MC900426142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124744"/>
            <a:ext cx="2198861" cy="52070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54167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0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        Ústní dutina</a:t>
            </a:r>
            <a:endParaRPr lang="cs-CZ" sz="6000" dirty="0"/>
          </a:p>
        </p:txBody>
      </p:sp>
      <p:sp>
        <p:nvSpPr>
          <p:cNvPr id="75781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467544" y="1564558"/>
            <a:ext cx="7992888" cy="4917377"/>
          </a:xfrm>
        </p:spPr>
        <p:txBody>
          <a:bodyPr>
            <a:noAutofit/>
          </a:bodyPr>
          <a:lstStyle/>
          <a:p>
            <a:pPr algn="just"/>
            <a:r>
              <a:rPr lang="cs-CZ" sz="3200" dirty="0"/>
              <a:t>j</a:t>
            </a:r>
            <a:r>
              <a:rPr lang="cs-CZ" sz="3200" dirty="0" smtClean="0"/>
              <a:t>sou v ní umístěny zuby a jazyk</a:t>
            </a:r>
          </a:p>
          <a:p>
            <a:pPr algn="just"/>
            <a:r>
              <a:rPr lang="cs-CZ" sz="3200" dirty="0"/>
              <a:t>v</a:t>
            </a:r>
            <a:r>
              <a:rPr lang="cs-CZ" sz="3200" dirty="0" smtClean="0"/>
              <a:t> ústech je potrava  rozkousána zuby, převalována jazykem a rozmělněna působením slinných žláz</a:t>
            </a:r>
          </a:p>
          <a:p>
            <a:pPr algn="just"/>
            <a:r>
              <a:rPr lang="cs-CZ" sz="3200" dirty="0"/>
              <a:t>z</a:t>
            </a:r>
            <a:r>
              <a:rPr lang="cs-CZ" sz="3200" dirty="0" smtClean="0"/>
              <a:t>uby – uloženy v horní a dolní čelisti, dospělý člověk má 32 zubů, mléčný chrup dětí obsahuje 20 zubů</a:t>
            </a:r>
          </a:p>
          <a:p>
            <a:pPr algn="just"/>
            <a:r>
              <a:rPr lang="cs-CZ" sz="3200" dirty="0"/>
              <a:t>j</a:t>
            </a:r>
            <a:r>
              <a:rPr lang="cs-CZ" sz="3200" dirty="0" smtClean="0"/>
              <a:t>azyk – </a:t>
            </a:r>
            <a:r>
              <a:rPr lang="cs-CZ" sz="3200" smtClean="0"/>
              <a:t>orgán chuti - na </a:t>
            </a:r>
            <a:r>
              <a:rPr lang="cs-CZ" sz="3200" dirty="0" smtClean="0"/>
              <a:t>hřbetu jazyka se nacházejí chuťové pohárky</a:t>
            </a:r>
            <a:endParaRPr lang="cs-CZ" sz="3200" dirty="0"/>
          </a:p>
        </p:txBody>
      </p:sp>
      <p:pic>
        <p:nvPicPr>
          <p:cNvPr id="3074" name="Picture 2" descr="C:\Documents and Settings\HP_Administrator\Local Settings\Temporary Internet Files\Content.IE5\9OZDX2XK\MC900281283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91698"/>
            <a:ext cx="1008112" cy="130391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HP_Administrator\Local Settings\Temporary Internet Files\Content.IE5\MLZ2JGNO\MC900428115[1].wmf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852808"/>
            <a:ext cx="1365498" cy="130047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821718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8" name="Rectangle 4"/>
          <p:cNvSpPr>
            <a:spLocks noGrp="1" noChangeArrowheads="1"/>
          </p:cNvSpPr>
          <p:nvPr>
            <p:ph type="title"/>
          </p:nvPr>
        </p:nvSpPr>
        <p:spPr>
          <a:xfrm>
            <a:off x="539552" y="908720"/>
            <a:ext cx="8229600" cy="864096"/>
          </a:xfrm>
        </p:spPr>
        <p:txBody>
          <a:bodyPr>
            <a:normAutofit fontScale="90000"/>
          </a:bodyPr>
          <a:lstStyle/>
          <a:p>
            <a:r>
              <a:rPr lang="cs-CZ" sz="6000" dirty="0" smtClean="0"/>
              <a:t>         Hltan a jícen</a:t>
            </a:r>
            <a:endParaRPr lang="cs-CZ" sz="6000" dirty="0"/>
          </a:p>
        </p:txBody>
      </p:sp>
      <p:sp>
        <p:nvSpPr>
          <p:cNvPr id="77829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539552" y="2348880"/>
            <a:ext cx="8352928" cy="3600401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cs-CZ" sz="3600" dirty="0" smtClean="0"/>
              <a:t>Potrava jimi pokračuje po polknutí až do žaludku</a:t>
            </a:r>
          </a:p>
          <a:p>
            <a:pPr marL="68580" indent="0">
              <a:lnSpc>
                <a:spcPct val="90000"/>
              </a:lnSpc>
              <a:buNone/>
            </a:pPr>
            <a:endParaRPr lang="cs-CZ" sz="3600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8" name="Rectangle 4"/>
          <p:cNvSpPr>
            <a:spLocks noGrp="1" noChangeArrowheads="1"/>
          </p:cNvSpPr>
          <p:nvPr>
            <p:ph type="title"/>
          </p:nvPr>
        </p:nvSpPr>
        <p:spPr>
          <a:xfrm>
            <a:off x="539552" y="908720"/>
            <a:ext cx="8229600" cy="864096"/>
          </a:xfrm>
        </p:spPr>
        <p:txBody>
          <a:bodyPr>
            <a:normAutofit fontScale="90000"/>
          </a:bodyPr>
          <a:lstStyle/>
          <a:p>
            <a:r>
              <a:rPr lang="cs-CZ" sz="6000" dirty="0" smtClean="0"/>
              <a:t>         Žaludek</a:t>
            </a:r>
            <a:endParaRPr lang="cs-CZ" sz="6000" dirty="0"/>
          </a:p>
        </p:txBody>
      </p:sp>
      <p:sp>
        <p:nvSpPr>
          <p:cNvPr id="77829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539552" y="1844824"/>
            <a:ext cx="8352928" cy="4104457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cs-CZ" sz="3600" dirty="0" smtClean="0"/>
              <a:t>podobá se splasklému pytlíčku a mění tvar podle obsahu a polohy těla</a:t>
            </a:r>
          </a:p>
          <a:p>
            <a:pPr>
              <a:lnSpc>
                <a:spcPct val="90000"/>
              </a:lnSpc>
            </a:pPr>
            <a:r>
              <a:rPr lang="cs-CZ" sz="3600" dirty="0"/>
              <a:t>s</a:t>
            </a:r>
            <a:r>
              <a:rPr lang="cs-CZ" sz="3600" dirty="0" smtClean="0"/>
              <a:t>těny žaludku potravu promísí se žaludečními šťávami na kaši</a:t>
            </a:r>
          </a:p>
          <a:p>
            <a:pPr marL="68580" indent="0">
              <a:lnSpc>
                <a:spcPct val="90000"/>
              </a:lnSpc>
              <a:buNone/>
            </a:pPr>
            <a:endParaRPr lang="cs-CZ" sz="3600" dirty="0" smtClean="0"/>
          </a:p>
          <a:p>
            <a:pPr marL="68580" indent="0">
              <a:lnSpc>
                <a:spcPct val="90000"/>
              </a:lnSpc>
              <a:buNone/>
            </a:pPr>
            <a:endParaRPr lang="cs-CZ" sz="3600" u="sng" dirty="0"/>
          </a:p>
        </p:txBody>
      </p:sp>
      <p:pic>
        <p:nvPicPr>
          <p:cNvPr id="4098" name="Picture 2" descr="C:\Documents and Settings\HP_Administrator\Local Settings\Temporary Internet Files\Content.IE5\JQM0L07O\MC9004263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221088"/>
            <a:ext cx="2488009" cy="20515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844923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8" name="Rectangle 4"/>
          <p:cNvSpPr>
            <a:spLocks noGrp="1" noChangeArrowheads="1"/>
          </p:cNvSpPr>
          <p:nvPr>
            <p:ph type="title"/>
          </p:nvPr>
        </p:nvSpPr>
        <p:spPr>
          <a:xfrm>
            <a:off x="539552" y="908720"/>
            <a:ext cx="8229600" cy="864096"/>
          </a:xfrm>
        </p:spPr>
        <p:txBody>
          <a:bodyPr>
            <a:normAutofit fontScale="90000"/>
          </a:bodyPr>
          <a:lstStyle/>
          <a:p>
            <a:r>
              <a:rPr lang="cs-CZ" sz="6000" dirty="0" smtClean="0"/>
              <a:t>         Tenké střevo</a:t>
            </a:r>
            <a:endParaRPr lang="cs-CZ" sz="6000" dirty="0"/>
          </a:p>
        </p:txBody>
      </p:sp>
      <p:sp>
        <p:nvSpPr>
          <p:cNvPr id="77829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539552" y="2348880"/>
            <a:ext cx="8352928" cy="3600401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cs-CZ" sz="3600" dirty="0"/>
              <a:t>d</a:t>
            </a:r>
            <a:r>
              <a:rPr lang="cs-CZ" sz="3600" dirty="0" smtClean="0"/>
              <a:t>alší štěpení potravy pomocí trávicích látek (vylučovány ze slinivky břišní a jater)</a:t>
            </a:r>
          </a:p>
          <a:p>
            <a:pPr>
              <a:lnSpc>
                <a:spcPct val="90000"/>
              </a:lnSpc>
            </a:pPr>
            <a:r>
              <a:rPr lang="cs-CZ" sz="3600" dirty="0"/>
              <a:t>z</a:t>
            </a:r>
            <a:r>
              <a:rPr lang="cs-CZ" sz="3600" dirty="0" smtClean="0"/>
              <a:t> potravy se uvolňují živiny, které se stěnami tenkého střeva dostávají do krve</a:t>
            </a:r>
          </a:p>
          <a:p>
            <a:pPr marL="68580" indent="0">
              <a:lnSpc>
                <a:spcPct val="90000"/>
              </a:lnSpc>
              <a:buNone/>
            </a:pPr>
            <a:endParaRPr lang="cs-CZ" sz="3600" u="sng" dirty="0"/>
          </a:p>
        </p:txBody>
      </p:sp>
    </p:spTree>
    <p:extLst>
      <p:ext uri="{BB962C8B-B14F-4D97-AF65-F5344CB8AC3E}">
        <p14:creationId xmlns="" xmlns:p14="http://schemas.microsoft.com/office/powerpoint/2010/main" val="844923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8" name="Rectangle 4"/>
          <p:cNvSpPr>
            <a:spLocks noGrp="1" noChangeArrowheads="1"/>
          </p:cNvSpPr>
          <p:nvPr>
            <p:ph type="title"/>
          </p:nvPr>
        </p:nvSpPr>
        <p:spPr>
          <a:xfrm>
            <a:off x="539552" y="908720"/>
            <a:ext cx="8229600" cy="864096"/>
          </a:xfrm>
        </p:spPr>
        <p:txBody>
          <a:bodyPr>
            <a:normAutofit fontScale="90000"/>
          </a:bodyPr>
          <a:lstStyle/>
          <a:p>
            <a:r>
              <a:rPr lang="cs-CZ" sz="6000" dirty="0" smtClean="0"/>
              <a:t>         Tlusté střevo</a:t>
            </a:r>
            <a:endParaRPr lang="cs-CZ" sz="6000" dirty="0"/>
          </a:p>
        </p:txBody>
      </p:sp>
      <p:sp>
        <p:nvSpPr>
          <p:cNvPr id="77829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467544" y="2348880"/>
            <a:ext cx="8208912" cy="3600401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cs-CZ" sz="3600" dirty="0"/>
              <a:t>z</a:t>
            </a:r>
            <a:r>
              <a:rPr lang="cs-CZ" sz="3600" dirty="0" smtClean="0"/>
              <a:t>pracovávají se v něm nestrávené zbytky potravy</a:t>
            </a:r>
          </a:p>
          <a:p>
            <a:pPr>
              <a:lnSpc>
                <a:spcPct val="90000"/>
              </a:lnSpc>
            </a:pPr>
            <a:r>
              <a:rPr lang="cs-CZ" sz="3600" dirty="0"/>
              <a:t>v</a:t>
            </a:r>
            <a:r>
              <a:rPr lang="cs-CZ" sz="3600" dirty="0" smtClean="0"/>
              <a:t>ytváří se stolice</a:t>
            </a:r>
          </a:p>
          <a:p>
            <a:pPr marL="68580" indent="0">
              <a:lnSpc>
                <a:spcPct val="90000"/>
              </a:lnSpc>
              <a:buNone/>
            </a:pPr>
            <a:endParaRPr lang="cs-CZ" sz="3600" u="sng" dirty="0"/>
          </a:p>
        </p:txBody>
      </p:sp>
      <p:pic>
        <p:nvPicPr>
          <p:cNvPr id="3074" name="Picture 2" descr="C:\Documents and Settings\HP_Administrator\Local Settings\Temporary Internet Files\Content.IE5\UIRZ7TJ4\MP90038581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924944"/>
            <a:ext cx="2399155" cy="335881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844923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8" name="Rectangle 4"/>
          <p:cNvSpPr>
            <a:spLocks noGrp="1" noChangeArrowheads="1"/>
          </p:cNvSpPr>
          <p:nvPr>
            <p:ph type="title"/>
          </p:nvPr>
        </p:nvSpPr>
        <p:spPr>
          <a:xfrm>
            <a:off x="539552" y="908720"/>
            <a:ext cx="8229600" cy="864096"/>
          </a:xfrm>
        </p:spPr>
        <p:txBody>
          <a:bodyPr>
            <a:normAutofit fontScale="90000"/>
          </a:bodyPr>
          <a:lstStyle/>
          <a:p>
            <a:r>
              <a:rPr lang="cs-CZ" sz="6000" dirty="0" smtClean="0"/>
              <a:t>         Konečník</a:t>
            </a:r>
            <a:endParaRPr lang="cs-CZ" sz="6000" dirty="0"/>
          </a:p>
        </p:txBody>
      </p:sp>
      <p:sp>
        <p:nvSpPr>
          <p:cNvPr id="77829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539552" y="2348880"/>
            <a:ext cx="8352928" cy="3600401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cs-CZ" sz="3600" dirty="0"/>
              <a:t>o</a:t>
            </a:r>
            <a:r>
              <a:rPr lang="cs-CZ" sz="3600" dirty="0" smtClean="0"/>
              <a:t>dchází jím z těla ven stolice</a:t>
            </a:r>
          </a:p>
          <a:p>
            <a:pPr marL="68580" indent="0">
              <a:lnSpc>
                <a:spcPct val="90000"/>
              </a:lnSpc>
              <a:buNone/>
            </a:pPr>
            <a:endParaRPr lang="cs-CZ" sz="3600" u="sng" dirty="0"/>
          </a:p>
        </p:txBody>
      </p:sp>
    </p:spTree>
    <p:extLst>
      <p:ext uri="{BB962C8B-B14F-4D97-AF65-F5344CB8AC3E}">
        <p14:creationId xmlns="" xmlns:p14="http://schemas.microsoft.com/office/powerpoint/2010/main" val="844923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908720"/>
            <a:ext cx="6637468" cy="1362075"/>
          </a:xfrm>
        </p:spPr>
        <p:txBody>
          <a:bodyPr/>
          <a:lstStyle/>
          <a:p>
            <a:r>
              <a:rPr lang="cs-CZ" smtClean="0"/>
              <a:t>Problémy trávicí </a:t>
            </a:r>
            <a:r>
              <a:rPr lang="cs-CZ" dirty="0" smtClean="0"/>
              <a:t>soustavy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1187624" y="2348880"/>
            <a:ext cx="6637467" cy="1520413"/>
          </a:xfrm>
        </p:spPr>
        <p:txBody>
          <a:bodyPr>
            <a:normAutofit lnSpcReduction="10000"/>
          </a:bodyPr>
          <a:lstStyle/>
          <a:p>
            <a:pPr algn="just"/>
            <a:r>
              <a:rPr lang="cs-CZ" dirty="0"/>
              <a:t>Po kliknutí na šipku se Vám otevře odkaz na on-line příručku první pomoci. V obsahu si </a:t>
            </a:r>
            <a:r>
              <a:rPr lang="cs-CZ" dirty="0" smtClean="0"/>
              <a:t>můžete vybrat hned několik možností (Otravy – alkohol, </a:t>
            </a:r>
            <a:r>
              <a:rPr lang="cs-CZ" dirty="0" err="1" smtClean="0"/>
              <a:t>fridex</a:t>
            </a:r>
            <a:r>
              <a:rPr lang="cs-CZ" dirty="0" smtClean="0"/>
              <a:t>, CO, CO</a:t>
            </a:r>
            <a:r>
              <a:rPr lang="cs-CZ" sz="1200" dirty="0" smtClean="0"/>
              <a:t>2</a:t>
            </a:r>
            <a:r>
              <a:rPr lang="cs-CZ" dirty="0" smtClean="0"/>
              <a:t>, drogy a léky, houby nebo Cukrovka) a program spusťte.</a:t>
            </a:r>
            <a:endParaRPr lang="cs-CZ" dirty="0"/>
          </a:p>
          <a:p>
            <a:endParaRPr lang="cs-CZ" dirty="0"/>
          </a:p>
        </p:txBody>
      </p:sp>
      <p:sp>
        <p:nvSpPr>
          <p:cNvPr id="3" name="Šipka doprava 2">
            <a:hlinkClick r:id="rId2"/>
          </p:cNvPr>
          <p:cNvSpPr/>
          <p:nvPr/>
        </p:nvSpPr>
        <p:spPr>
          <a:xfrm>
            <a:off x="3464902" y="4581128"/>
            <a:ext cx="1800200" cy="10801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27036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289</TotalTime>
  <Words>475</Words>
  <Application>Microsoft Office PowerPoint</Application>
  <PresentationFormat>Předvádění na obrazovce (4:3)</PresentationFormat>
  <Paragraphs>49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Austin</vt:lpstr>
      <vt:lpstr>Snímek 1</vt:lpstr>
      <vt:lpstr>ANOTACE</vt:lpstr>
      <vt:lpstr>CITACE</vt:lpstr>
      <vt:lpstr>ZDROJE</vt:lpstr>
      <vt:lpstr>Lidské tělo</vt:lpstr>
      <vt:lpstr>Funkce:</vt:lpstr>
      <vt:lpstr>Části trávicí soustavy</vt:lpstr>
      <vt:lpstr>Snímek 8</vt:lpstr>
      <vt:lpstr>        Ústní dutina</vt:lpstr>
      <vt:lpstr>         Hltan a jícen</vt:lpstr>
      <vt:lpstr>         Žaludek</vt:lpstr>
      <vt:lpstr>         Tenké střevo</vt:lpstr>
      <vt:lpstr>         Tlusté střevo</vt:lpstr>
      <vt:lpstr>         Konečník</vt:lpstr>
      <vt:lpstr>Problémy trávicí soustavy</vt:lpstr>
    </vt:vector>
  </TitlesOfParts>
  <Company>Your Company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Your User Name</dc:creator>
  <cp:lastModifiedBy>Karel</cp:lastModifiedBy>
  <cp:revision>40</cp:revision>
  <dcterms:created xsi:type="dcterms:W3CDTF">2013-02-22T19:38:21Z</dcterms:created>
  <dcterms:modified xsi:type="dcterms:W3CDTF">2013-06-25T19:44:50Z</dcterms:modified>
</cp:coreProperties>
</file>