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3"/>
  </p:notesMasterIdLst>
  <p:sldIdLst>
    <p:sldId id="266" r:id="rId2"/>
    <p:sldId id="267" r:id="rId3"/>
    <p:sldId id="268" r:id="rId4"/>
    <p:sldId id="275" r:id="rId5"/>
    <p:sldId id="256" r:id="rId6"/>
    <p:sldId id="258" r:id="rId7"/>
    <p:sldId id="272" r:id="rId8"/>
    <p:sldId id="271" r:id="rId9"/>
    <p:sldId id="259" r:id="rId10"/>
    <p:sldId id="273" r:id="rId11"/>
    <p:sldId id="27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VY_52_INOVACE_04_05_10_MOČOVÁ SOUSTAVA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Eva Strnadová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MOČOVÁ SOUSTAVA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BDEE51-D7A2-4EFC-BA7F-E6E8C1ED0D9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F23E89B-5FD2-4C47-9384-B953E95EC503}" type="presOf" srcId="{B651F6E3-6281-48DB-9319-2AEAFDAE7572}" destId="{619D679B-A015-4ECF-8348-D1034C574F40}" srcOrd="0" destOrd="0" presId="urn:microsoft.com/office/officeart/2005/8/layout/target3"/>
    <dgm:cxn modelId="{638BA728-111E-4D8B-8F76-32688781773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64144A-C312-4B41-BAC6-665F28D84C4A}" type="presOf" srcId="{B651F6E3-6281-48DB-9319-2AEAFDAE7572}" destId="{6BB5E863-4638-4E1D-BFDE-399D028AC4ED}" srcOrd="1" destOrd="0" presId="urn:microsoft.com/office/officeart/2005/8/layout/target3"/>
    <dgm:cxn modelId="{4F981F39-AD52-4276-B531-A5F376239DF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7A55A7-FF43-4A35-91E9-CC292BA2884F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F1ABB4-0D42-4FB7-B81A-CF9AC8087EF5}" type="presOf" srcId="{D1D4F407-5343-4D3F-B5B9-D407B03CAEB4}" destId="{AED2198E-93D5-4001-81B4-73124B309672}" srcOrd="1" destOrd="0" presId="urn:microsoft.com/office/officeart/2005/8/layout/target3"/>
    <dgm:cxn modelId="{564ACD48-0473-438F-8D62-C0445110ADBE}" type="presOf" srcId="{4C35D32F-0EAB-4CD7-82EE-45574DC2A586}" destId="{8BEBB6EC-1DAA-4CAC-8A25-BC0FCBD5DBD5}" srcOrd="0" destOrd="0" presId="urn:microsoft.com/office/officeart/2005/8/layout/target3"/>
    <dgm:cxn modelId="{B3BBDDF5-B46F-411F-B040-D024C25B2108}" type="presOf" srcId="{757F3AB3-0718-4624-B441-E567A8F0AB56}" destId="{333A1088-737F-45CB-B68E-254E46348037}" srcOrd="0" destOrd="0" presId="urn:microsoft.com/office/officeart/2005/8/layout/target3"/>
    <dgm:cxn modelId="{4C4BCC3F-0B91-4968-92AA-5FACA6E2EAE6}" type="presOf" srcId="{D1D4F407-5343-4D3F-B5B9-D407B03CAEB4}" destId="{D005CE8C-CC26-4C3E-AC11-E15060ECD759}" srcOrd="0" destOrd="0" presId="urn:microsoft.com/office/officeart/2005/8/layout/target3"/>
    <dgm:cxn modelId="{D509C4FA-4B6D-4A53-9FB0-F6CB6B737AA1}" type="presOf" srcId="{D8197B8C-B260-4A16-BDF4-0947B075E274}" destId="{25B08C86-7E15-44DC-BE7F-FFB55DD49D12}" srcOrd="0" destOrd="0" presId="urn:microsoft.com/office/officeart/2005/8/layout/target3"/>
    <dgm:cxn modelId="{AE50D437-F49A-4978-B639-26C4A0205B60}" type="presParOf" srcId="{333A1088-737F-45CB-B68E-254E46348037}" destId="{F5ABB229-8D3B-4694-996A-96F23CF14429}" srcOrd="0" destOrd="0" presId="urn:microsoft.com/office/officeart/2005/8/layout/target3"/>
    <dgm:cxn modelId="{F9E7AE65-7013-4B6E-8511-D5EA61B5A7B6}" type="presParOf" srcId="{333A1088-737F-45CB-B68E-254E46348037}" destId="{F41139FD-01EE-4571-8B17-4FB00FC51163}" srcOrd="1" destOrd="0" presId="urn:microsoft.com/office/officeart/2005/8/layout/target3"/>
    <dgm:cxn modelId="{C1C56122-9C58-4710-AABC-7B2781AB8535}" type="presParOf" srcId="{333A1088-737F-45CB-B68E-254E46348037}" destId="{D005CE8C-CC26-4C3E-AC11-E15060ECD759}" srcOrd="2" destOrd="0" presId="urn:microsoft.com/office/officeart/2005/8/layout/target3"/>
    <dgm:cxn modelId="{711D340D-5AE0-4BA6-9727-8E0DC924877F}" type="presParOf" srcId="{333A1088-737F-45CB-B68E-254E46348037}" destId="{2C702D82-9B77-49B7-9568-BB8EB47C3372}" srcOrd="3" destOrd="0" presId="urn:microsoft.com/office/officeart/2005/8/layout/target3"/>
    <dgm:cxn modelId="{24429B8D-20FF-468F-9B9F-8855CE66FCCC}" type="presParOf" srcId="{333A1088-737F-45CB-B68E-254E46348037}" destId="{A52A0455-90FF-4808-ABD0-F02540D31D5A}" srcOrd="4" destOrd="0" presId="urn:microsoft.com/office/officeart/2005/8/layout/target3"/>
    <dgm:cxn modelId="{F84650F8-B8BA-4AC8-9319-66C53F610126}" type="presParOf" srcId="{333A1088-737F-45CB-B68E-254E46348037}" destId="{6140AFEC-043D-4C43-A2F9-D0F5331DF3A3}" srcOrd="5" destOrd="0" presId="urn:microsoft.com/office/officeart/2005/8/layout/target3"/>
    <dgm:cxn modelId="{67159B52-77B1-491A-BD73-FE4F47BAE645}" type="presParOf" srcId="{333A1088-737F-45CB-B68E-254E46348037}" destId="{9358AC05-5D7D-4327-9F80-1AD486AEA664}" srcOrd="6" destOrd="0" presId="urn:microsoft.com/office/officeart/2005/8/layout/target3"/>
    <dgm:cxn modelId="{EF6FDF77-E42B-4F86-A9C1-DA55B2A52749}" type="presParOf" srcId="{333A1088-737F-45CB-B68E-254E46348037}" destId="{313FC574-E1CD-4FB4-B054-0B805CE0447D}" srcOrd="7" destOrd="0" presId="urn:microsoft.com/office/officeart/2005/8/layout/target3"/>
    <dgm:cxn modelId="{95FA877A-7F8B-401B-B17B-3EC1E2A7AE00}" type="presParOf" srcId="{333A1088-737F-45CB-B68E-254E46348037}" destId="{619D679B-A015-4ECF-8348-D1034C574F40}" srcOrd="8" destOrd="0" presId="urn:microsoft.com/office/officeart/2005/8/layout/target3"/>
    <dgm:cxn modelId="{8F566509-1D76-4DAF-9B34-AF926576ADEF}" type="presParOf" srcId="{333A1088-737F-45CB-B68E-254E46348037}" destId="{322283A8-4A27-4CDA-BAE3-F381106A9174}" srcOrd="9" destOrd="0" presId="urn:microsoft.com/office/officeart/2005/8/layout/target3"/>
    <dgm:cxn modelId="{0F8B27B1-FF8F-4305-8305-D82412936AF8}" type="presParOf" srcId="{333A1088-737F-45CB-B68E-254E46348037}" destId="{FFC9F71D-1B4F-4AD9-A4A6-86ADEFC8AF5C}" srcOrd="10" destOrd="0" presId="urn:microsoft.com/office/officeart/2005/8/layout/target3"/>
    <dgm:cxn modelId="{B6DCBE9D-2EEC-4D06-BE59-9C46339AB090}" type="presParOf" srcId="{333A1088-737F-45CB-B68E-254E46348037}" destId="{25B08C86-7E15-44DC-BE7F-FFB55DD49D12}" srcOrd="11" destOrd="0" presId="urn:microsoft.com/office/officeart/2005/8/layout/target3"/>
    <dgm:cxn modelId="{B36617CD-025C-4BA7-B3B2-3E8B07EF6183}" type="presParOf" srcId="{333A1088-737F-45CB-B68E-254E46348037}" destId="{76644BE8-9D7C-4C09-B250-3D10AF48CBB7}" srcOrd="12" destOrd="0" presId="urn:microsoft.com/office/officeart/2005/8/layout/target3"/>
    <dgm:cxn modelId="{B7C1958E-129C-4073-936A-BF189FF60ADE}" type="presParOf" srcId="{333A1088-737F-45CB-B68E-254E46348037}" destId="{EE85B701-7295-41C0-BA7A-34D3756A2AE6}" srcOrd="13" destOrd="0" presId="urn:microsoft.com/office/officeart/2005/8/layout/target3"/>
    <dgm:cxn modelId="{DA17979E-C20A-44EA-8E21-963E15D625C7}" type="presParOf" srcId="{333A1088-737F-45CB-B68E-254E46348037}" destId="{8BEBB6EC-1DAA-4CAC-8A25-BC0FCBD5DBD5}" srcOrd="14" destOrd="0" presId="urn:microsoft.com/office/officeart/2005/8/layout/target3"/>
    <dgm:cxn modelId="{C56E4020-0823-4F10-8868-13A0552B3AF6}" type="presParOf" srcId="{333A1088-737F-45CB-B68E-254E46348037}" destId="{AED2198E-93D5-4001-81B4-73124B309672}" srcOrd="15" destOrd="0" presId="urn:microsoft.com/office/officeart/2005/8/layout/target3"/>
    <dgm:cxn modelId="{CB5ED4EA-62F0-42EC-A1AB-BA23770C19AD}" type="presParOf" srcId="{333A1088-737F-45CB-B68E-254E46348037}" destId="{2BE915AB-18AA-4053-B92C-3BFC9ED204BB}" srcOrd="16" destOrd="0" presId="urn:microsoft.com/office/officeart/2005/8/layout/target3"/>
    <dgm:cxn modelId="{F8D7D4BC-87B9-4237-AEB1-EFFBB01F087D}" type="presParOf" srcId="{333A1088-737F-45CB-B68E-254E46348037}" destId="{6BB5E863-4638-4E1D-BFDE-399D028AC4ED}" srcOrd="17" destOrd="0" presId="urn:microsoft.com/office/officeart/2005/8/layout/target3"/>
    <dgm:cxn modelId="{2FA85A4B-EE29-4D62-8A7E-E46D1F9FE1F7}" type="presParOf" srcId="{333A1088-737F-45CB-B68E-254E46348037}" destId="{5A5FFA88-C948-4069-8E93-59FA12366E83}" srcOrd="18" destOrd="0" presId="urn:microsoft.com/office/officeart/2005/8/layout/target3"/>
    <dgm:cxn modelId="{91E0DBDB-7891-485A-918B-64B4CCB47C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Eva Strnadová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VY_52_INOVACE_04_05_10_MOČOVÁ SOUSTAVA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MOČOVÁ SOUSTAVA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07267-B6EE-400A-A7B2-3316274EE05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812FE-8233-4D4B-B0A4-A9D9B470F8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5930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7534F-23C8-4BE0-AB18-7EC0A2B66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AD9C3-E82F-4EC5-B67D-F12FA0D15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B755E-740F-4B52-95EF-8B648E791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CD1AE-6B35-4835-893A-FE8B48811A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83E4B-B76C-43C0-BAE1-DC401451F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94E44-83A3-4D47-8583-C807BFFC3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9E58-DA3B-4934-B7FB-136AC9212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EFFC8-8B98-4801-B198-8AF4340A4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1DA737E-2286-40CD-97ED-B02838BB68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A1AAC-52E9-41A1-A5A8-47A8BBD50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B8608-6CAA-4D4C-BB1C-B84B1DF92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6550F56-A474-408B-A68A-7291D75650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2133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0560C93-87FE-4500-8A08-C34E61DA9B7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youtube.com/watch?v=sSSM5zI79ys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5zsfm.cz/machacovi/priraz/8/ledvina.JPG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loplast.cz/UrologyAndContinenceCare/Topics/PublishingImages/urinary_system_female.jpg" TargetMode="External"/><Relationship Id="rId2" Type="http://schemas.openxmlformats.org/officeDocument/2006/relationships/hyperlink" Target="http://vyuka.zsjarose.cz/data/swic/lessons/856.jpg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02830069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34845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69269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8064896" cy="4968552"/>
          </a:xfrm>
        </p:spPr>
        <p:txBody>
          <a:bodyPr>
            <a:noAutofit/>
          </a:bodyPr>
          <a:lstStyle/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slouží k výkladu o močové soustavě člověka. 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Jednotlivé strany jsou věnovány konkrétním částem močové soustavy. Na straně 4 je v obrázku ledviny umístěn odkaz na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www.youtube.com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kde můžete shlédnout seriál Byl jednou jeden život. Jsou zde k nahlédnutí 3 části, je možné použít pouze některé části dle vlastního výběru nebo pro zpestření pustit všechny díly.  Na straně 6 je pak umístěn obrázek z wikipedie, na kterém je ukázána močová soustava. V šipkách jsou uloženy odkazy na obrázky konkrétních části močové soustavy. Nechám na zvážení vyučujícího, zda je </a:t>
            </a:r>
            <a:r>
              <a:rPr lang="cs-CZ" sz="2200" smtClean="0">
                <a:latin typeface="Times New Roman" pitchFamily="18" charset="0"/>
                <a:cs typeface="Times New Roman" pitchFamily="18" charset="0"/>
              </a:rPr>
              <a:t>žákům ukáže nebo ne.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Tento materiál slouží pro výklad.</a:t>
            </a:r>
          </a:p>
        </p:txBody>
      </p:sp>
    </p:spTree>
    <p:extLst>
      <p:ext uri="{BB962C8B-B14F-4D97-AF65-F5344CB8AC3E}">
        <p14:creationId xmlns="" xmlns:p14="http://schemas.microsoft.com/office/powerpoint/2010/main" val="246992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kliparty Microsoft Office</a:t>
            </a:r>
          </a:p>
          <a:p>
            <a:r>
              <a:rPr lang="cs-CZ" sz="2800" dirty="0"/>
              <a:t>LENNERT, B. </a:t>
            </a:r>
            <a:r>
              <a:rPr lang="cs-CZ" sz="2800" i="1" dirty="0"/>
              <a:t>wikipedia.cz</a:t>
            </a:r>
            <a:r>
              <a:rPr lang="cs-CZ" sz="2800" dirty="0"/>
              <a:t> [online]. [cit. 25.4.2013]. Dostupný na WWW: http://upload.wikimedia.org/wikipedia/commons/e/ef/Urinary_tract_en.png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1045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132856"/>
            <a:ext cx="7355160" cy="4389120"/>
          </a:xfrm>
        </p:spPr>
        <p:txBody>
          <a:bodyPr>
            <a:normAutofit/>
          </a:bodyPr>
          <a:lstStyle/>
          <a:p>
            <a:r>
              <a:rPr lang="cs-CZ" i="1" dirty="0" smtClean="0"/>
              <a:t>Přírodověda Učebnice pro 5. ročník - Člověk a jeho svět</a:t>
            </a:r>
            <a:r>
              <a:rPr lang="cs-CZ" dirty="0" smtClean="0"/>
              <a:t>. 3. </a:t>
            </a:r>
            <a:r>
              <a:rPr lang="cs-CZ" dirty="0" err="1" smtClean="0"/>
              <a:t>vyd</a:t>
            </a:r>
            <a:r>
              <a:rPr lang="cs-CZ" dirty="0" smtClean="0"/>
              <a:t>. Praha: NOVÁ ŠKOLA, 2010. ISBN 978-80-7289-301-0. </a:t>
            </a:r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1045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20000"/>
                <a:lumOff val="80000"/>
              </a:schemeClr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/>
              <a:t>Lidské tělo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MOČOVÁSOUSTAVA</a:t>
            </a:r>
            <a:endParaRPr lang="cs-CZ" sz="60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2" name="Picture 2" descr="C:\Documents and Settings\HP_Administrator\Local Settings\Temporary Internet Files\Content.IE5\ERGIDFNC\MC900426164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293096"/>
            <a:ext cx="1392233" cy="21602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Části močové soustavy</a:t>
            </a:r>
            <a:endParaRPr lang="cs-CZ" sz="6000" dirty="0"/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577" y="2132856"/>
            <a:ext cx="7592690" cy="4349080"/>
          </a:xfrm>
        </p:spPr>
        <p:txBody>
          <a:bodyPr>
            <a:noAutofit/>
          </a:bodyPr>
          <a:lstStyle/>
          <a:p>
            <a:r>
              <a:rPr lang="cs-CZ" sz="4800" dirty="0" smtClean="0"/>
              <a:t> ledviny</a:t>
            </a:r>
          </a:p>
          <a:p>
            <a:r>
              <a:rPr lang="cs-CZ" sz="4800" dirty="0" smtClean="0"/>
              <a:t> močovod</a:t>
            </a:r>
          </a:p>
          <a:p>
            <a:r>
              <a:rPr lang="cs-CZ" sz="4800" dirty="0" smtClean="0"/>
              <a:t> močový měchýř</a:t>
            </a:r>
          </a:p>
          <a:p>
            <a:r>
              <a:rPr lang="cs-CZ" sz="4800" dirty="0" smtClean="0"/>
              <a:t> močová trubice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5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5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57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57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57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57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57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57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379800"/>
            <a:ext cx="3861790" cy="6289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16559" y="3962291"/>
            <a:ext cx="936104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83713" y="4435607"/>
            <a:ext cx="1168060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močovod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22694" y="5598877"/>
            <a:ext cx="1737047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očový měchýř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84528" y="6100901"/>
            <a:ext cx="1568135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močová trubice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416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        Ledviny</a:t>
            </a:r>
            <a:endParaRPr lang="cs-CZ" sz="6000" dirty="0"/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1700808"/>
            <a:ext cx="7992888" cy="4781127"/>
          </a:xfrm>
        </p:spPr>
        <p:txBody>
          <a:bodyPr>
            <a:noAutofit/>
          </a:bodyPr>
          <a:lstStyle/>
          <a:p>
            <a:pPr algn="just"/>
            <a:r>
              <a:rPr lang="cs-CZ" sz="3600" dirty="0"/>
              <a:t>l</a:t>
            </a:r>
            <a:r>
              <a:rPr lang="cs-CZ" sz="3600" dirty="0" smtClean="0"/>
              <a:t>eží v oblasti beder, každá na jedné straně páteře</a:t>
            </a:r>
          </a:p>
          <a:p>
            <a:pPr algn="just"/>
            <a:r>
              <a:rPr lang="cs-CZ" sz="3600" dirty="0"/>
              <a:t>m</a:t>
            </a:r>
            <a:r>
              <a:rPr lang="cs-CZ" sz="3600" dirty="0" smtClean="0"/>
              <a:t>ají fazolovitý tvar</a:t>
            </a:r>
          </a:p>
          <a:p>
            <a:pPr algn="just"/>
            <a:r>
              <a:rPr lang="cs-CZ" sz="3600" dirty="0"/>
              <a:t>f</a:t>
            </a:r>
            <a:r>
              <a:rPr lang="cs-CZ" sz="3600" dirty="0" smtClean="0"/>
              <a:t>iltrují odpadní látky z krve</a:t>
            </a:r>
          </a:p>
          <a:p>
            <a:pPr algn="just"/>
            <a:r>
              <a:rPr lang="cs-CZ" sz="3600" dirty="0"/>
              <a:t>v</a:t>
            </a:r>
            <a:r>
              <a:rPr lang="cs-CZ" sz="3600" dirty="0" smtClean="0"/>
              <a:t>ytváří moč, která je odváděna močovody do močového měchýře</a:t>
            </a:r>
            <a:endParaRPr lang="cs-CZ" sz="3600" dirty="0"/>
          </a:p>
        </p:txBody>
      </p:sp>
      <p:sp>
        <p:nvSpPr>
          <p:cNvPr id="2" name="Šipka doprava 1">
            <a:hlinkClick r:id="rId2"/>
          </p:cNvPr>
          <p:cNvSpPr/>
          <p:nvPr/>
        </p:nvSpPr>
        <p:spPr>
          <a:xfrm>
            <a:off x="6660232" y="908720"/>
            <a:ext cx="108012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21718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         Močovody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2636912"/>
            <a:ext cx="8352928" cy="331236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3600" dirty="0"/>
              <a:t>t</a:t>
            </a:r>
            <a:r>
              <a:rPr lang="cs-CZ" sz="3600" dirty="0" smtClean="0"/>
              <a:t>rubice odvádějící moč z ledvin do močového měchýře</a:t>
            </a:r>
          </a:p>
          <a:p>
            <a:pPr marL="68580" indent="0">
              <a:lnSpc>
                <a:spcPct val="90000"/>
              </a:lnSpc>
              <a:buNone/>
            </a:pPr>
            <a:endParaRPr lang="cs-CZ" sz="36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         Močový měchýř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1844824"/>
            <a:ext cx="8352928" cy="4464496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</a:pPr>
            <a:r>
              <a:rPr lang="cs-CZ" sz="3600" dirty="0"/>
              <a:t>s</a:t>
            </a:r>
            <a:r>
              <a:rPr lang="cs-CZ" sz="3600" dirty="0" smtClean="0"/>
              <a:t>hromažďuje se v něm moč</a:t>
            </a:r>
          </a:p>
          <a:p>
            <a:pPr algn="just">
              <a:lnSpc>
                <a:spcPct val="90000"/>
              </a:lnSpc>
            </a:pPr>
            <a:r>
              <a:rPr lang="cs-CZ" sz="3600" dirty="0"/>
              <a:t>m</a:t>
            </a:r>
            <a:r>
              <a:rPr lang="cs-CZ" sz="3600" dirty="0" smtClean="0"/>
              <a:t>á objem asi 0,5 litru, už při naplnění asi 200 ml moči, to začne člověka nutit k vymočení</a:t>
            </a:r>
          </a:p>
          <a:p>
            <a:pPr algn="just">
              <a:lnSpc>
                <a:spcPct val="90000"/>
              </a:lnSpc>
            </a:pPr>
            <a:r>
              <a:rPr lang="cs-CZ" sz="3600" dirty="0"/>
              <a:t>n</a:t>
            </a:r>
            <a:r>
              <a:rPr lang="cs-CZ" sz="3600" dirty="0" smtClean="0"/>
              <a:t>aplněný měchýř má kulovitý tvar, nenaplněný připomíná splasklý pytel</a:t>
            </a:r>
          </a:p>
          <a:p>
            <a:pPr algn="just">
              <a:lnSpc>
                <a:spcPct val="90000"/>
              </a:lnSpc>
            </a:pPr>
            <a:r>
              <a:rPr lang="cs-CZ" sz="3600" dirty="0"/>
              <a:t>v</a:t>
            </a:r>
            <a:r>
              <a:rPr lang="cs-CZ" sz="3600" dirty="0" smtClean="0"/>
              <a:t>yprazdňování je řízeno svěracími svaly močové trubice</a:t>
            </a:r>
          </a:p>
          <a:p>
            <a:pPr marL="68580" indent="0" algn="just">
              <a:lnSpc>
                <a:spcPct val="90000"/>
              </a:lnSpc>
              <a:buNone/>
            </a:pPr>
            <a:endParaRPr lang="cs-CZ" sz="3600" dirty="0" smtClean="0"/>
          </a:p>
          <a:p>
            <a:pPr marL="68580" indent="0" algn="just">
              <a:lnSpc>
                <a:spcPct val="90000"/>
              </a:lnSpc>
              <a:buNone/>
            </a:pPr>
            <a:endParaRPr lang="cs-CZ" sz="3600" u="sng" dirty="0"/>
          </a:p>
        </p:txBody>
      </p:sp>
    </p:spTree>
    <p:extLst>
      <p:ext uri="{BB962C8B-B14F-4D97-AF65-F5344CB8AC3E}">
        <p14:creationId xmlns="" xmlns:p14="http://schemas.microsoft.com/office/powerpoint/2010/main" val="84492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         Močová trubice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2348880"/>
            <a:ext cx="8352928" cy="3600401"/>
          </a:xfrm>
        </p:spPr>
        <p:txBody>
          <a:bodyPr>
            <a:noAutofit/>
          </a:bodyPr>
          <a:lstStyle/>
          <a:p>
            <a:r>
              <a:rPr lang="cs-CZ" sz="3600" dirty="0"/>
              <a:t>l</a:t>
            </a:r>
            <a:r>
              <a:rPr lang="cs-CZ" sz="3600" dirty="0" smtClean="0"/>
              <a:t>iší se u mužů a u žen – ženy mají  močovou trubici rovnou a dlouhou asi 4</a:t>
            </a:r>
            <a:r>
              <a:rPr lang="cs-CZ" sz="3600" dirty="0"/>
              <a:t> </a:t>
            </a:r>
            <a:r>
              <a:rPr lang="cs-CZ" sz="3600" dirty="0" smtClean="0"/>
              <a:t>cm, muži dlouhou </a:t>
            </a:r>
            <a:r>
              <a:rPr lang="cs-CZ" sz="3600" dirty="0"/>
              <a:t>12–25 </a:t>
            </a:r>
            <a:r>
              <a:rPr lang="cs-CZ" sz="3600" dirty="0" smtClean="0"/>
              <a:t>cm a esovitě prohnutou (kromě </a:t>
            </a:r>
            <a:r>
              <a:rPr lang="cs-CZ" sz="3600" dirty="0"/>
              <a:t>odvodu moči slouží i jako pohlavní vývodní </a:t>
            </a:r>
            <a:r>
              <a:rPr lang="cs-CZ" sz="3600" dirty="0" smtClean="0"/>
              <a:t>cesta)</a:t>
            </a:r>
            <a:endParaRPr lang="cs-CZ" sz="3600" dirty="0"/>
          </a:p>
          <a:p>
            <a:pPr marL="68580" indent="0">
              <a:lnSpc>
                <a:spcPct val="90000"/>
              </a:lnSpc>
              <a:buNone/>
            </a:pPr>
            <a:endParaRPr lang="cs-CZ" sz="3600" u="sng" dirty="0"/>
          </a:p>
        </p:txBody>
      </p:sp>
      <p:sp>
        <p:nvSpPr>
          <p:cNvPr id="2" name="Šipka doprava 1">
            <a:hlinkClick r:id="rId2"/>
          </p:cNvPr>
          <p:cNvSpPr/>
          <p:nvPr/>
        </p:nvSpPr>
        <p:spPr>
          <a:xfrm>
            <a:off x="1259632" y="5661248"/>
            <a:ext cx="1440160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muž</a:t>
            </a:r>
            <a:endParaRPr lang="cs-CZ" dirty="0"/>
          </a:p>
        </p:txBody>
      </p:sp>
      <p:sp>
        <p:nvSpPr>
          <p:cNvPr id="5" name="Šipka doprava 4">
            <a:hlinkClick r:id="rId3"/>
          </p:cNvPr>
          <p:cNvSpPr/>
          <p:nvPr/>
        </p:nvSpPr>
        <p:spPr>
          <a:xfrm>
            <a:off x="4644008" y="5661248"/>
            <a:ext cx="1440160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žena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492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548</TotalTime>
  <Words>322</Words>
  <Application>Microsoft Office PowerPoint</Application>
  <PresentationFormat>Předvádění na obrazovce (4:3)</PresentationFormat>
  <Paragraphs>42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ANOTACE</vt:lpstr>
      <vt:lpstr>CITACE</vt:lpstr>
      <vt:lpstr>ZDROJE</vt:lpstr>
      <vt:lpstr>Lidské tělo</vt:lpstr>
      <vt:lpstr>Části močové soustavy</vt:lpstr>
      <vt:lpstr>Snímek 7</vt:lpstr>
      <vt:lpstr>        Ledviny</vt:lpstr>
      <vt:lpstr>         Močovody</vt:lpstr>
      <vt:lpstr>         Močový měchýř</vt:lpstr>
      <vt:lpstr>         Močová trubice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Karel</cp:lastModifiedBy>
  <cp:revision>48</cp:revision>
  <dcterms:created xsi:type="dcterms:W3CDTF">2013-02-22T19:38:21Z</dcterms:created>
  <dcterms:modified xsi:type="dcterms:W3CDTF">2013-06-17T20:00:22Z</dcterms:modified>
</cp:coreProperties>
</file>