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5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36326-6A02-4252-8542-D60879A0C6A5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0E006-318F-45F4-BCA7-BF8FA0127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4171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36326-6A02-4252-8542-D60879A0C6A5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0E006-318F-45F4-BCA7-BF8FA0127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9786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36326-6A02-4252-8542-D60879A0C6A5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0E006-318F-45F4-BCA7-BF8FA0127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633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36326-6A02-4252-8542-D60879A0C6A5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0E006-318F-45F4-BCA7-BF8FA0127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0237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36326-6A02-4252-8542-D60879A0C6A5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0E006-318F-45F4-BCA7-BF8FA0127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467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36326-6A02-4252-8542-D60879A0C6A5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0E006-318F-45F4-BCA7-BF8FA0127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364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36326-6A02-4252-8542-D60879A0C6A5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0E006-318F-45F4-BCA7-BF8FA0127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1196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36326-6A02-4252-8542-D60879A0C6A5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0E006-318F-45F4-BCA7-BF8FA0127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888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36326-6A02-4252-8542-D60879A0C6A5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0E006-318F-45F4-BCA7-BF8FA0127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12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36326-6A02-4252-8542-D60879A0C6A5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0E006-318F-45F4-BCA7-BF8FA0127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42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36326-6A02-4252-8542-D60879A0C6A5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0E006-318F-45F4-BCA7-BF8FA0127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916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B36326-6A02-4252-8542-D60879A0C6A5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70E006-318F-45F4-BCA7-BF8FA0127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7843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650" y="188640"/>
            <a:ext cx="5600700" cy="10477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7329134"/>
              </p:ext>
            </p:extLst>
          </p:nvPr>
        </p:nvGraphicFramePr>
        <p:xfrm>
          <a:off x="647564" y="5373216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solidFill>
                            <a:schemeClr val="tx1"/>
                          </a:solidFill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Tvrdé souhlásky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VY_32_INOVACE_08_Procvičování </a:t>
                      </a:r>
                      <a:r>
                        <a:rPr lang="cs-CZ" sz="2000" b="1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- rybičky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Švirková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Milfaitová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Helena</a:t>
                      </a:r>
                      <a:endParaRPr lang="cs-CZ" sz="2000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2784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052736"/>
            <a:ext cx="7772400" cy="1470025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5400" b="1" cap="all" dirty="0" smtClean="0">
                <a:ln w="0"/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Procvičování - rybičky</a:t>
            </a:r>
            <a:endParaRPr lang="cs-CZ" sz="5400" b="1" cap="all" dirty="0">
              <a:ln w="0"/>
              <a:solidFill>
                <a:schemeClr val="accent5">
                  <a:lumMod val="40000"/>
                  <a:lumOff val="60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5229200"/>
            <a:ext cx="5576664" cy="134300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Autor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Helena </a:t>
            </a:r>
            <a:r>
              <a:rPr lang="cs-CZ" b="1" dirty="0" err="1" smtClean="0">
                <a:solidFill>
                  <a:schemeClr val="tx1"/>
                </a:solidFill>
              </a:rPr>
              <a:t>Švirková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Milfaitová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4569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2" name="Ovál 11"/>
          <p:cNvSpPr/>
          <p:nvPr/>
        </p:nvSpPr>
        <p:spPr>
          <a:xfrm>
            <a:off x="6012160" y="5229200"/>
            <a:ext cx="2880319" cy="1296144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KY</a:t>
            </a:r>
            <a:endParaRPr lang="cs-CZ" sz="60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9050" y="327865"/>
            <a:ext cx="8349413" cy="1732983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b="1" cap="all" dirty="0" smtClean="0">
                <a:ln w="0"/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Do kterého rybníčku patří každá rybička?</a:t>
            </a:r>
            <a:endParaRPr lang="cs-CZ" sz="5400" b="1" cap="all" dirty="0">
              <a:ln w="0"/>
              <a:solidFill>
                <a:schemeClr val="accent5">
                  <a:lumMod val="40000"/>
                  <a:lumOff val="60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8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1312571" y="2299207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835696" y="2636912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ŠÁTKY</a:t>
            </a:r>
            <a:endParaRPr lang="cs-CZ" b="1" dirty="0"/>
          </a:p>
        </p:txBody>
      </p:sp>
      <p:sp>
        <p:nvSpPr>
          <p:cNvPr id="6" name="Ovál 5"/>
          <p:cNvSpPr/>
          <p:nvPr/>
        </p:nvSpPr>
        <p:spPr>
          <a:xfrm>
            <a:off x="326854" y="5229200"/>
            <a:ext cx="2804798" cy="1296144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HY</a:t>
            </a:r>
            <a:endParaRPr lang="cs-CZ" sz="6000" dirty="0"/>
          </a:p>
        </p:txBody>
      </p:sp>
      <p:sp>
        <p:nvSpPr>
          <p:cNvPr id="11" name="Ovál 10"/>
          <p:cNvSpPr/>
          <p:nvPr/>
        </p:nvSpPr>
        <p:spPr>
          <a:xfrm>
            <a:off x="3151598" y="5229200"/>
            <a:ext cx="2840803" cy="1296144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CHY</a:t>
            </a:r>
            <a:endParaRPr lang="cs-CZ" sz="6000" dirty="0"/>
          </a:p>
        </p:txBody>
      </p:sp>
      <p:pic>
        <p:nvPicPr>
          <p:cNvPr id="13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1403648" y="4043784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2987824" y="3152417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4540490" y="2271587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4139952" y="4005064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5796136" y="3154637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6889642" y="2271587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6889641" y="4077072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1999470" y="4381489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NOHY</a:t>
            </a:r>
            <a:endParaRPr lang="cs-CZ" b="1" dirty="0"/>
          </a:p>
        </p:txBody>
      </p:sp>
      <p:sp>
        <p:nvSpPr>
          <p:cNvPr id="21" name="Obdélník 20"/>
          <p:cNvSpPr/>
          <p:nvPr/>
        </p:nvSpPr>
        <p:spPr>
          <a:xfrm>
            <a:off x="3563888" y="3492342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CHYBA</a:t>
            </a:r>
            <a:endParaRPr lang="cs-CZ" b="1" dirty="0"/>
          </a:p>
        </p:txBody>
      </p:sp>
      <p:sp>
        <p:nvSpPr>
          <p:cNvPr id="22" name="Obdélník 21"/>
          <p:cNvSpPr/>
          <p:nvPr/>
        </p:nvSpPr>
        <p:spPr>
          <a:xfrm>
            <a:off x="4716016" y="4342769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OŘECHY</a:t>
            </a:r>
            <a:endParaRPr lang="cs-CZ" b="1" dirty="0"/>
          </a:p>
        </p:txBody>
      </p:sp>
      <p:sp>
        <p:nvSpPr>
          <p:cNvPr id="23" name="Obdélník 22"/>
          <p:cNvSpPr/>
          <p:nvPr/>
        </p:nvSpPr>
        <p:spPr>
          <a:xfrm>
            <a:off x="5141370" y="2636912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MOUCHY</a:t>
            </a:r>
            <a:endParaRPr lang="cs-CZ" b="1" dirty="0"/>
          </a:p>
        </p:txBody>
      </p:sp>
      <p:sp>
        <p:nvSpPr>
          <p:cNvPr id="24" name="Obdélník 23"/>
          <p:cNvSpPr/>
          <p:nvPr/>
        </p:nvSpPr>
        <p:spPr>
          <a:xfrm>
            <a:off x="7452319" y="2636912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ROHY</a:t>
            </a:r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6361516" y="3492342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ŠMOUHY</a:t>
            </a:r>
            <a:endParaRPr lang="cs-CZ" b="1" dirty="0"/>
          </a:p>
        </p:txBody>
      </p:sp>
      <p:sp>
        <p:nvSpPr>
          <p:cNvPr id="26" name="Obdélník 25"/>
          <p:cNvSpPr/>
          <p:nvPr/>
        </p:nvSpPr>
        <p:spPr>
          <a:xfrm>
            <a:off x="7491872" y="4416749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SKOKY</a:t>
            </a:r>
            <a:endParaRPr lang="cs-CZ" b="1" dirty="0"/>
          </a:p>
        </p:txBody>
      </p:sp>
      <p:pic>
        <p:nvPicPr>
          <p:cNvPr id="27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127396" y="3249295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Obdélník 27"/>
          <p:cNvSpPr/>
          <p:nvPr/>
        </p:nvSpPr>
        <p:spPr>
          <a:xfrm>
            <a:off x="736507" y="3587000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KYSELÉ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179512" y="2132856"/>
            <a:ext cx="1368152" cy="36004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145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7037E-6 L 0.77951 0.2414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976" y="1206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1.85185E-6 L 0.66145 0.44629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073" y="22315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11111E-6 L 0.04288 0.2497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5" y="12477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7037E-6 L 0.02153 0.25486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12731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33333E-6 L -0.45555 0.3215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78" y="16065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85185E-6 L -0.57482 0.3833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750" y="19167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33333E-6 L 0.18107 0.2585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45" y="12917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7.40741E-7 L 0.0552 0.19745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60" y="9861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85185E-6 L 0.00868 0.5092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4" y="25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1" name="Ovál 30"/>
          <p:cNvSpPr/>
          <p:nvPr/>
        </p:nvSpPr>
        <p:spPr>
          <a:xfrm>
            <a:off x="6889641" y="5229200"/>
            <a:ext cx="2084906" cy="1224136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NY</a:t>
            </a:r>
            <a:endParaRPr lang="cs-CZ" sz="6000" dirty="0"/>
          </a:p>
        </p:txBody>
      </p:sp>
      <p:sp>
        <p:nvSpPr>
          <p:cNvPr id="30" name="Ovál 29"/>
          <p:cNvSpPr/>
          <p:nvPr/>
        </p:nvSpPr>
        <p:spPr>
          <a:xfrm>
            <a:off x="4674981" y="5229200"/>
            <a:ext cx="2084906" cy="1224136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TY</a:t>
            </a:r>
            <a:endParaRPr lang="cs-CZ" sz="6000" dirty="0"/>
          </a:p>
        </p:txBody>
      </p:sp>
      <p:sp>
        <p:nvSpPr>
          <p:cNvPr id="29" name="Ovál 28"/>
          <p:cNvSpPr/>
          <p:nvPr/>
        </p:nvSpPr>
        <p:spPr>
          <a:xfrm>
            <a:off x="2455584" y="5229200"/>
            <a:ext cx="2084906" cy="1224136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DY</a:t>
            </a:r>
            <a:endParaRPr lang="cs-CZ" sz="60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9050" y="327865"/>
            <a:ext cx="8349413" cy="1732983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b="1" cap="all" dirty="0" smtClean="0">
                <a:ln w="0"/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Do kterého rybníčku patří každá rybička?</a:t>
            </a:r>
            <a:endParaRPr lang="cs-CZ" sz="5400" b="1" cap="all" dirty="0">
              <a:ln w="0"/>
              <a:solidFill>
                <a:schemeClr val="accent5">
                  <a:lumMod val="40000"/>
                  <a:lumOff val="60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8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1312571" y="2299207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835696" y="2636912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STANY</a:t>
            </a:r>
            <a:endParaRPr lang="cs-CZ" b="1" dirty="0"/>
          </a:p>
        </p:txBody>
      </p:sp>
      <p:sp>
        <p:nvSpPr>
          <p:cNvPr id="6" name="Ovál 5"/>
          <p:cNvSpPr/>
          <p:nvPr/>
        </p:nvSpPr>
        <p:spPr>
          <a:xfrm>
            <a:off x="229083" y="5246611"/>
            <a:ext cx="2084906" cy="1224136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/>
              <a:t>R</a:t>
            </a:r>
            <a:r>
              <a:rPr lang="cs-CZ" sz="6000" dirty="0" smtClean="0"/>
              <a:t>Y</a:t>
            </a:r>
            <a:endParaRPr lang="cs-CZ" sz="6000" dirty="0"/>
          </a:p>
        </p:txBody>
      </p:sp>
      <p:pic>
        <p:nvPicPr>
          <p:cNvPr id="13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1403648" y="4043784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2987824" y="3152417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4540490" y="2271587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4139952" y="4005064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5796136" y="3154637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6889642" y="2271587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6889641" y="4077072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1999470" y="4381489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TYKADLO</a:t>
            </a:r>
            <a:endParaRPr lang="cs-CZ" b="1" dirty="0"/>
          </a:p>
        </p:txBody>
      </p:sp>
      <p:sp>
        <p:nvSpPr>
          <p:cNvPr id="21" name="Obdélník 20"/>
          <p:cNvSpPr/>
          <p:nvPr/>
        </p:nvSpPr>
        <p:spPr>
          <a:xfrm>
            <a:off x="3563888" y="3492342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RYPÁČEK</a:t>
            </a:r>
            <a:endParaRPr lang="cs-CZ" b="1" dirty="0"/>
          </a:p>
        </p:txBody>
      </p:sp>
      <p:sp>
        <p:nvSpPr>
          <p:cNvPr id="22" name="Obdélník 21"/>
          <p:cNvSpPr/>
          <p:nvPr/>
        </p:nvSpPr>
        <p:spPr>
          <a:xfrm>
            <a:off x="4716016" y="4342769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HRADY</a:t>
            </a:r>
            <a:endParaRPr lang="cs-CZ" b="1" dirty="0"/>
          </a:p>
        </p:txBody>
      </p:sp>
      <p:sp>
        <p:nvSpPr>
          <p:cNvPr id="23" name="Obdélník 22"/>
          <p:cNvSpPr/>
          <p:nvPr/>
        </p:nvSpPr>
        <p:spPr>
          <a:xfrm>
            <a:off x="5141370" y="2636912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PEŘINY</a:t>
            </a:r>
            <a:endParaRPr lang="cs-CZ" b="1" dirty="0"/>
          </a:p>
        </p:txBody>
      </p:sp>
      <p:sp>
        <p:nvSpPr>
          <p:cNvPr id="24" name="Obdélník 23"/>
          <p:cNvSpPr/>
          <p:nvPr/>
        </p:nvSpPr>
        <p:spPr>
          <a:xfrm>
            <a:off x="7452319" y="2636912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DORTY</a:t>
            </a:r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6361516" y="3492342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PLOTY</a:t>
            </a:r>
            <a:endParaRPr lang="cs-CZ" b="1" dirty="0"/>
          </a:p>
        </p:txBody>
      </p:sp>
      <p:sp>
        <p:nvSpPr>
          <p:cNvPr id="26" name="Obdélník 25"/>
          <p:cNvSpPr/>
          <p:nvPr/>
        </p:nvSpPr>
        <p:spPr>
          <a:xfrm>
            <a:off x="7491872" y="4416749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RYBÁŘ</a:t>
            </a:r>
            <a:endParaRPr lang="cs-CZ" b="1" dirty="0"/>
          </a:p>
        </p:txBody>
      </p:sp>
      <p:pic>
        <p:nvPicPr>
          <p:cNvPr id="27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127396" y="3249295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Obdélník 27"/>
          <p:cNvSpPr/>
          <p:nvPr/>
        </p:nvSpPr>
        <p:spPr>
          <a:xfrm>
            <a:off x="736507" y="3587000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JAHODY</a:t>
            </a:r>
            <a:endParaRPr lang="cs-CZ" b="1" dirty="0"/>
          </a:p>
        </p:txBody>
      </p:sp>
      <p:sp>
        <p:nvSpPr>
          <p:cNvPr id="32" name="Obdélník 31"/>
          <p:cNvSpPr/>
          <p:nvPr/>
        </p:nvSpPr>
        <p:spPr>
          <a:xfrm>
            <a:off x="179512" y="2132856"/>
            <a:ext cx="1368152" cy="36004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1286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44444E-6 L 0.34062 0.2657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031" y="1328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7.40741E-7 L -0.09445 0.21852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22" y="1092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33333E-6 L -0.20469 0.2796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43" y="13981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11111E-6 L -0.6342 0.20787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719" y="10394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7037E-6 L 0.4467 0.1289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326" y="6435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85185E-6 L -0.14965 0.4462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22315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33333E-6 L -0.03038 0.3844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28" y="19213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1.85185E-6 L 0.68506 0.38333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253" y="19167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85185E-6 L 0.32361 0.4462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81" y="22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5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3" name="Ovál 32"/>
          <p:cNvSpPr/>
          <p:nvPr/>
        </p:nvSpPr>
        <p:spPr>
          <a:xfrm>
            <a:off x="894153" y="260648"/>
            <a:ext cx="2084906" cy="1224136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/>
              <a:t>H</a:t>
            </a:r>
            <a:r>
              <a:rPr lang="cs-CZ" sz="6000" dirty="0" smtClean="0"/>
              <a:t>Y</a:t>
            </a:r>
            <a:endParaRPr lang="cs-CZ" sz="6000" dirty="0"/>
          </a:p>
        </p:txBody>
      </p:sp>
      <p:sp>
        <p:nvSpPr>
          <p:cNvPr id="34" name="Ovál 33"/>
          <p:cNvSpPr/>
          <p:nvPr/>
        </p:nvSpPr>
        <p:spPr>
          <a:xfrm>
            <a:off x="3688636" y="265042"/>
            <a:ext cx="2084906" cy="1224136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CHY</a:t>
            </a:r>
            <a:endParaRPr lang="cs-CZ" sz="6000" dirty="0"/>
          </a:p>
        </p:txBody>
      </p:sp>
      <p:sp>
        <p:nvSpPr>
          <p:cNvPr id="35" name="Ovál 34"/>
          <p:cNvSpPr/>
          <p:nvPr/>
        </p:nvSpPr>
        <p:spPr>
          <a:xfrm>
            <a:off x="6372200" y="260648"/>
            <a:ext cx="2084906" cy="1224136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KY</a:t>
            </a:r>
            <a:endParaRPr lang="cs-CZ" sz="6000" dirty="0"/>
          </a:p>
        </p:txBody>
      </p:sp>
      <p:pic>
        <p:nvPicPr>
          <p:cNvPr id="36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1050784" y="1536665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1028810" y="2678561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1028810" y="3933056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3796539" y="1461175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3882137" y="2678561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3867938" y="3933056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6533316" y="1461175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6533317" y="2678561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6554412" y="3933056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5" name="Obdélník 44"/>
          <p:cNvSpPr/>
          <p:nvPr/>
        </p:nvSpPr>
        <p:spPr>
          <a:xfrm>
            <a:off x="1602925" y="1909145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NOHY</a:t>
            </a:r>
            <a:endParaRPr lang="cs-CZ" b="1" dirty="0"/>
          </a:p>
        </p:txBody>
      </p:sp>
      <p:sp>
        <p:nvSpPr>
          <p:cNvPr id="46" name="Obdélník 45"/>
          <p:cNvSpPr/>
          <p:nvPr/>
        </p:nvSpPr>
        <p:spPr>
          <a:xfrm>
            <a:off x="1584715" y="3016266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smtClean="0"/>
              <a:t>ŠMOUHY</a:t>
            </a:r>
            <a:endParaRPr lang="cs-CZ" b="1" dirty="0"/>
          </a:p>
        </p:txBody>
      </p:sp>
      <p:sp>
        <p:nvSpPr>
          <p:cNvPr id="47" name="Obdélník 46"/>
          <p:cNvSpPr/>
          <p:nvPr/>
        </p:nvSpPr>
        <p:spPr>
          <a:xfrm>
            <a:off x="1584715" y="4270761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/>
              <a:t>R</a:t>
            </a:r>
            <a:r>
              <a:rPr lang="cs-CZ" b="1" dirty="0" smtClean="0"/>
              <a:t>OHY</a:t>
            </a:r>
            <a:endParaRPr lang="cs-CZ" b="1" dirty="0"/>
          </a:p>
        </p:txBody>
      </p:sp>
      <p:sp>
        <p:nvSpPr>
          <p:cNvPr id="48" name="Obdélník 47"/>
          <p:cNvSpPr/>
          <p:nvPr/>
        </p:nvSpPr>
        <p:spPr>
          <a:xfrm>
            <a:off x="4307492" y="1798880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CHYBA</a:t>
            </a:r>
            <a:endParaRPr lang="cs-CZ" b="1" dirty="0"/>
          </a:p>
        </p:txBody>
      </p:sp>
      <p:sp>
        <p:nvSpPr>
          <p:cNvPr id="49" name="Obdélník 48"/>
          <p:cNvSpPr/>
          <p:nvPr/>
        </p:nvSpPr>
        <p:spPr>
          <a:xfrm>
            <a:off x="4439474" y="3016266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OŘECHY</a:t>
            </a:r>
            <a:endParaRPr lang="cs-CZ" b="1" dirty="0"/>
          </a:p>
        </p:txBody>
      </p:sp>
      <p:sp>
        <p:nvSpPr>
          <p:cNvPr id="50" name="Obdélník 49"/>
          <p:cNvSpPr/>
          <p:nvPr/>
        </p:nvSpPr>
        <p:spPr>
          <a:xfrm>
            <a:off x="4448462" y="4270761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MOUCHY</a:t>
            </a:r>
            <a:endParaRPr lang="cs-CZ" b="1" dirty="0"/>
          </a:p>
        </p:txBody>
      </p:sp>
      <p:sp>
        <p:nvSpPr>
          <p:cNvPr id="51" name="Obdélník 50"/>
          <p:cNvSpPr/>
          <p:nvPr/>
        </p:nvSpPr>
        <p:spPr>
          <a:xfrm>
            <a:off x="7075567" y="1798880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KYSELÉ</a:t>
            </a:r>
            <a:endParaRPr lang="cs-CZ" b="1" dirty="0"/>
          </a:p>
        </p:txBody>
      </p:sp>
      <p:sp>
        <p:nvSpPr>
          <p:cNvPr id="52" name="Obdélník 51"/>
          <p:cNvSpPr/>
          <p:nvPr/>
        </p:nvSpPr>
        <p:spPr>
          <a:xfrm>
            <a:off x="7065008" y="3016266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ŠÁTKY</a:t>
            </a:r>
            <a:endParaRPr lang="cs-CZ" b="1" dirty="0"/>
          </a:p>
        </p:txBody>
      </p:sp>
      <p:sp>
        <p:nvSpPr>
          <p:cNvPr id="53" name="Obdélník 52"/>
          <p:cNvSpPr/>
          <p:nvPr/>
        </p:nvSpPr>
        <p:spPr>
          <a:xfrm>
            <a:off x="7081247" y="4270761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SKOKY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41087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2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2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35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8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2463767" y="1700808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224619" y="260648"/>
            <a:ext cx="2084906" cy="1224136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/>
              <a:t>R</a:t>
            </a:r>
            <a:r>
              <a:rPr lang="cs-CZ" sz="6000" dirty="0" smtClean="0"/>
              <a:t>Y</a:t>
            </a:r>
            <a:endParaRPr lang="cs-CZ" sz="6000" dirty="0"/>
          </a:p>
        </p:txBody>
      </p:sp>
      <p:pic>
        <p:nvPicPr>
          <p:cNvPr id="13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322035" y="2789594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4757050" y="1700808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4821479" y="2789594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6989297" y="1700808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5360096" y="2042423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TYKADLO</a:t>
            </a:r>
            <a:endParaRPr lang="cs-CZ" b="1" dirty="0"/>
          </a:p>
        </p:txBody>
      </p:sp>
      <p:sp>
        <p:nvSpPr>
          <p:cNvPr id="21" name="Obdélník 20"/>
          <p:cNvSpPr/>
          <p:nvPr/>
        </p:nvSpPr>
        <p:spPr>
          <a:xfrm>
            <a:off x="848215" y="3127299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RYPÁČEK</a:t>
            </a:r>
            <a:endParaRPr lang="cs-CZ" b="1" dirty="0"/>
          </a:p>
        </p:txBody>
      </p:sp>
      <p:sp>
        <p:nvSpPr>
          <p:cNvPr id="24" name="Obdélník 23"/>
          <p:cNvSpPr/>
          <p:nvPr/>
        </p:nvSpPr>
        <p:spPr>
          <a:xfrm>
            <a:off x="5373416" y="3127299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DORTY</a:t>
            </a:r>
            <a:endParaRPr lang="cs-CZ" b="1" dirty="0"/>
          </a:p>
        </p:txBody>
      </p:sp>
      <p:pic>
        <p:nvPicPr>
          <p:cNvPr id="27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295530" y="1700808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Obdélník 27"/>
          <p:cNvSpPr/>
          <p:nvPr/>
        </p:nvSpPr>
        <p:spPr>
          <a:xfrm>
            <a:off x="2996013" y="2038513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JAHODY</a:t>
            </a:r>
            <a:endParaRPr lang="cs-CZ" b="1" dirty="0"/>
          </a:p>
        </p:txBody>
      </p:sp>
      <p:sp>
        <p:nvSpPr>
          <p:cNvPr id="29" name="Ovál 28"/>
          <p:cNvSpPr/>
          <p:nvPr/>
        </p:nvSpPr>
        <p:spPr>
          <a:xfrm>
            <a:off x="2487094" y="256287"/>
            <a:ext cx="2084906" cy="1224136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DY</a:t>
            </a:r>
            <a:endParaRPr lang="cs-CZ" sz="6000" dirty="0"/>
          </a:p>
        </p:txBody>
      </p:sp>
      <p:sp>
        <p:nvSpPr>
          <p:cNvPr id="30" name="Ovál 29"/>
          <p:cNvSpPr/>
          <p:nvPr/>
        </p:nvSpPr>
        <p:spPr>
          <a:xfrm>
            <a:off x="4716016" y="256287"/>
            <a:ext cx="2084906" cy="1224136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TY</a:t>
            </a:r>
            <a:endParaRPr lang="cs-CZ" sz="6000" dirty="0"/>
          </a:p>
        </p:txBody>
      </p:sp>
      <p:sp>
        <p:nvSpPr>
          <p:cNvPr id="31" name="Ovál 30"/>
          <p:cNvSpPr/>
          <p:nvPr/>
        </p:nvSpPr>
        <p:spPr>
          <a:xfrm>
            <a:off x="6948263" y="260648"/>
            <a:ext cx="2084906" cy="1224136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NY</a:t>
            </a:r>
            <a:endParaRPr lang="cs-CZ" sz="6000" dirty="0"/>
          </a:p>
        </p:txBody>
      </p:sp>
      <p:sp>
        <p:nvSpPr>
          <p:cNvPr id="26" name="Obdélník 25"/>
          <p:cNvSpPr/>
          <p:nvPr/>
        </p:nvSpPr>
        <p:spPr>
          <a:xfrm>
            <a:off x="848215" y="2038513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RYBÁŘ</a:t>
            </a:r>
            <a:endParaRPr lang="cs-CZ" b="1" dirty="0"/>
          </a:p>
        </p:txBody>
      </p:sp>
      <p:pic>
        <p:nvPicPr>
          <p:cNvPr id="14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2517176" y="2789594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bdélník 21"/>
          <p:cNvSpPr/>
          <p:nvPr/>
        </p:nvSpPr>
        <p:spPr>
          <a:xfrm>
            <a:off x="3017040" y="3127299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HRADY</a:t>
            </a:r>
            <a:endParaRPr lang="cs-CZ" b="1" dirty="0"/>
          </a:p>
        </p:txBody>
      </p:sp>
      <p:pic>
        <p:nvPicPr>
          <p:cNvPr id="16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4826689" y="3853677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53"/>
          <a:stretch/>
        </p:blipFill>
        <p:spPr bwMode="auto">
          <a:xfrm>
            <a:off x="7036823" y="2789594"/>
            <a:ext cx="2002837" cy="10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bdélník 24"/>
          <p:cNvSpPr/>
          <p:nvPr/>
        </p:nvSpPr>
        <p:spPr>
          <a:xfrm>
            <a:off x="5373416" y="4187867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PLOTY</a:t>
            </a:r>
            <a:endParaRPr lang="cs-CZ" b="1" dirty="0"/>
          </a:p>
        </p:txBody>
      </p:sp>
      <p:sp>
        <p:nvSpPr>
          <p:cNvPr id="23" name="Obdélník 22"/>
          <p:cNvSpPr/>
          <p:nvPr/>
        </p:nvSpPr>
        <p:spPr>
          <a:xfrm>
            <a:off x="7595591" y="3127299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PEŘINY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7566517" y="2038513"/>
            <a:ext cx="115212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STANY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20329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2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0" grpId="0" animBg="1"/>
      <p:bldP spid="21" grpId="0" animBg="1"/>
      <p:bldP spid="24" grpId="0" animBg="1"/>
      <p:bldP spid="28" grpId="0" animBg="1"/>
      <p:bldP spid="29" grpId="0" animBg="1"/>
      <p:bldP spid="30" grpId="0" animBg="1"/>
      <p:bldP spid="31" grpId="0" animBg="1"/>
      <p:bldP spid="26" grpId="0" animBg="1"/>
      <p:bldP spid="22" grpId="0" animBg="1"/>
      <p:bldP spid="25" grpId="0" animBg="1"/>
      <p:bldP spid="23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5517232"/>
            <a:ext cx="4352528" cy="910952"/>
          </a:xfrm>
        </p:spPr>
        <p:txBody>
          <a:bodyPr>
            <a:normAutofit fontScale="92500" lnSpcReduction="20000"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tx1"/>
                </a:solidFill>
              </a:rPr>
              <a:t>http://www.zaryby.cz/?cil=galerie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tx1"/>
                </a:solidFill>
              </a:rPr>
              <a:t>vlastní </a:t>
            </a:r>
            <a:r>
              <a:rPr lang="cs-CZ" sz="2000" b="1" dirty="0" smtClean="0">
                <a:solidFill>
                  <a:schemeClr val="tx1"/>
                </a:solidFill>
              </a:rPr>
              <a:t>zdroje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000" b="1" dirty="0">
                <a:solidFill>
                  <a:schemeClr val="tx1"/>
                </a:solidFill>
              </a:rPr>
              <a:t>MS Office.com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ctrTitle"/>
          </p:nvPr>
        </p:nvSpPr>
        <p:spPr>
          <a:xfrm>
            <a:off x="611560" y="1052736"/>
            <a:ext cx="7772400" cy="1470025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5400" b="1" cap="all" dirty="0" smtClean="0">
                <a:ln w="0"/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Zdroje</a:t>
            </a:r>
            <a:endParaRPr lang="cs-CZ" sz="5400" b="1" cap="all" dirty="0">
              <a:ln w="0"/>
              <a:solidFill>
                <a:schemeClr val="accent5">
                  <a:lumMod val="40000"/>
                  <a:lumOff val="60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5675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100</Words>
  <Application>Microsoft Office PowerPoint</Application>
  <PresentationFormat>Předvádění na obrazovce (4:3)</PresentationFormat>
  <Paragraphs>69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Procvičování - rybičky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13</cp:revision>
  <dcterms:created xsi:type="dcterms:W3CDTF">2011-08-31T13:52:48Z</dcterms:created>
  <dcterms:modified xsi:type="dcterms:W3CDTF">2011-11-14T19:18:21Z</dcterms:modified>
</cp:coreProperties>
</file>