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1" r:id="rId1"/>
  </p:sldMasterIdLst>
  <p:notesMasterIdLst>
    <p:notesMasterId r:id="rId15"/>
  </p:notesMasterIdLst>
  <p:sldIdLst>
    <p:sldId id="266" r:id="rId2"/>
    <p:sldId id="267" r:id="rId3"/>
    <p:sldId id="268" r:id="rId4"/>
    <p:sldId id="279" r:id="rId5"/>
    <p:sldId id="256" r:id="rId6"/>
    <p:sldId id="277" r:id="rId7"/>
    <p:sldId id="257" r:id="rId8"/>
    <p:sldId id="258" r:id="rId9"/>
    <p:sldId id="271" r:id="rId10"/>
    <p:sldId id="259" r:id="rId11"/>
    <p:sldId id="273" r:id="rId12"/>
    <p:sldId id="269" r:id="rId13"/>
    <p:sldId id="27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186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Eva Strnadová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NERVOVÁ SOUSTAVA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VY_52_INOVACE__04_05_14_NERVOVÁ SOUSTAVA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2BDEE51-D7A2-4EFC-BA7F-E6E8C1ED0D9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23E89B-5FD2-4C47-9384-B953E95EC503}" type="presOf" srcId="{B651F6E3-6281-48DB-9319-2AEAFDAE7572}" destId="{619D679B-A015-4ECF-8348-D1034C574F40}" srcOrd="0" destOrd="0" presId="urn:microsoft.com/office/officeart/2005/8/layout/target3"/>
    <dgm:cxn modelId="{638BA728-111E-4D8B-8F76-326887817732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064144A-C312-4B41-BAC6-665F28D84C4A}" type="presOf" srcId="{B651F6E3-6281-48DB-9319-2AEAFDAE7572}" destId="{6BB5E863-4638-4E1D-BFDE-399D028AC4ED}" srcOrd="1" destOrd="0" presId="urn:microsoft.com/office/officeart/2005/8/layout/target3"/>
    <dgm:cxn modelId="{4F981F39-AD52-4276-B531-A5F376239DF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57A55A7-FF43-4A35-91E9-CC292BA2884F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F1ABB4-0D42-4FB7-B81A-CF9AC8087EF5}" type="presOf" srcId="{D1D4F407-5343-4D3F-B5B9-D407B03CAEB4}" destId="{AED2198E-93D5-4001-81B4-73124B309672}" srcOrd="1" destOrd="0" presId="urn:microsoft.com/office/officeart/2005/8/layout/target3"/>
    <dgm:cxn modelId="{564ACD48-0473-438F-8D62-C0445110ADBE}" type="presOf" srcId="{4C35D32F-0EAB-4CD7-82EE-45574DC2A586}" destId="{8BEBB6EC-1DAA-4CAC-8A25-BC0FCBD5DBD5}" srcOrd="0" destOrd="0" presId="urn:microsoft.com/office/officeart/2005/8/layout/target3"/>
    <dgm:cxn modelId="{B3BBDDF5-B46F-411F-B040-D024C25B2108}" type="presOf" srcId="{757F3AB3-0718-4624-B441-E567A8F0AB56}" destId="{333A1088-737F-45CB-B68E-254E46348037}" srcOrd="0" destOrd="0" presId="urn:microsoft.com/office/officeart/2005/8/layout/target3"/>
    <dgm:cxn modelId="{4C4BCC3F-0B91-4968-92AA-5FACA6E2EAE6}" type="presOf" srcId="{D1D4F407-5343-4D3F-B5B9-D407B03CAEB4}" destId="{D005CE8C-CC26-4C3E-AC11-E15060ECD759}" srcOrd="0" destOrd="0" presId="urn:microsoft.com/office/officeart/2005/8/layout/target3"/>
    <dgm:cxn modelId="{D509C4FA-4B6D-4A53-9FB0-F6CB6B737AA1}" type="presOf" srcId="{D8197B8C-B260-4A16-BDF4-0947B075E274}" destId="{25B08C86-7E15-44DC-BE7F-FFB55DD49D12}" srcOrd="0" destOrd="0" presId="urn:microsoft.com/office/officeart/2005/8/layout/target3"/>
    <dgm:cxn modelId="{AE50D437-F49A-4978-B639-26C4A0205B60}" type="presParOf" srcId="{333A1088-737F-45CB-B68E-254E46348037}" destId="{F5ABB229-8D3B-4694-996A-96F23CF14429}" srcOrd="0" destOrd="0" presId="urn:microsoft.com/office/officeart/2005/8/layout/target3"/>
    <dgm:cxn modelId="{F9E7AE65-7013-4B6E-8511-D5EA61B5A7B6}" type="presParOf" srcId="{333A1088-737F-45CB-B68E-254E46348037}" destId="{F41139FD-01EE-4571-8B17-4FB00FC51163}" srcOrd="1" destOrd="0" presId="urn:microsoft.com/office/officeart/2005/8/layout/target3"/>
    <dgm:cxn modelId="{C1C56122-9C58-4710-AABC-7B2781AB8535}" type="presParOf" srcId="{333A1088-737F-45CB-B68E-254E46348037}" destId="{D005CE8C-CC26-4C3E-AC11-E15060ECD759}" srcOrd="2" destOrd="0" presId="urn:microsoft.com/office/officeart/2005/8/layout/target3"/>
    <dgm:cxn modelId="{711D340D-5AE0-4BA6-9727-8E0DC924877F}" type="presParOf" srcId="{333A1088-737F-45CB-B68E-254E46348037}" destId="{2C702D82-9B77-49B7-9568-BB8EB47C3372}" srcOrd="3" destOrd="0" presId="urn:microsoft.com/office/officeart/2005/8/layout/target3"/>
    <dgm:cxn modelId="{24429B8D-20FF-468F-9B9F-8855CE66FCCC}" type="presParOf" srcId="{333A1088-737F-45CB-B68E-254E46348037}" destId="{A52A0455-90FF-4808-ABD0-F02540D31D5A}" srcOrd="4" destOrd="0" presId="urn:microsoft.com/office/officeart/2005/8/layout/target3"/>
    <dgm:cxn modelId="{F84650F8-B8BA-4AC8-9319-66C53F610126}" type="presParOf" srcId="{333A1088-737F-45CB-B68E-254E46348037}" destId="{6140AFEC-043D-4C43-A2F9-D0F5331DF3A3}" srcOrd="5" destOrd="0" presId="urn:microsoft.com/office/officeart/2005/8/layout/target3"/>
    <dgm:cxn modelId="{67159B52-77B1-491A-BD73-FE4F47BAE645}" type="presParOf" srcId="{333A1088-737F-45CB-B68E-254E46348037}" destId="{9358AC05-5D7D-4327-9F80-1AD486AEA664}" srcOrd="6" destOrd="0" presId="urn:microsoft.com/office/officeart/2005/8/layout/target3"/>
    <dgm:cxn modelId="{EF6FDF77-E42B-4F86-A9C1-DA55B2A52749}" type="presParOf" srcId="{333A1088-737F-45CB-B68E-254E46348037}" destId="{313FC574-E1CD-4FB4-B054-0B805CE0447D}" srcOrd="7" destOrd="0" presId="urn:microsoft.com/office/officeart/2005/8/layout/target3"/>
    <dgm:cxn modelId="{95FA877A-7F8B-401B-B17B-3EC1E2A7AE00}" type="presParOf" srcId="{333A1088-737F-45CB-B68E-254E46348037}" destId="{619D679B-A015-4ECF-8348-D1034C574F40}" srcOrd="8" destOrd="0" presId="urn:microsoft.com/office/officeart/2005/8/layout/target3"/>
    <dgm:cxn modelId="{8F566509-1D76-4DAF-9B34-AF926576ADEF}" type="presParOf" srcId="{333A1088-737F-45CB-B68E-254E46348037}" destId="{322283A8-4A27-4CDA-BAE3-F381106A9174}" srcOrd="9" destOrd="0" presId="urn:microsoft.com/office/officeart/2005/8/layout/target3"/>
    <dgm:cxn modelId="{0F8B27B1-FF8F-4305-8305-D82412936AF8}" type="presParOf" srcId="{333A1088-737F-45CB-B68E-254E46348037}" destId="{FFC9F71D-1B4F-4AD9-A4A6-86ADEFC8AF5C}" srcOrd="10" destOrd="0" presId="urn:microsoft.com/office/officeart/2005/8/layout/target3"/>
    <dgm:cxn modelId="{B6DCBE9D-2EEC-4D06-BE59-9C46339AB090}" type="presParOf" srcId="{333A1088-737F-45CB-B68E-254E46348037}" destId="{25B08C86-7E15-44DC-BE7F-FFB55DD49D12}" srcOrd="11" destOrd="0" presId="urn:microsoft.com/office/officeart/2005/8/layout/target3"/>
    <dgm:cxn modelId="{B36617CD-025C-4BA7-B3B2-3E8B07EF6183}" type="presParOf" srcId="{333A1088-737F-45CB-B68E-254E46348037}" destId="{76644BE8-9D7C-4C09-B250-3D10AF48CBB7}" srcOrd="12" destOrd="0" presId="urn:microsoft.com/office/officeart/2005/8/layout/target3"/>
    <dgm:cxn modelId="{B7C1958E-129C-4073-936A-BF189FF60ADE}" type="presParOf" srcId="{333A1088-737F-45CB-B68E-254E46348037}" destId="{EE85B701-7295-41C0-BA7A-34D3756A2AE6}" srcOrd="13" destOrd="0" presId="urn:microsoft.com/office/officeart/2005/8/layout/target3"/>
    <dgm:cxn modelId="{DA17979E-C20A-44EA-8E21-963E15D625C7}" type="presParOf" srcId="{333A1088-737F-45CB-B68E-254E46348037}" destId="{8BEBB6EC-1DAA-4CAC-8A25-BC0FCBD5DBD5}" srcOrd="14" destOrd="0" presId="urn:microsoft.com/office/officeart/2005/8/layout/target3"/>
    <dgm:cxn modelId="{C56E4020-0823-4F10-8868-13A0552B3AF6}" type="presParOf" srcId="{333A1088-737F-45CB-B68E-254E46348037}" destId="{AED2198E-93D5-4001-81B4-73124B309672}" srcOrd="15" destOrd="0" presId="urn:microsoft.com/office/officeart/2005/8/layout/target3"/>
    <dgm:cxn modelId="{CB5ED4EA-62F0-42EC-A1AB-BA23770C19AD}" type="presParOf" srcId="{333A1088-737F-45CB-B68E-254E46348037}" destId="{2BE915AB-18AA-4053-B92C-3BFC9ED204BB}" srcOrd="16" destOrd="0" presId="urn:microsoft.com/office/officeart/2005/8/layout/target3"/>
    <dgm:cxn modelId="{F8D7D4BC-87B9-4237-AEB1-EFFBB01F087D}" type="presParOf" srcId="{333A1088-737F-45CB-B68E-254E46348037}" destId="{6BB5E863-4638-4E1D-BFDE-399D028AC4ED}" srcOrd="17" destOrd="0" presId="urn:microsoft.com/office/officeart/2005/8/layout/target3"/>
    <dgm:cxn modelId="{2FA85A4B-EE29-4D62-8A7E-E46D1F9FE1F7}" type="presParOf" srcId="{333A1088-737F-45CB-B68E-254E46348037}" destId="{5A5FFA88-C948-4069-8E93-59FA12366E83}" srcOrd="18" destOrd="0" presId="urn:microsoft.com/office/officeart/2005/8/layout/target3"/>
    <dgm:cxn modelId="{91E0DBDB-7891-485A-918B-64B4CCB47C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Eva Strnadová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VY_52_INOVACE__04_05_14_NERVOVÁ SOUSTAVA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NERVOVÁ SOUSTAVA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C07267-B6EE-400A-A7B2-3316274EE05E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812FE-8233-4D4B-B0A4-A9D9B470F8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5930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7534F-23C8-4BE0-AB18-7EC0A2B667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AD9C3-E82F-4EC5-B67D-F12FA0D15A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B755E-740F-4B52-95EF-8B648E791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CD1AE-6B35-4835-893A-FE8B48811A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983E4B-B76C-43C0-BAE1-DC401451FC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94E44-83A3-4D47-8583-C807BFFC38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39E58-DA3B-4934-B7FB-136AC92120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EFFC8-8B98-4801-B198-8AF4340A4B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DA737E-2286-40CD-97ED-B02838BB68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A1AAC-52E9-41A1-A5A8-47A8BBD50C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DB8608-6CAA-4D4C-BB1C-B84B1DF921B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16550F56-A474-408B-A68A-7291D75650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2133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0560C93-87FE-4500-8A08-C34E61DA9B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  <p:sldLayoutId id="214748390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zABeUaZBhe8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chranny-kruh.cz/flash/ppp2011/" TargetMode="Externa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69844400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34845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708920"/>
            <a:ext cx="8064896" cy="3672408"/>
          </a:xfrm>
        </p:spPr>
        <p:txBody>
          <a:bodyPr>
            <a:noAutofit/>
          </a:bodyPr>
          <a:lstStyle/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Materiál slouží k výkladu o nervové soustavě člověka. 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Jednotlivé strany jsou věnovány konkrétním částem nervové soustavy. Na straně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je umístěn odkaz na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kde můžete shlédnout seriál Byl jednou jeden život. Jsou zde k nahlédnutí pouze 2 části (3. část jsem neobjevila), je možné použít pouze některé části dle vlastního výběru nebo pro zpestření pustit všechny díly. Tento díl pojednává o mozku. Strana 11 je pak opět věnována první pomoci.</a:t>
            </a:r>
          </a:p>
          <a:p>
            <a:pPr algn="just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Tento materiál je spíše výkladový..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699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</a:p>
          <a:p>
            <a:r>
              <a:rPr lang="cs-CZ" dirty="0"/>
              <a:t>¤~PERSIAN POET GAL (TALK). </a:t>
            </a:r>
            <a:r>
              <a:rPr lang="cs-CZ" i="1" dirty="0"/>
              <a:t>Wikipedia.cz</a:t>
            </a:r>
            <a:r>
              <a:rPr lang="cs-CZ" dirty="0"/>
              <a:t> [online]. [cit. 27.5.2013]. Dostupný na WWW: http://upload.wikimedia.org/wikipedia/commons/b/ba/Nervous_system_diagram.png 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675467"/>
            <a:ext cx="7876397" cy="3450696"/>
          </a:xfrm>
        </p:spPr>
        <p:txBody>
          <a:bodyPr>
            <a:normAutofit/>
          </a:bodyPr>
          <a:lstStyle/>
          <a:p>
            <a:r>
              <a:rPr lang="cs-CZ" i="1" dirty="0" smtClean="0"/>
              <a:t>Přírodověda Učebnice pro 5. ročník - Člověk a jeho svět</a:t>
            </a:r>
            <a:r>
              <a:rPr lang="cs-CZ" dirty="0" smtClean="0"/>
              <a:t>. 3. </a:t>
            </a:r>
            <a:r>
              <a:rPr lang="cs-CZ" dirty="0" err="1" smtClean="0"/>
              <a:t>vyd</a:t>
            </a:r>
            <a:r>
              <a:rPr lang="cs-CZ" dirty="0" smtClean="0"/>
              <a:t>. Praha: NOVÁ ŠKOLA, 2010. ISBN 978-80-7289-301-0. 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1045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20000"/>
                <a:lumOff val="80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/>
              <a:t>Lidské tělo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6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NERVOVÁ SOUSTAVA</a:t>
            </a:r>
            <a:endParaRPr lang="cs-CZ" sz="6000" b="1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427984" y="1268760"/>
            <a:ext cx="3960440" cy="4608512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ejvyvinutější nervová soustava ze všech živočichů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888432" cy="641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22867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988840"/>
            <a:ext cx="8229600" cy="4395192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 řídí veškeré dění v lidském těle </a:t>
            </a:r>
          </a:p>
          <a:p>
            <a:r>
              <a:rPr lang="cs-CZ" sz="4000" dirty="0" smtClean="0"/>
              <a:t> umožňuje složitě myslet,    dorozumívat se řečí, uvědoměle  pracovat</a:t>
            </a:r>
          </a:p>
          <a:p>
            <a:endParaRPr lang="cs-CZ" sz="4000" dirty="0"/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dirty="0"/>
              <a:t>Funkce: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Části nervové soustavy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827583" y="2492896"/>
            <a:ext cx="7520683" cy="3989040"/>
          </a:xfrm>
        </p:spPr>
        <p:txBody>
          <a:bodyPr>
            <a:noAutofit/>
          </a:bodyPr>
          <a:lstStyle/>
          <a:p>
            <a:r>
              <a:rPr lang="cs-CZ" sz="4000" dirty="0" smtClean="0"/>
              <a:t>mozek</a:t>
            </a:r>
          </a:p>
          <a:p>
            <a:r>
              <a:rPr lang="cs-CZ" sz="4000" dirty="0" smtClean="0"/>
              <a:t>mícha</a:t>
            </a:r>
          </a:p>
          <a:p>
            <a:r>
              <a:rPr lang="cs-CZ" sz="4000" dirty="0" smtClean="0"/>
              <a:t>nervy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57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57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57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Mozek</a:t>
            </a:r>
            <a:endParaRPr lang="cs-CZ" sz="6000" dirty="0"/>
          </a:p>
        </p:txBody>
      </p:sp>
      <p:sp>
        <p:nvSpPr>
          <p:cNvPr id="757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3084073"/>
            <a:ext cx="7992888" cy="3397862"/>
          </a:xfrm>
        </p:spPr>
        <p:txBody>
          <a:bodyPr>
            <a:noAutofit/>
          </a:bodyPr>
          <a:lstStyle/>
          <a:p>
            <a:pPr algn="just"/>
            <a:r>
              <a:rPr lang="cs-CZ" sz="4000" dirty="0"/>
              <a:t>u</a:t>
            </a:r>
            <a:r>
              <a:rPr lang="cs-CZ" sz="4000" dirty="0" smtClean="0"/>
              <a:t>ložen v mozkové části lebky</a:t>
            </a:r>
          </a:p>
          <a:p>
            <a:pPr algn="just"/>
            <a:r>
              <a:rPr lang="cs-CZ" sz="4000" dirty="0"/>
              <a:t>c</a:t>
            </a:r>
            <a:r>
              <a:rPr lang="cs-CZ" sz="4000" dirty="0" smtClean="0"/>
              <a:t>hráněn lebkou</a:t>
            </a:r>
          </a:p>
          <a:p>
            <a:pPr algn="just"/>
            <a:r>
              <a:rPr lang="cs-CZ" sz="4000" dirty="0"/>
              <a:t>s</a:t>
            </a:r>
            <a:r>
              <a:rPr lang="cs-CZ" sz="4000" dirty="0" smtClean="0"/>
              <a:t>polu s míchou řídí činnost celého organismu</a:t>
            </a:r>
            <a:endParaRPr lang="cs-CZ" sz="4000" dirty="0"/>
          </a:p>
        </p:txBody>
      </p:sp>
      <p:pic>
        <p:nvPicPr>
          <p:cNvPr id="2050" name="Picture 2" descr="C:\Documents and Settings\HP_Administrator\Local Settings\Temporary Internet Files\Content.IE5\SSOU1SEW\MC900438746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3753"/>
            <a:ext cx="2160240" cy="28803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HP_Administrator\Local Settings\Temporary Internet Files\Content.IE5\NYWB4RG4\MP9003858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374" y="203753"/>
            <a:ext cx="2801555" cy="200111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2171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Mícha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348880"/>
            <a:ext cx="8352928" cy="3600401"/>
          </a:xfrm>
        </p:spPr>
        <p:txBody>
          <a:bodyPr>
            <a:noAutofit/>
          </a:bodyPr>
          <a:lstStyle/>
          <a:p>
            <a:pPr marL="640080" indent="-571500">
              <a:lnSpc>
                <a:spcPct val="90000"/>
              </a:lnSpc>
            </a:pPr>
            <a:r>
              <a:rPr lang="cs-CZ" sz="4000" dirty="0"/>
              <a:t>s</a:t>
            </a:r>
            <a:r>
              <a:rPr lang="cs-CZ" sz="4000" dirty="0" smtClean="0"/>
              <a:t>vazek nervů procházejících páteřním kanálem</a:t>
            </a:r>
          </a:p>
          <a:p>
            <a:pPr marL="640080" indent="-571500">
              <a:lnSpc>
                <a:spcPct val="90000"/>
              </a:lnSpc>
            </a:pPr>
            <a:r>
              <a:rPr lang="cs-CZ" sz="4000" dirty="0"/>
              <a:t>s</a:t>
            </a:r>
            <a:r>
              <a:rPr lang="cs-CZ" sz="4000" dirty="0" smtClean="0"/>
              <a:t>polu s mozkem řídí činnost organismu</a:t>
            </a:r>
          </a:p>
          <a:p>
            <a:pPr marL="640080" indent="-571500">
              <a:lnSpc>
                <a:spcPct val="90000"/>
              </a:lnSpc>
            </a:pPr>
            <a:r>
              <a:rPr lang="cs-CZ" sz="4000" dirty="0" smtClean="0"/>
              <a:t>poranění míchy může způsobit ochrnutí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8" name="Rectangle 4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Nervy</a:t>
            </a:r>
            <a:endParaRPr lang="cs-CZ" sz="6000" dirty="0"/>
          </a:p>
        </p:txBody>
      </p:sp>
      <p:sp>
        <p:nvSpPr>
          <p:cNvPr id="778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539552" y="2564904"/>
            <a:ext cx="8352928" cy="316835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 smtClean="0"/>
              <a:t> spojují mozek a míchu se všemi orgány, tělo je jimi protkáno</a:t>
            </a:r>
          </a:p>
          <a:p>
            <a:pPr>
              <a:lnSpc>
                <a:spcPct val="90000"/>
              </a:lnSpc>
            </a:pPr>
            <a:r>
              <a:rPr lang="cs-CZ" sz="3600" dirty="0"/>
              <a:t> </a:t>
            </a:r>
            <a:r>
              <a:rPr lang="cs-CZ" sz="3600" dirty="0" smtClean="0"/>
              <a:t>přenášejí informace z orgánů do mozku a míchy a nazpět instrukce, jak se mají orgány zachovat</a:t>
            </a:r>
          </a:p>
          <a:p>
            <a:pPr>
              <a:lnSpc>
                <a:spcPct val="90000"/>
              </a:lnSpc>
            </a:pPr>
            <a:r>
              <a:rPr lang="cs-CZ" sz="3600" dirty="0"/>
              <a:t> </a:t>
            </a:r>
            <a:r>
              <a:rPr lang="cs-CZ" sz="3600" dirty="0" smtClean="0"/>
              <a:t>zprávy se přenášejí v podobě drobných elektrických impulzů</a:t>
            </a:r>
          </a:p>
          <a:p>
            <a:pPr marL="68580" indent="0">
              <a:lnSpc>
                <a:spcPct val="90000"/>
              </a:lnSpc>
              <a:buNone/>
            </a:pPr>
            <a:endParaRPr lang="cs-CZ" sz="3600" dirty="0" smtClean="0"/>
          </a:p>
          <a:p>
            <a:pPr marL="68580" indent="0">
              <a:lnSpc>
                <a:spcPct val="90000"/>
              </a:lnSpc>
              <a:buNone/>
            </a:pPr>
            <a:endParaRPr lang="cs-CZ" sz="3600" u="sng" dirty="0"/>
          </a:p>
        </p:txBody>
      </p:sp>
      <p:pic>
        <p:nvPicPr>
          <p:cNvPr id="3075" name="Picture 3" descr="C:\Documents and Settings\HP_Administrator\Local Settings\Temporary Internet Files\Content.IE5\644IBAG5\MC9004387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60648"/>
            <a:ext cx="2855979" cy="21419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HP_Administrator\Local Settings\Temporary Internet Files\Content.IE5\11IPP0MQ\MC900438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7"/>
            <a:ext cx="2952328" cy="21412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4492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908720"/>
            <a:ext cx="6637468" cy="136207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Problémy nervové soustavy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187624" y="2348880"/>
            <a:ext cx="6637467" cy="1520413"/>
          </a:xfrm>
        </p:spPr>
        <p:txBody>
          <a:bodyPr>
            <a:normAutofit/>
          </a:bodyPr>
          <a:lstStyle/>
          <a:p>
            <a:pPr algn="just"/>
            <a:r>
              <a:rPr lang="cs-CZ" dirty="0"/>
              <a:t>Po kliknutí na šipku se Vám otevře odkaz na on-line příručku první pomoci. V obsahu si </a:t>
            </a:r>
            <a:r>
              <a:rPr lang="cs-CZ" dirty="0" smtClean="0"/>
              <a:t>můžete vybrat hned několik možností (Bezvědomí, Otřes mozku, Poranění páteře, Cévní mozková příhoda, Epileptický záchvat) a program spusťte.</a:t>
            </a:r>
            <a:endParaRPr lang="cs-CZ" dirty="0"/>
          </a:p>
          <a:p>
            <a:endParaRPr lang="cs-CZ" dirty="0"/>
          </a:p>
        </p:txBody>
      </p:sp>
      <p:sp>
        <p:nvSpPr>
          <p:cNvPr id="3" name="Šipka doprava 2">
            <a:hlinkClick r:id="rId2"/>
          </p:cNvPr>
          <p:cNvSpPr/>
          <p:nvPr/>
        </p:nvSpPr>
        <p:spPr>
          <a:xfrm>
            <a:off x="3464902" y="4581128"/>
            <a:ext cx="1800200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703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smtClean="0"/>
              <a:t>ŽIVOT NA ZEMI – PŘÍRODOVĚDA pro 5. ročník ZŠ, prom. </a:t>
            </a:r>
            <a:r>
              <a:rPr lang="cs-CZ" sz="2800" dirty="0" err="1" smtClean="0"/>
              <a:t>Biol</a:t>
            </a:r>
            <a:r>
              <a:rPr lang="cs-CZ" sz="2800" dirty="0" smtClean="0"/>
              <a:t>. Helena Kholová, CSc., a kol., nakladatelství ALTER 2009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PŘÍRODOVĚDA – učebnice pro 5. ročník ZŠ – ČLOVĚK A JEHO SVĚT, nakladatelství Nová škola</a:t>
            </a:r>
          </a:p>
          <a:p>
            <a:r>
              <a:rPr lang="cs-CZ" sz="2800" dirty="0" smtClean="0"/>
              <a:t>LIDSKÉ TĚLO, </a:t>
            </a:r>
            <a:r>
              <a:rPr lang="cs-CZ" sz="2800" dirty="0" err="1" smtClean="0"/>
              <a:t>Steve</a:t>
            </a:r>
            <a:r>
              <a:rPr lang="cs-CZ" sz="2800" dirty="0" smtClean="0"/>
              <a:t> </a:t>
            </a:r>
            <a:r>
              <a:rPr lang="cs-CZ" sz="2800" dirty="0" err="1" smtClean="0"/>
              <a:t>Parker</a:t>
            </a:r>
            <a:r>
              <a:rPr lang="cs-CZ" sz="2800" dirty="0" smtClean="0"/>
              <a:t> – z anglického originálu, nakladatelství SLOVART</a:t>
            </a:r>
          </a:p>
          <a:p>
            <a:r>
              <a:rPr lang="cs-CZ" sz="2800" dirty="0" smtClean="0"/>
              <a:t>LIDSKÉ TĚLO, překlad z německého jazyka Jana Krausová</a:t>
            </a:r>
          </a:p>
          <a:p>
            <a:r>
              <a:rPr lang="cs-CZ" sz="2800" dirty="0" smtClean="0"/>
              <a:t>www.wikipedie.cz</a:t>
            </a:r>
          </a:p>
        </p:txBody>
      </p:sp>
    </p:spTree>
    <p:extLst>
      <p:ext uri="{BB962C8B-B14F-4D97-AF65-F5344CB8AC3E}">
        <p14:creationId xmlns="" xmlns:p14="http://schemas.microsoft.com/office/powerpoint/2010/main" val="179974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364</TotalTime>
  <Words>399</Words>
  <Application>Microsoft Office PowerPoint</Application>
  <PresentationFormat>Předvádění na obrazovce (4:3)</PresentationFormat>
  <Paragraphs>46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Snímek 1</vt:lpstr>
      <vt:lpstr>ANOTACE</vt:lpstr>
      <vt:lpstr>CITACE</vt:lpstr>
      <vt:lpstr>ZDROJE</vt:lpstr>
      <vt:lpstr>Lidské tělo</vt:lpstr>
      <vt:lpstr>nejvyvinutější nervová soustava ze všech živočichů</vt:lpstr>
      <vt:lpstr>Funkce:</vt:lpstr>
      <vt:lpstr>Části nervové soustavy</vt:lpstr>
      <vt:lpstr>Mozek</vt:lpstr>
      <vt:lpstr>Mícha</vt:lpstr>
      <vt:lpstr>Nervy</vt:lpstr>
      <vt:lpstr>Problémy nervové soustavy</vt:lpstr>
      <vt:lpstr>ZDROJE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Karel</cp:lastModifiedBy>
  <cp:revision>47</cp:revision>
  <dcterms:created xsi:type="dcterms:W3CDTF">2013-02-22T19:38:21Z</dcterms:created>
  <dcterms:modified xsi:type="dcterms:W3CDTF">2013-06-17T19:57:35Z</dcterms:modified>
</cp:coreProperties>
</file>