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33"/>
  </p:notesMasterIdLst>
  <p:sldIdLst>
    <p:sldId id="266" r:id="rId2"/>
    <p:sldId id="267" r:id="rId3"/>
    <p:sldId id="268" r:id="rId4"/>
    <p:sldId id="301" r:id="rId5"/>
    <p:sldId id="256" r:id="rId6"/>
    <p:sldId id="257" r:id="rId7"/>
    <p:sldId id="278" r:id="rId8"/>
    <p:sldId id="258" r:id="rId9"/>
    <p:sldId id="279" r:id="rId10"/>
    <p:sldId id="277"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3" r:id="rId24"/>
    <p:sldId id="292" r:id="rId25"/>
    <p:sldId id="294" r:id="rId26"/>
    <p:sldId id="295" r:id="rId27"/>
    <p:sldId id="296" r:id="rId28"/>
    <p:sldId id="297" r:id="rId29"/>
    <p:sldId id="298" r:id="rId30"/>
    <p:sldId id="299" r:id="rId31"/>
    <p:sldId id="300" r:id="rId32"/>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800" dirty="0" smtClean="0"/>
            <a:t>NÁZEV:</a:t>
          </a:r>
          <a:r>
            <a:rPr lang="cs-CZ" sz="1800" baseline="0" dirty="0" smtClean="0"/>
            <a:t> VY_52_INOVACE_04_05_19_ OPAKOVÁNÍ UČIVA Z OBJEVŮ A POZNÁVÁNÍ</a:t>
          </a:r>
          <a:endParaRPr lang="cs-CZ" sz="18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800" dirty="0" smtClean="0"/>
            <a:t>NÁZEV ŠKOLY: Základní škola a mateřská škola Lukavice, okres Ústí nad Orlicí</a:t>
          </a:r>
          <a:endParaRPr lang="cs-CZ" sz="18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800" dirty="0" smtClean="0"/>
            <a:t>AUTOR: Eva Strnadová</a:t>
          </a:r>
          <a:endParaRPr lang="cs-CZ" sz="18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800" dirty="0" smtClean="0"/>
            <a:t>TÉMA: OPAKOVÁNÍ UČIVA Z OBJEVŮ A POZNÁVÁNÍ</a:t>
          </a:r>
          <a:endParaRPr lang="cs-CZ" sz="18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800" dirty="0" smtClean="0"/>
            <a:t>ČÍSLO PROJEKTU: </a:t>
          </a:r>
          <a:r>
            <a:rPr lang="cs-CZ" sz="1800" b="0" dirty="0" smtClean="0"/>
            <a:t>CZ.1.07/1.4.00/21.1744 </a:t>
          </a:r>
          <a:endParaRPr lang="cs-CZ" sz="1800" b="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custLinFactNeighborX="-99" custLinFactNeighborY="2833"/>
      <dgm:spPr/>
      <dgm:t>
        <a:bodyPr/>
        <a:lstStyle/>
        <a:p>
          <a:endParaRPr lang="cs-CZ"/>
        </a:p>
      </dgm:t>
    </dgm:pt>
    <dgm:pt modelId="{6140AFEC-043D-4C43-A2F9-D0F5331DF3A3}" type="pres">
      <dgm:prSet presAssocID="{D1B46980-6531-4606-95E6-44980827E919}" presName="rect2" presStyleLbl="alignAcc1" presStyleIdx="1" presStyleCnt="5" custLinFactNeighborX="-212" custLinFactNeighborY="2833"/>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custScaleY="104277"/>
      <dgm:spPr/>
      <dgm:t>
        <a:bodyPr/>
        <a:lstStyle/>
        <a:p>
          <a:endParaRPr lang="cs-CZ"/>
        </a:p>
      </dgm:t>
    </dgm:pt>
    <dgm:pt modelId="{619D679B-A015-4ECF-8348-D1034C574F40}" type="pres">
      <dgm:prSet presAssocID="{B651F6E3-6281-48DB-9319-2AEAFDAE7572}" presName="rect3" presStyleLbl="alignAcc1" presStyleIdx="2" presStyleCnt="5" custScaleY="104277"/>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DF6FE6B-9DBE-4D7B-B8FD-7098875B4EED}" srcId="{757F3AB3-0718-4624-B441-E567A8F0AB56}" destId="{D8197B8C-B260-4A16-BDF4-0947B075E274}" srcOrd="3" destOrd="0" parTransId="{51C5993D-B262-45E6-B66E-76BC9D6D883D}" sibTransId="{1AEC7F05-E0FE-459C-BD47-224AC9D7BEE4}"/>
    <dgm:cxn modelId="{A2BDEE51-D7A2-4EFC-BA7F-E6E8C1ED0D98}" type="presOf" srcId="{D1B46980-6531-4606-95E6-44980827E919}" destId="{2BE915AB-18AA-4053-B92C-3BFC9ED204BB}"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7F23E89B-5FD2-4C47-9384-B953E95EC503}" type="presOf" srcId="{B651F6E3-6281-48DB-9319-2AEAFDAE7572}" destId="{619D679B-A015-4ECF-8348-D1034C574F40}" srcOrd="0" destOrd="0" presId="urn:microsoft.com/office/officeart/2005/8/layout/target3"/>
    <dgm:cxn modelId="{638BA728-111E-4D8B-8F76-326887817732}" type="presOf" srcId="{D8197B8C-B260-4A16-BDF4-0947B075E274}" destId="{5A5FFA88-C948-4069-8E93-59FA12366E83}"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C064144A-C312-4B41-BAC6-665F28D84C4A}" type="presOf" srcId="{B651F6E3-6281-48DB-9319-2AEAFDAE7572}" destId="{6BB5E863-4638-4E1D-BFDE-399D028AC4ED}" srcOrd="1" destOrd="0" presId="urn:microsoft.com/office/officeart/2005/8/layout/target3"/>
    <dgm:cxn modelId="{4F981F39-AD52-4276-B531-A5F376239DF1}"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57A55A7-FF43-4A35-91E9-CC292BA2884F}"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1F1ABB4-0D42-4FB7-B81A-CF9AC8087EF5}" type="presOf" srcId="{D1D4F407-5343-4D3F-B5B9-D407B03CAEB4}" destId="{AED2198E-93D5-4001-81B4-73124B309672}" srcOrd="1" destOrd="0" presId="urn:microsoft.com/office/officeart/2005/8/layout/target3"/>
    <dgm:cxn modelId="{564ACD48-0473-438F-8D62-C0445110ADBE}" type="presOf" srcId="{4C35D32F-0EAB-4CD7-82EE-45574DC2A586}" destId="{8BEBB6EC-1DAA-4CAC-8A25-BC0FCBD5DBD5}" srcOrd="0" destOrd="0" presId="urn:microsoft.com/office/officeart/2005/8/layout/target3"/>
    <dgm:cxn modelId="{B3BBDDF5-B46F-411F-B040-D024C25B2108}" type="presOf" srcId="{757F3AB3-0718-4624-B441-E567A8F0AB56}" destId="{333A1088-737F-45CB-B68E-254E46348037}" srcOrd="0" destOrd="0" presId="urn:microsoft.com/office/officeart/2005/8/layout/target3"/>
    <dgm:cxn modelId="{4C4BCC3F-0B91-4968-92AA-5FACA6E2EAE6}" type="presOf" srcId="{D1D4F407-5343-4D3F-B5B9-D407B03CAEB4}" destId="{D005CE8C-CC26-4C3E-AC11-E15060ECD759}" srcOrd="0" destOrd="0" presId="urn:microsoft.com/office/officeart/2005/8/layout/target3"/>
    <dgm:cxn modelId="{D509C4FA-4B6D-4A53-9FB0-F6CB6B737AA1}" type="presOf" srcId="{D8197B8C-B260-4A16-BDF4-0947B075E274}" destId="{25B08C86-7E15-44DC-BE7F-FFB55DD49D12}" srcOrd="0" destOrd="0" presId="urn:microsoft.com/office/officeart/2005/8/layout/target3"/>
    <dgm:cxn modelId="{AE50D437-F49A-4978-B639-26C4A0205B60}" type="presParOf" srcId="{333A1088-737F-45CB-B68E-254E46348037}" destId="{F5ABB229-8D3B-4694-996A-96F23CF14429}" srcOrd="0" destOrd="0" presId="urn:microsoft.com/office/officeart/2005/8/layout/target3"/>
    <dgm:cxn modelId="{F9E7AE65-7013-4B6E-8511-D5EA61B5A7B6}" type="presParOf" srcId="{333A1088-737F-45CB-B68E-254E46348037}" destId="{F41139FD-01EE-4571-8B17-4FB00FC51163}" srcOrd="1" destOrd="0" presId="urn:microsoft.com/office/officeart/2005/8/layout/target3"/>
    <dgm:cxn modelId="{C1C56122-9C58-4710-AABC-7B2781AB8535}" type="presParOf" srcId="{333A1088-737F-45CB-B68E-254E46348037}" destId="{D005CE8C-CC26-4C3E-AC11-E15060ECD759}" srcOrd="2" destOrd="0" presId="urn:microsoft.com/office/officeart/2005/8/layout/target3"/>
    <dgm:cxn modelId="{711D340D-5AE0-4BA6-9727-8E0DC924877F}" type="presParOf" srcId="{333A1088-737F-45CB-B68E-254E46348037}" destId="{2C702D82-9B77-49B7-9568-BB8EB47C3372}" srcOrd="3" destOrd="0" presId="urn:microsoft.com/office/officeart/2005/8/layout/target3"/>
    <dgm:cxn modelId="{24429B8D-20FF-468F-9B9F-8855CE66FCCC}" type="presParOf" srcId="{333A1088-737F-45CB-B68E-254E46348037}" destId="{A52A0455-90FF-4808-ABD0-F02540D31D5A}" srcOrd="4" destOrd="0" presId="urn:microsoft.com/office/officeart/2005/8/layout/target3"/>
    <dgm:cxn modelId="{F84650F8-B8BA-4AC8-9319-66C53F610126}" type="presParOf" srcId="{333A1088-737F-45CB-B68E-254E46348037}" destId="{6140AFEC-043D-4C43-A2F9-D0F5331DF3A3}" srcOrd="5" destOrd="0" presId="urn:microsoft.com/office/officeart/2005/8/layout/target3"/>
    <dgm:cxn modelId="{67159B52-77B1-491A-BD73-FE4F47BAE645}" type="presParOf" srcId="{333A1088-737F-45CB-B68E-254E46348037}" destId="{9358AC05-5D7D-4327-9F80-1AD486AEA664}" srcOrd="6" destOrd="0" presId="urn:microsoft.com/office/officeart/2005/8/layout/target3"/>
    <dgm:cxn modelId="{EF6FDF77-E42B-4F86-A9C1-DA55B2A52749}" type="presParOf" srcId="{333A1088-737F-45CB-B68E-254E46348037}" destId="{313FC574-E1CD-4FB4-B054-0B805CE0447D}" srcOrd="7" destOrd="0" presId="urn:microsoft.com/office/officeart/2005/8/layout/target3"/>
    <dgm:cxn modelId="{95FA877A-7F8B-401B-B17B-3EC1E2A7AE00}" type="presParOf" srcId="{333A1088-737F-45CB-B68E-254E46348037}" destId="{619D679B-A015-4ECF-8348-D1034C574F40}" srcOrd="8" destOrd="0" presId="urn:microsoft.com/office/officeart/2005/8/layout/target3"/>
    <dgm:cxn modelId="{8F566509-1D76-4DAF-9B34-AF926576ADEF}" type="presParOf" srcId="{333A1088-737F-45CB-B68E-254E46348037}" destId="{322283A8-4A27-4CDA-BAE3-F381106A9174}" srcOrd="9" destOrd="0" presId="urn:microsoft.com/office/officeart/2005/8/layout/target3"/>
    <dgm:cxn modelId="{0F8B27B1-FF8F-4305-8305-D82412936AF8}" type="presParOf" srcId="{333A1088-737F-45CB-B68E-254E46348037}" destId="{FFC9F71D-1B4F-4AD9-A4A6-86ADEFC8AF5C}" srcOrd="10" destOrd="0" presId="urn:microsoft.com/office/officeart/2005/8/layout/target3"/>
    <dgm:cxn modelId="{B6DCBE9D-2EEC-4D06-BE59-9C46339AB090}" type="presParOf" srcId="{333A1088-737F-45CB-B68E-254E46348037}" destId="{25B08C86-7E15-44DC-BE7F-FFB55DD49D12}" srcOrd="11" destOrd="0" presId="urn:microsoft.com/office/officeart/2005/8/layout/target3"/>
    <dgm:cxn modelId="{B36617CD-025C-4BA7-B3B2-3E8B07EF6183}" type="presParOf" srcId="{333A1088-737F-45CB-B68E-254E46348037}" destId="{76644BE8-9D7C-4C09-B250-3D10AF48CBB7}" srcOrd="12" destOrd="0" presId="urn:microsoft.com/office/officeart/2005/8/layout/target3"/>
    <dgm:cxn modelId="{B7C1958E-129C-4073-936A-BF189FF60ADE}" type="presParOf" srcId="{333A1088-737F-45CB-B68E-254E46348037}" destId="{EE85B701-7295-41C0-BA7A-34D3756A2AE6}" srcOrd="13" destOrd="0" presId="urn:microsoft.com/office/officeart/2005/8/layout/target3"/>
    <dgm:cxn modelId="{DA17979E-C20A-44EA-8E21-963E15D625C7}" type="presParOf" srcId="{333A1088-737F-45CB-B68E-254E46348037}" destId="{8BEBB6EC-1DAA-4CAC-8A25-BC0FCBD5DBD5}" srcOrd="14" destOrd="0" presId="urn:microsoft.com/office/officeart/2005/8/layout/target3"/>
    <dgm:cxn modelId="{C56E4020-0823-4F10-8868-13A0552B3AF6}" type="presParOf" srcId="{333A1088-737F-45CB-B68E-254E46348037}" destId="{AED2198E-93D5-4001-81B4-73124B309672}" srcOrd="15" destOrd="0" presId="urn:microsoft.com/office/officeart/2005/8/layout/target3"/>
    <dgm:cxn modelId="{CB5ED4EA-62F0-42EC-A1AB-BA23770C19AD}" type="presParOf" srcId="{333A1088-737F-45CB-B68E-254E46348037}" destId="{2BE915AB-18AA-4053-B92C-3BFC9ED204BB}" srcOrd="16" destOrd="0" presId="urn:microsoft.com/office/officeart/2005/8/layout/target3"/>
    <dgm:cxn modelId="{F8D7D4BC-87B9-4237-AEB1-EFFBB01F087D}" type="presParOf" srcId="{333A1088-737F-45CB-B68E-254E46348037}" destId="{6BB5E863-4638-4E1D-BFDE-399D028AC4ED}" srcOrd="17" destOrd="0" presId="urn:microsoft.com/office/officeart/2005/8/layout/target3"/>
    <dgm:cxn modelId="{2FA85A4B-EE29-4D62-8A7E-E46D1F9FE1F7}" type="presParOf" srcId="{333A1088-737F-45CB-B68E-254E46348037}" destId="{5A5FFA88-C948-4069-8E93-59FA12366E83}" srcOrd="18" destOrd="0" presId="urn:microsoft.com/office/officeart/2005/8/layout/target3"/>
    <dgm:cxn modelId="{91E0DBDB-7891-485A-918B-64B4CCB47CB8}"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3195786" cy="3195786"/>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582289" y="0"/>
          <a:ext cx="6394994" cy="319578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 ŠKOLY: Základní škola a mateřská škola Lukavice, okres Ústí nad Orlicí</a:t>
          </a:r>
          <a:endParaRPr lang="cs-CZ" sz="1800" kern="1200" dirty="0"/>
        </a:p>
      </dsp:txBody>
      <dsp:txXfrm>
        <a:off x="1582289" y="0"/>
        <a:ext cx="6394994" cy="511325"/>
      </dsp:txXfrm>
    </dsp:sp>
    <dsp:sp modelId="{A52A0455-90FF-4808-ABD0-F02540D31D5A}">
      <dsp:nvSpPr>
        <dsp:cNvPr id="0" name=""/>
        <dsp:cNvSpPr/>
      </dsp:nvSpPr>
      <dsp:spPr>
        <a:xfrm>
          <a:off x="333058" y="582849"/>
          <a:ext cx="2524670" cy="2524670"/>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584335" y="582849"/>
          <a:ext cx="6394994" cy="252467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AUTOR: Eva Strnadová</a:t>
          </a:r>
          <a:endParaRPr lang="cs-CZ" sz="1800" kern="1200" dirty="0"/>
        </a:p>
      </dsp:txBody>
      <dsp:txXfrm>
        <a:off x="1584335" y="582849"/>
        <a:ext cx="6394994" cy="511325"/>
      </dsp:txXfrm>
    </dsp:sp>
    <dsp:sp modelId="{313FC574-E1CD-4FB4-B054-0B805CE0447D}">
      <dsp:nvSpPr>
        <dsp:cNvPr id="0" name=""/>
        <dsp:cNvSpPr/>
      </dsp:nvSpPr>
      <dsp:spPr>
        <a:xfrm>
          <a:off x="671115" y="983013"/>
          <a:ext cx="1853555" cy="1932832"/>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597893" y="983013"/>
          <a:ext cx="6394994" cy="193283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a:t>
          </a:r>
          <a:r>
            <a:rPr lang="cs-CZ" sz="1800" kern="1200" baseline="0" dirty="0" smtClean="0"/>
            <a:t> VY_52_INOVACE_04_05_19_ OPAKOVÁNÍ UČIVA Z OBJEVŮ A POZNÁVÁNÍ</a:t>
          </a:r>
          <a:endParaRPr lang="cs-CZ" sz="1800" kern="1200" dirty="0"/>
        </a:p>
      </dsp:txBody>
      <dsp:txXfrm>
        <a:off x="1597893" y="983013"/>
        <a:ext cx="6394994" cy="533195"/>
      </dsp:txXfrm>
    </dsp:sp>
    <dsp:sp modelId="{FFC9F71D-1B4F-4AD9-A4A6-86ADEFC8AF5C}">
      <dsp:nvSpPr>
        <dsp:cNvPr id="0" name=""/>
        <dsp:cNvSpPr/>
      </dsp:nvSpPr>
      <dsp:spPr>
        <a:xfrm>
          <a:off x="1006672" y="1533977"/>
          <a:ext cx="1182440" cy="1182440"/>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597893" y="1533977"/>
          <a:ext cx="6394994" cy="118244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TÉMA: OPAKOVÁNÍ UČIVA Z OBJEVŮ A POZNÁVÁNÍ</a:t>
          </a:r>
          <a:endParaRPr lang="cs-CZ" sz="1800" kern="1200" dirty="0"/>
        </a:p>
      </dsp:txBody>
      <dsp:txXfrm>
        <a:off x="1597893" y="1533977"/>
        <a:ext cx="6394994" cy="511325"/>
      </dsp:txXfrm>
    </dsp:sp>
    <dsp:sp modelId="{EE85B701-7295-41C0-BA7A-34D3756A2AE6}">
      <dsp:nvSpPr>
        <dsp:cNvPr id="0" name=""/>
        <dsp:cNvSpPr/>
      </dsp:nvSpPr>
      <dsp:spPr>
        <a:xfrm>
          <a:off x="1342230" y="2045303"/>
          <a:ext cx="511325" cy="511325"/>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597893" y="2045303"/>
          <a:ext cx="6394994" cy="5113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ČÍSLO PROJEKTU: </a:t>
          </a:r>
          <a:r>
            <a:rPr lang="cs-CZ" sz="1800" b="0" kern="1200" dirty="0" smtClean="0"/>
            <a:t>CZ.1.07/1.4.00/21.1744 </a:t>
          </a:r>
          <a:endParaRPr lang="cs-CZ" sz="1800" b="0" kern="1200" dirty="0"/>
        </a:p>
      </dsp:txBody>
      <dsp:txXfrm>
        <a:off x="1597893" y="2045303"/>
        <a:ext cx="6394994" cy="51132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C07267-B6EE-400A-A7B2-3316274EE05E}" type="datetimeFigureOut">
              <a:rPr lang="cs-CZ" smtClean="0"/>
              <a:pPr/>
              <a:t>6.1.2014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6812FE-8233-4D4B-B0A4-A9D9B470F86F}" type="slidenum">
              <a:rPr lang="cs-CZ" smtClean="0"/>
              <a:pPr/>
              <a:t>‹#›</a:t>
            </a:fld>
            <a:endParaRPr lang="cs-CZ"/>
          </a:p>
        </p:txBody>
      </p:sp>
    </p:spTree>
    <p:extLst>
      <p:ext uri="{BB962C8B-B14F-4D97-AF65-F5344CB8AC3E}">
        <p14:creationId xmlns:p14="http://schemas.microsoft.com/office/powerpoint/2010/main" xmlns="" val="3475930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xmlns=""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A127534F-23C8-4BE0-AB18-7EC0A2B66734}"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endParaRPr lang="cs-CZ"/>
          </a:p>
        </p:txBody>
      </p:sp>
      <p:sp>
        <p:nvSpPr>
          <p:cNvPr id="9" name="Zástupný symbol pro číslo snímku 8"/>
          <p:cNvSpPr>
            <a:spLocks noGrp="1"/>
          </p:cNvSpPr>
          <p:nvPr>
            <p:ph type="sldNum" sz="quarter" idx="15"/>
          </p:nvPr>
        </p:nvSpPr>
        <p:spPr/>
        <p:txBody>
          <a:bodyPr rtlCol="0"/>
          <a:lstStyle/>
          <a:p>
            <a:fld id="{14FAD9C3-E82F-4EC5-B67D-F12FA0D15AEF}"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1A5B755E-740F-4B52-95EF-8B648E79166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ACD1AE-6B35-4835-893A-FE8B48811A8E}"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A983E4B-B76C-43C0-BAE1-DC401451FC7A}"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endParaRPr lang="cs-CZ"/>
          </a:p>
        </p:txBody>
      </p:sp>
      <p:sp>
        <p:nvSpPr>
          <p:cNvPr id="7" name="Zástupný symbol pro číslo snímku 6"/>
          <p:cNvSpPr>
            <a:spLocks noGrp="1"/>
          </p:cNvSpPr>
          <p:nvPr>
            <p:ph type="sldNum" sz="quarter" idx="11"/>
          </p:nvPr>
        </p:nvSpPr>
        <p:spPr/>
        <p:txBody>
          <a:bodyPr rtlCol="0"/>
          <a:lstStyle/>
          <a:p>
            <a:fld id="{5B394E44-83A3-4D47-8583-C807BFFC38D9}"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F739E58-DA3B-4934-B7FB-136AC921204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endParaRPr lang="cs-CZ"/>
          </a:p>
        </p:txBody>
      </p:sp>
      <p:sp>
        <p:nvSpPr>
          <p:cNvPr id="22" name="Zástupný symbol pro číslo snímku 21"/>
          <p:cNvSpPr>
            <a:spLocks noGrp="1"/>
          </p:cNvSpPr>
          <p:nvPr>
            <p:ph type="sldNum" sz="quarter" idx="15"/>
          </p:nvPr>
        </p:nvSpPr>
        <p:spPr/>
        <p:txBody>
          <a:bodyPr rtlCol="0"/>
          <a:lstStyle/>
          <a:p>
            <a:fld id="{E27EFFC8-8B98-4801-B198-8AF4340A4B16}"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endParaRPr lang="cs-CZ"/>
          </a:p>
        </p:txBody>
      </p:sp>
      <p:sp>
        <p:nvSpPr>
          <p:cNvPr id="18" name="Zástupný symbol pro číslo snímku 17"/>
          <p:cNvSpPr>
            <a:spLocks noGrp="1"/>
          </p:cNvSpPr>
          <p:nvPr>
            <p:ph type="sldNum" sz="quarter" idx="11"/>
          </p:nvPr>
        </p:nvSpPr>
        <p:spPr/>
        <p:txBody>
          <a:bodyPr rtlCol="0"/>
          <a:lstStyle/>
          <a:p>
            <a:fld id="{71DA737E-2286-40CD-97ED-B02838BB68C0}"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38A1AAC-52E9-41A1-A5A8-47A8BBD50C0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1DB8608-6CAA-4D4C-BB1C-B84B1DF921B9}"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495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495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a:xfrm>
            <a:off x="457200" y="6248400"/>
            <a:ext cx="2133600" cy="457200"/>
          </a:xfrm>
        </p:spPr>
        <p:txBody>
          <a:bodyPr/>
          <a:lstStyle>
            <a:lvl1pPr>
              <a:defRPr/>
            </a:lvl1pPr>
          </a:lstStyle>
          <a:p>
            <a:endParaRPr lang="cs-CZ"/>
          </a:p>
        </p:txBody>
      </p:sp>
      <p:sp>
        <p:nvSpPr>
          <p:cNvPr id="6" name="Zástupný symbol pro zápatí 5"/>
          <p:cNvSpPr>
            <a:spLocks noGrp="1"/>
          </p:cNvSpPr>
          <p:nvPr>
            <p:ph type="ftr" sz="quarter" idx="11"/>
          </p:nvPr>
        </p:nvSpPr>
        <p:spPr>
          <a:xfrm>
            <a:off x="3124200" y="6248400"/>
            <a:ext cx="2895600" cy="457200"/>
          </a:xfrm>
        </p:spPr>
        <p:txBody>
          <a:bodyPr/>
          <a:lstStyle>
            <a:lvl1pPr>
              <a:defRPr/>
            </a:lvl1pPr>
          </a:lstStyle>
          <a:p>
            <a:endParaRPr lang="cs-CZ"/>
          </a:p>
        </p:txBody>
      </p:sp>
      <p:sp>
        <p:nvSpPr>
          <p:cNvPr id="7" name="Zástupný symbol pro číslo snímku 6"/>
          <p:cNvSpPr>
            <a:spLocks noGrp="1"/>
          </p:cNvSpPr>
          <p:nvPr>
            <p:ph type="sldNum" sz="quarter" idx="12"/>
          </p:nvPr>
        </p:nvSpPr>
        <p:spPr>
          <a:xfrm>
            <a:off x="6553200" y="6248400"/>
            <a:ext cx="2133600" cy="457200"/>
          </a:xfrm>
        </p:spPr>
        <p:txBody>
          <a:bodyPr/>
          <a:lstStyle>
            <a:lvl1pPr>
              <a:defRPr/>
            </a:lvl1pPr>
          </a:lstStyle>
          <a:p>
            <a:fld id="{16550F56-A474-408B-A68A-7291D75650F4}" type="slidenum">
              <a:rPr lang="cs-CZ"/>
              <a:pPr/>
              <a:t>‹#›</a:t>
            </a:fld>
            <a:endParaRPr lang="cs-CZ"/>
          </a:p>
        </p:txBody>
      </p:sp>
    </p:spTree>
    <p:extLst>
      <p:ext uri="{BB962C8B-B14F-4D97-AF65-F5344CB8AC3E}">
        <p14:creationId xmlns:p14="http://schemas.microsoft.com/office/powerpoint/2010/main" xmlns="" val="632133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00560C93-87FE-4500-8A08-C34E61DA9B77}"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slide" Target="slide7.xml"/><Relationship Id="rId13" Type="http://schemas.openxmlformats.org/officeDocument/2006/relationships/slide" Target="slide29.xml"/><Relationship Id="rId18" Type="http://schemas.openxmlformats.org/officeDocument/2006/relationships/slide" Target="slide25.xml"/><Relationship Id="rId3" Type="http://schemas.openxmlformats.org/officeDocument/2006/relationships/slide" Target="slide11.xml"/><Relationship Id="rId21" Type="http://schemas.openxmlformats.org/officeDocument/2006/relationships/slide" Target="slide10.xml"/><Relationship Id="rId7" Type="http://schemas.openxmlformats.org/officeDocument/2006/relationships/slide" Target="slide13.xml"/><Relationship Id="rId12" Type="http://schemas.openxmlformats.org/officeDocument/2006/relationships/slide" Target="slide8.xml"/><Relationship Id="rId17" Type="http://schemas.openxmlformats.org/officeDocument/2006/relationships/slide" Target="slide30.xml"/><Relationship Id="rId25" Type="http://schemas.openxmlformats.org/officeDocument/2006/relationships/slide" Target="slide31.xml"/><Relationship Id="rId2" Type="http://schemas.openxmlformats.org/officeDocument/2006/relationships/slide" Target="slide12.xml"/><Relationship Id="rId16" Type="http://schemas.openxmlformats.org/officeDocument/2006/relationships/slide" Target="slide9.xml"/><Relationship Id="rId20" Type="http://schemas.openxmlformats.org/officeDocument/2006/relationships/slide" Target="slide15.xml"/><Relationship Id="rId1" Type="http://schemas.openxmlformats.org/officeDocument/2006/relationships/slideLayout" Target="../slideLayouts/slideLayout2.xml"/><Relationship Id="rId6" Type="http://schemas.openxmlformats.org/officeDocument/2006/relationships/slide" Target="slide22.xml"/><Relationship Id="rId11" Type="http://schemas.openxmlformats.org/officeDocument/2006/relationships/slide" Target="slide18.xml"/><Relationship Id="rId24" Type="http://schemas.openxmlformats.org/officeDocument/2006/relationships/slide" Target="slide21.xml"/><Relationship Id="rId5" Type="http://schemas.openxmlformats.org/officeDocument/2006/relationships/slide" Target="slide27.xml"/><Relationship Id="rId15" Type="http://schemas.openxmlformats.org/officeDocument/2006/relationships/slide" Target="slide19.xml"/><Relationship Id="rId23" Type="http://schemas.openxmlformats.org/officeDocument/2006/relationships/slide" Target="slide16.xml"/><Relationship Id="rId10" Type="http://schemas.openxmlformats.org/officeDocument/2006/relationships/slide" Target="slide23.xml"/><Relationship Id="rId19" Type="http://schemas.openxmlformats.org/officeDocument/2006/relationships/slide" Target="slide20.xml"/><Relationship Id="rId4" Type="http://schemas.openxmlformats.org/officeDocument/2006/relationships/slide" Target="slide14.xml"/><Relationship Id="rId9" Type="http://schemas.openxmlformats.org/officeDocument/2006/relationships/slide" Target="slide28.xml"/><Relationship Id="rId14" Type="http://schemas.openxmlformats.org/officeDocument/2006/relationships/slide" Target="slide24.xml"/><Relationship Id="rId22" Type="http://schemas.openxmlformats.org/officeDocument/2006/relationships/slide" Target="slide2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 Id="rId4" Type="http://schemas.openxmlformats.org/officeDocument/2006/relationships/image" Target="../media/image5.jpe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 Id="rId4" Type="http://schemas.openxmlformats.org/officeDocument/2006/relationships/image" Target="../media/image6.jpe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1039658645"/>
              </p:ext>
            </p:extLst>
          </p:nvPr>
        </p:nvGraphicFramePr>
        <p:xfrm>
          <a:off x="539552" y="260648"/>
          <a:ext cx="7992888" cy="3195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xmlns="" val="5348455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332656"/>
            <a:ext cx="7024744" cy="601136"/>
          </a:xfrm>
        </p:spPr>
        <p:txBody>
          <a:bodyPr>
            <a:normAutofit/>
          </a:bodyPr>
          <a:lstStyle/>
          <a:p>
            <a:r>
              <a:rPr lang="cs-CZ" dirty="0" smtClean="0"/>
              <a:t>ANOTACE</a:t>
            </a:r>
            <a:endParaRPr lang="cs-CZ" dirty="0"/>
          </a:p>
        </p:txBody>
      </p:sp>
      <p:sp>
        <p:nvSpPr>
          <p:cNvPr id="3" name="Zástupný symbol pro obsah 2"/>
          <p:cNvSpPr>
            <a:spLocks noGrp="1"/>
          </p:cNvSpPr>
          <p:nvPr>
            <p:ph sz="quarter" idx="1"/>
          </p:nvPr>
        </p:nvSpPr>
        <p:spPr>
          <a:xfrm>
            <a:off x="611560" y="1268760"/>
            <a:ext cx="7776864" cy="5112568"/>
          </a:xfrm>
        </p:spPr>
        <p:txBody>
          <a:bodyPr>
            <a:noAutofit/>
          </a:bodyPr>
          <a:lstStyle/>
          <a:p>
            <a:pPr algn="just"/>
            <a:r>
              <a:rPr lang="cs-CZ" sz="2200" dirty="0" smtClean="0">
                <a:latin typeface="Times New Roman" pitchFamily="18" charset="0"/>
                <a:cs typeface="Times New Roman" pitchFamily="18" charset="0"/>
              </a:rPr>
              <a:t>Materiál slouží k zopakování učiva ze 5. ročníku.</a:t>
            </a:r>
          </a:p>
          <a:p>
            <a:pPr algn="just"/>
            <a:r>
              <a:rPr lang="cs-CZ" sz="2200" dirty="0" smtClean="0">
                <a:latin typeface="Times New Roman" pitchFamily="18" charset="0"/>
                <a:cs typeface="Times New Roman" pitchFamily="18" charset="0"/>
              </a:rPr>
              <a:t>Žáci formou soutěže procvičí své znalosti ze všech probraných oblastí. Můžeme hrát jako soutěž družstev nebo soutěž jednotlivců. Já jsem zvolila formu „všichni proti všem“, neboť je tak více zaručeno, že se zadané úkoly snaží zodpovědět všichni žáci, nejen ti nejlepší v družstvu. Otázky volili postupně, měli určitý čas na odpověď. Po kliknutí na otazník přiletělo správné řešení, všichni žáci si jej zkontrolovali a případně připočítali získané body (po opětovném kliknutí na otazník přiletí bodové ohodnocení). Nakreslení elektrického obvodu zhodnotí sám učitel. Kliknutím na oranžové kolečko se vrátíme na původní tabulku.</a:t>
            </a:r>
          </a:p>
          <a:p>
            <a:pPr algn="just"/>
            <a:r>
              <a:rPr lang="cs-CZ" sz="2200" dirty="0" smtClean="0">
                <a:latin typeface="Times New Roman" pitchFamily="18" charset="0"/>
                <a:cs typeface="Times New Roman" pitchFamily="18" charset="0"/>
              </a:rPr>
              <a:t>Žáci měli k dispozici stíratelné tabulky s fixem.</a:t>
            </a:r>
          </a:p>
        </p:txBody>
      </p:sp>
    </p:spTree>
    <p:extLst>
      <p:ext uri="{BB962C8B-B14F-4D97-AF65-F5344CB8AC3E}">
        <p14:creationId xmlns:p14="http://schemas.microsoft.com/office/powerpoint/2010/main" xmlns="" val="24699265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sz="quarter" idx="1"/>
          </p:nvPr>
        </p:nvSpPr>
        <p:spPr/>
        <p:txBody>
          <a:bodyPr>
            <a:normAutofit/>
          </a:bodyPr>
          <a:lstStyle/>
          <a:p>
            <a:r>
              <a:rPr lang="cs-CZ" dirty="0" smtClean="0"/>
              <a:t>Ilustrace: kliparty Microsoft Office</a:t>
            </a:r>
            <a:endParaRPr lang="cs-CZ" sz="2800" dirty="0"/>
          </a:p>
          <a:p>
            <a:endParaRPr lang="cs-CZ" dirty="0" smtClean="0"/>
          </a:p>
        </p:txBody>
      </p:sp>
    </p:spTree>
    <p:extLst>
      <p:ext uri="{BB962C8B-B14F-4D97-AF65-F5344CB8AC3E}">
        <p14:creationId xmlns:p14="http://schemas.microsoft.com/office/powerpoint/2010/main" xmlns="" val="32104587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
          </p:nvPr>
        </p:nvSpPr>
        <p:spPr/>
        <p:txBody>
          <a:bodyPr>
            <a:normAutofit/>
          </a:bodyPr>
          <a:lstStyle/>
          <a:p>
            <a:endParaRPr lang="cs-CZ" dirty="0" smtClean="0"/>
          </a:p>
          <a:p>
            <a:r>
              <a:rPr lang="cs-CZ" i="1" dirty="0" smtClean="0"/>
              <a:t>Přírodověda Učebnice pro 5. ročník - Člověk a jeho svět</a:t>
            </a:r>
            <a:r>
              <a:rPr lang="cs-CZ" dirty="0" smtClean="0"/>
              <a:t>. 3. </a:t>
            </a:r>
            <a:r>
              <a:rPr lang="cs-CZ" dirty="0" err="1" smtClean="0"/>
              <a:t>vyd</a:t>
            </a:r>
            <a:r>
              <a:rPr lang="cs-CZ" dirty="0" smtClean="0"/>
              <a:t>. Praha: NOVÁ ŠKOLA, 2010. ISBN 978-80-7289-301-0. </a:t>
            </a:r>
          </a:p>
          <a:p>
            <a:pPr>
              <a:buNone/>
            </a:pPr>
            <a:endParaRPr lang="cs-CZ" dirty="0" smtClean="0"/>
          </a:p>
        </p:txBody>
      </p:sp>
    </p:spTree>
    <p:extLst>
      <p:ext uri="{BB962C8B-B14F-4D97-AF65-F5344CB8AC3E}">
        <p14:creationId xmlns:p14="http://schemas.microsoft.com/office/powerpoint/2010/main" xmlns="" val="32104587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Autofit/>
          </a:bodyPr>
          <a:lstStyle/>
          <a:p>
            <a:pPr algn="ctr"/>
            <a:r>
              <a:rPr lang="cs-CZ" sz="5400" dirty="0" smtClean="0">
                <a:solidFill>
                  <a:schemeClr val="accent1">
                    <a:lumMod val="75000"/>
                  </a:schemeClr>
                </a:solidFill>
                <a:latin typeface="Garamond" pitchFamily="18" charset="0"/>
              </a:rPr>
              <a:t>Opakování učiva </a:t>
            </a:r>
            <a:br>
              <a:rPr lang="cs-CZ" sz="5400" dirty="0" smtClean="0">
                <a:solidFill>
                  <a:schemeClr val="accent1">
                    <a:lumMod val="75000"/>
                  </a:schemeClr>
                </a:solidFill>
                <a:latin typeface="Garamond" pitchFamily="18" charset="0"/>
              </a:rPr>
            </a:br>
            <a:r>
              <a:rPr lang="cs-CZ" sz="5400" dirty="0" smtClean="0">
                <a:solidFill>
                  <a:schemeClr val="accent1">
                    <a:lumMod val="75000"/>
                  </a:schemeClr>
                </a:solidFill>
                <a:latin typeface="Garamond" pitchFamily="18" charset="0"/>
              </a:rPr>
              <a:t>z OBJEVŮ A POZNÁVÁNÍ</a:t>
            </a:r>
            <a:endParaRPr lang="cs-CZ" sz="5400" dirty="0">
              <a:solidFill>
                <a:schemeClr val="accent1">
                  <a:lumMod val="75000"/>
                </a:schemeClr>
              </a:solidFill>
              <a:latin typeface="Garamond" pitchFamily="18" charset="0"/>
            </a:endParaRP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274638"/>
            <a:ext cx="7467600" cy="778098"/>
          </a:xfrm>
        </p:spPr>
        <p:txBody>
          <a:bodyPr>
            <a:normAutofit/>
          </a:bodyPr>
          <a:lstStyle/>
          <a:p>
            <a:pPr algn="l"/>
            <a:r>
              <a:rPr lang="cs-CZ" sz="2000" b="1" dirty="0" smtClean="0"/>
              <a:t>Vyber si políčko, klikni na něj, odpověz správně na otázku a počítej si získané body:</a:t>
            </a:r>
            <a:endParaRPr lang="cs-CZ" sz="2000" b="1" dirty="0"/>
          </a:p>
        </p:txBody>
      </p:sp>
      <p:sp>
        <p:nvSpPr>
          <p:cNvPr id="4" name="Obdélník 3">
            <a:hlinkClick r:id="rId2" action="ppaction://hlinksldjump"/>
          </p:cNvPr>
          <p:cNvSpPr/>
          <p:nvPr/>
        </p:nvSpPr>
        <p:spPr>
          <a:xfrm>
            <a:off x="3610049" y="1196752"/>
            <a:ext cx="1440160"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t>vesmír</a:t>
            </a:r>
            <a:endParaRPr lang="cs-CZ" sz="2000" dirty="0"/>
          </a:p>
        </p:txBody>
      </p:sp>
      <p:sp>
        <p:nvSpPr>
          <p:cNvPr id="7" name="Obdélník 6">
            <a:hlinkClick r:id="rId3" action="ppaction://hlinksldjump"/>
          </p:cNvPr>
          <p:cNvSpPr/>
          <p:nvPr/>
        </p:nvSpPr>
        <p:spPr>
          <a:xfrm>
            <a:off x="734140" y="5734416"/>
            <a:ext cx="1440678" cy="7897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500</a:t>
            </a:r>
            <a:endParaRPr lang="cs-CZ" sz="3600" dirty="0"/>
          </a:p>
        </p:txBody>
      </p:sp>
      <p:sp>
        <p:nvSpPr>
          <p:cNvPr id="8" name="Obdélník 7"/>
          <p:cNvSpPr/>
          <p:nvPr/>
        </p:nvSpPr>
        <p:spPr>
          <a:xfrm>
            <a:off x="2169620" y="1194448"/>
            <a:ext cx="1440160"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a:t>ž</a:t>
            </a:r>
            <a:r>
              <a:rPr lang="cs-CZ" sz="2000" dirty="0" smtClean="0"/>
              <a:t>ivá příroda</a:t>
            </a:r>
            <a:endParaRPr lang="cs-CZ" sz="2000" dirty="0"/>
          </a:p>
        </p:txBody>
      </p:sp>
      <p:sp>
        <p:nvSpPr>
          <p:cNvPr id="9" name="Obdélník 8">
            <a:hlinkClick r:id="rId4" action="ppaction://hlinksldjump"/>
          </p:cNvPr>
          <p:cNvSpPr/>
          <p:nvPr/>
        </p:nvSpPr>
        <p:spPr>
          <a:xfrm>
            <a:off x="5055656" y="1196752"/>
            <a:ext cx="1440160"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a:t>l</a:t>
            </a:r>
            <a:r>
              <a:rPr lang="cs-CZ" sz="2000" dirty="0" smtClean="0"/>
              <a:t>idské tělo</a:t>
            </a:r>
            <a:endParaRPr lang="cs-CZ" sz="2000" dirty="0"/>
          </a:p>
        </p:txBody>
      </p:sp>
      <p:sp>
        <p:nvSpPr>
          <p:cNvPr id="10" name="Obdélník 9"/>
          <p:cNvSpPr/>
          <p:nvPr/>
        </p:nvSpPr>
        <p:spPr>
          <a:xfrm>
            <a:off x="6495816" y="1196752"/>
            <a:ext cx="1439642"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t>technika</a:t>
            </a:r>
            <a:endParaRPr lang="cs-CZ" sz="2000" dirty="0"/>
          </a:p>
        </p:txBody>
      </p:sp>
      <p:sp>
        <p:nvSpPr>
          <p:cNvPr id="11" name="Obdélník 10">
            <a:hlinkClick r:id="rId5" action="ppaction://hlinksldjump"/>
          </p:cNvPr>
          <p:cNvSpPr/>
          <p:nvPr/>
        </p:nvSpPr>
        <p:spPr>
          <a:xfrm>
            <a:off x="6495298"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2" name="Obdélník 11">
            <a:hlinkClick r:id="rId6" action="ppaction://hlinksldjump"/>
          </p:cNvPr>
          <p:cNvSpPr/>
          <p:nvPr/>
        </p:nvSpPr>
        <p:spPr>
          <a:xfrm>
            <a:off x="5055138"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3" name="Obdélník 12"/>
          <p:cNvSpPr/>
          <p:nvPr/>
        </p:nvSpPr>
        <p:spPr>
          <a:xfrm>
            <a:off x="3614978"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4" name="Obdélník 13">
            <a:hlinkClick r:id="rId7" action="ppaction://hlinksldjump"/>
          </p:cNvPr>
          <p:cNvSpPr/>
          <p:nvPr/>
        </p:nvSpPr>
        <p:spPr>
          <a:xfrm>
            <a:off x="2175336"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5" name="Obdélník 14">
            <a:hlinkClick r:id="rId8" action="ppaction://hlinksldjump"/>
          </p:cNvPr>
          <p:cNvSpPr/>
          <p:nvPr/>
        </p:nvSpPr>
        <p:spPr>
          <a:xfrm>
            <a:off x="735176"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6" name="Obdélník 15">
            <a:hlinkClick r:id="rId9" action="ppaction://hlinksldjump"/>
          </p:cNvPr>
          <p:cNvSpPr/>
          <p:nvPr/>
        </p:nvSpPr>
        <p:spPr>
          <a:xfrm>
            <a:off x="6495816"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200</a:t>
            </a:r>
            <a:endParaRPr lang="cs-CZ" sz="3600" dirty="0"/>
          </a:p>
        </p:txBody>
      </p:sp>
      <p:sp>
        <p:nvSpPr>
          <p:cNvPr id="17" name="Obdélník 16">
            <a:hlinkClick r:id="rId10" action="ppaction://hlinksldjump"/>
          </p:cNvPr>
          <p:cNvSpPr/>
          <p:nvPr/>
        </p:nvSpPr>
        <p:spPr>
          <a:xfrm>
            <a:off x="5055656"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200</a:t>
            </a:r>
            <a:endParaRPr lang="cs-CZ" sz="3600" dirty="0"/>
          </a:p>
        </p:txBody>
      </p:sp>
      <p:sp>
        <p:nvSpPr>
          <p:cNvPr id="18" name="Obdélník 17">
            <a:hlinkClick r:id="rId11" action="ppaction://hlinksldjump"/>
          </p:cNvPr>
          <p:cNvSpPr/>
          <p:nvPr/>
        </p:nvSpPr>
        <p:spPr>
          <a:xfrm>
            <a:off x="3614978"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200</a:t>
            </a:r>
            <a:endParaRPr lang="cs-CZ" sz="3600" dirty="0"/>
          </a:p>
        </p:txBody>
      </p:sp>
      <p:sp>
        <p:nvSpPr>
          <p:cNvPr id="19" name="Obdélník 18">
            <a:hlinkClick r:id="rId7" action="ppaction://hlinksldjump"/>
          </p:cNvPr>
          <p:cNvSpPr/>
          <p:nvPr/>
        </p:nvSpPr>
        <p:spPr>
          <a:xfrm>
            <a:off x="2175336"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t>200</a:t>
            </a:r>
          </a:p>
        </p:txBody>
      </p:sp>
      <p:sp>
        <p:nvSpPr>
          <p:cNvPr id="20" name="Obdélník 19">
            <a:hlinkClick r:id="rId12" action="ppaction://hlinksldjump"/>
          </p:cNvPr>
          <p:cNvSpPr/>
          <p:nvPr/>
        </p:nvSpPr>
        <p:spPr>
          <a:xfrm>
            <a:off x="734658"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200</a:t>
            </a:r>
            <a:endParaRPr lang="cs-CZ" sz="3600" dirty="0"/>
          </a:p>
        </p:txBody>
      </p:sp>
      <p:sp>
        <p:nvSpPr>
          <p:cNvPr id="21" name="Obdélník 20">
            <a:hlinkClick r:id="rId13" action="ppaction://hlinksldjump"/>
          </p:cNvPr>
          <p:cNvSpPr/>
          <p:nvPr/>
        </p:nvSpPr>
        <p:spPr>
          <a:xfrm>
            <a:off x="6495298"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300</a:t>
            </a:r>
            <a:endParaRPr lang="cs-CZ" sz="3600" dirty="0"/>
          </a:p>
        </p:txBody>
      </p:sp>
      <p:sp>
        <p:nvSpPr>
          <p:cNvPr id="22" name="Obdélník 21">
            <a:hlinkClick r:id="rId14" action="ppaction://hlinksldjump"/>
          </p:cNvPr>
          <p:cNvSpPr/>
          <p:nvPr/>
        </p:nvSpPr>
        <p:spPr>
          <a:xfrm>
            <a:off x="5055656"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300</a:t>
            </a:r>
            <a:endParaRPr lang="cs-CZ" sz="3600" dirty="0"/>
          </a:p>
        </p:txBody>
      </p:sp>
      <p:sp>
        <p:nvSpPr>
          <p:cNvPr id="23" name="Obdélník 22">
            <a:hlinkClick r:id="rId15" action="ppaction://hlinksldjump"/>
          </p:cNvPr>
          <p:cNvSpPr/>
          <p:nvPr/>
        </p:nvSpPr>
        <p:spPr>
          <a:xfrm>
            <a:off x="3615496"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t>300</a:t>
            </a:r>
          </a:p>
        </p:txBody>
      </p:sp>
      <p:sp>
        <p:nvSpPr>
          <p:cNvPr id="24" name="Obdélník 23">
            <a:hlinkClick r:id="rId4" action="ppaction://hlinksldjump"/>
          </p:cNvPr>
          <p:cNvSpPr/>
          <p:nvPr/>
        </p:nvSpPr>
        <p:spPr>
          <a:xfrm>
            <a:off x="2174818"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300</a:t>
            </a:r>
            <a:endParaRPr lang="cs-CZ" sz="3600" dirty="0"/>
          </a:p>
        </p:txBody>
      </p:sp>
      <p:sp>
        <p:nvSpPr>
          <p:cNvPr id="25" name="Obdélník 24">
            <a:hlinkClick r:id="rId16" action="ppaction://hlinksldjump"/>
          </p:cNvPr>
          <p:cNvSpPr/>
          <p:nvPr/>
        </p:nvSpPr>
        <p:spPr>
          <a:xfrm>
            <a:off x="734658"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300</a:t>
            </a:r>
            <a:endParaRPr lang="cs-CZ" sz="3600" dirty="0"/>
          </a:p>
        </p:txBody>
      </p:sp>
      <p:sp>
        <p:nvSpPr>
          <p:cNvPr id="26" name="Obdélník 25">
            <a:hlinkClick r:id="rId17" action="ppaction://hlinksldjump"/>
          </p:cNvPr>
          <p:cNvSpPr/>
          <p:nvPr/>
        </p:nvSpPr>
        <p:spPr>
          <a:xfrm>
            <a:off x="6495298"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400</a:t>
            </a:r>
            <a:endParaRPr lang="cs-CZ" sz="3600" dirty="0"/>
          </a:p>
        </p:txBody>
      </p:sp>
      <p:sp>
        <p:nvSpPr>
          <p:cNvPr id="27" name="Obdélník 26">
            <a:hlinkClick r:id="rId18" action="ppaction://hlinksldjump"/>
          </p:cNvPr>
          <p:cNvSpPr/>
          <p:nvPr/>
        </p:nvSpPr>
        <p:spPr>
          <a:xfrm>
            <a:off x="5055138"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t>400</a:t>
            </a:r>
          </a:p>
        </p:txBody>
      </p:sp>
      <p:sp>
        <p:nvSpPr>
          <p:cNvPr id="28" name="Obdélník 27">
            <a:hlinkClick r:id="rId19" action="ppaction://hlinksldjump"/>
          </p:cNvPr>
          <p:cNvSpPr/>
          <p:nvPr/>
        </p:nvSpPr>
        <p:spPr>
          <a:xfrm>
            <a:off x="3614978"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400</a:t>
            </a:r>
            <a:endParaRPr lang="cs-CZ" sz="3600" dirty="0"/>
          </a:p>
        </p:txBody>
      </p:sp>
      <p:sp>
        <p:nvSpPr>
          <p:cNvPr id="29" name="Obdélník 28">
            <a:hlinkClick r:id="rId20" action="ppaction://hlinksldjump"/>
          </p:cNvPr>
          <p:cNvSpPr/>
          <p:nvPr/>
        </p:nvSpPr>
        <p:spPr>
          <a:xfrm>
            <a:off x="2175336"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400</a:t>
            </a:r>
            <a:endParaRPr lang="cs-CZ" sz="3600" dirty="0"/>
          </a:p>
        </p:txBody>
      </p:sp>
      <p:sp>
        <p:nvSpPr>
          <p:cNvPr id="30" name="Obdélník 29">
            <a:hlinkClick r:id="rId21" action="ppaction://hlinksldjump"/>
          </p:cNvPr>
          <p:cNvSpPr/>
          <p:nvPr/>
        </p:nvSpPr>
        <p:spPr>
          <a:xfrm>
            <a:off x="734658"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400</a:t>
            </a:r>
            <a:endParaRPr lang="cs-CZ" sz="3600" dirty="0"/>
          </a:p>
        </p:txBody>
      </p:sp>
      <p:sp>
        <p:nvSpPr>
          <p:cNvPr id="31" name="Obdélník 30">
            <a:hlinkClick r:id="rId22" action="ppaction://hlinksldjump"/>
          </p:cNvPr>
          <p:cNvSpPr/>
          <p:nvPr/>
        </p:nvSpPr>
        <p:spPr>
          <a:xfrm>
            <a:off x="5050209" y="573211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500</a:t>
            </a:r>
            <a:endParaRPr lang="cs-CZ" sz="3600" dirty="0"/>
          </a:p>
        </p:txBody>
      </p:sp>
      <p:sp>
        <p:nvSpPr>
          <p:cNvPr id="32" name="Obdélník 31"/>
          <p:cNvSpPr/>
          <p:nvPr/>
        </p:nvSpPr>
        <p:spPr>
          <a:xfrm>
            <a:off x="734140" y="1196752"/>
            <a:ext cx="1440678" cy="13658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a:t>n</a:t>
            </a:r>
            <a:r>
              <a:rPr lang="cs-CZ" sz="2000" dirty="0" smtClean="0"/>
              <a:t>eživá příroda</a:t>
            </a:r>
            <a:endParaRPr lang="cs-CZ" sz="2000" dirty="0"/>
          </a:p>
        </p:txBody>
      </p:sp>
      <p:sp>
        <p:nvSpPr>
          <p:cNvPr id="33" name="Obdélník 32">
            <a:hlinkClick r:id="rId23" action="ppaction://hlinksldjump"/>
          </p:cNvPr>
          <p:cNvSpPr/>
          <p:nvPr/>
        </p:nvSpPr>
        <p:spPr>
          <a:xfrm>
            <a:off x="2175336" y="5734416"/>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500</a:t>
            </a:r>
            <a:endParaRPr lang="cs-CZ" sz="3600" dirty="0"/>
          </a:p>
        </p:txBody>
      </p:sp>
      <p:sp>
        <p:nvSpPr>
          <p:cNvPr id="34" name="Obdélník 33">
            <a:hlinkClick r:id="rId24" action="ppaction://hlinksldjump"/>
          </p:cNvPr>
          <p:cNvSpPr/>
          <p:nvPr/>
        </p:nvSpPr>
        <p:spPr>
          <a:xfrm>
            <a:off x="3615496" y="573211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500</a:t>
            </a:r>
            <a:endParaRPr lang="cs-CZ" sz="3600" dirty="0"/>
          </a:p>
        </p:txBody>
      </p:sp>
      <p:sp>
        <p:nvSpPr>
          <p:cNvPr id="35" name="Obdélník 34">
            <a:hlinkClick r:id="rId25" action="ppaction://hlinksldjump"/>
          </p:cNvPr>
          <p:cNvSpPr/>
          <p:nvPr/>
        </p:nvSpPr>
        <p:spPr>
          <a:xfrm>
            <a:off x="6490369" y="5734416"/>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t>5</a:t>
            </a:r>
            <a:r>
              <a:rPr lang="cs-CZ" sz="3600" dirty="0" smtClean="0"/>
              <a:t>00</a:t>
            </a:r>
            <a:endParaRPr lang="cs-CZ" sz="36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7" restart="whenNotActive" fill="hold" evtFilter="cancelBubble" nodeType="interactiveSeq">
                <p:stCondLst>
                  <p:cond evt="onClick" delay="0">
                    <p:tgtEl>
                      <p:spTgt spid="20"/>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2" restart="whenNotActive" fill="hold" evtFilter="cancelBubble" nodeType="interactiveSeq">
                <p:stCondLst>
                  <p:cond evt="onClick" delay="0">
                    <p:tgtEl>
                      <p:spTgt spid="25"/>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7" restart="whenNotActive" fill="hold" evtFilter="cancelBubble" nodeType="interactiveSeq">
                <p:stCondLst>
                  <p:cond evt="onClick" delay="0">
                    <p:tgtEl>
                      <p:spTgt spid="30"/>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22" restart="whenNotActive" fill="hold" evtFilter="cancelBubble" nodeType="interactiveSeq">
                <p:stCondLst>
                  <p:cond evt="onClick" delay="0">
                    <p:tgtEl>
                      <p:spTgt spid="7"/>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27" restart="whenNotActive" fill="hold" evtFilter="cancelBubble" nodeType="interactiveSeq">
                <p:stCondLst>
                  <p:cond evt="onClick" delay="0">
                    <p:tgtEl>
                      <p:spTgt spid="14"/>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2" restart="whenNotActive" fill="hold" evtFilter="cancelBubble" nodeType="interactiveSeq">
                <p:stCondLst>
                  <p:cond evt="onClick" delay="0">
                    <p:tgtEl>
                      <p:spTgt spid="19"/>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37" restart="whenNotActive" fill="hold" evtFilter="cancelBubble" nodeType="interactiveSeq">
                <p:stCondLst>
                  <p:cond evt="onClick" delay="0">
                    <p:tgtEl>
                      <p:spTgt spid="24"/>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grpId="0" nodeType="clickEffect">
                                  <p:stCondLst>
                                    <p:cond delay="0"/>
                                  </p:stCondLst>
                                  <p:childTnLst>
                                    <p:set>
                                      <p:cBhvr>
                                        <p:cTn id="41" dur="1" fill="hold">
                                          <p:stCondLst>
                                            <p:cond delay="0"/>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42" restart="whenNotActive" fill="hold" evtFilter="cancelBubble" nodeType="interactiveSeq">
                <p:stCondLst>
                  <p:cond evt="onClick" delay="0">
                    <p:tgtEl>
                      <p:spTgt spid="29"/>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47" restart="whenNotActive" fill="hold" evtFilter="cancelBubble" nodeType="interactiveSeq">
                <p:stCondLst>
                  <p:cond evt="onClick" delay="0">
                    <p:tgtEl>
                      <p:spTgt spid="33"/>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52" restart="whenNotActive" fill="hold" evtFilter="cancelBubble" nodeType="interactiveSeq">
                <p:stCondLst>
                  <p:cond evt="onClick" delay="0">
                    <p:tgtEl>
                      <p:spTgt spid="13"/>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57" restart="whenNotActive" fill="hold" evtFilter="cancelBubble" nodeType="interactiveSeq">
                <p:stCondLst>
                  <p:cond evt="onClick" delay="0">
                    <p:tgtEl>
                      <p:spTgt spid="18"/>
                    </p:tgtEl>
                  </p:cond>
                </p:stCondLst>
                <p:endSync evt="end" delay="0">
                  <p:rtn val="all"/>
                </p:endSync>
                <p:childTnLst>
                  <p:par>
                    <p:cTn id="58" fill="hold">
                      <p:stCondLst>
                        <p:cond delay="0"/>
                      </p:stCondLst>
                      <p:childTnLst>
                        <p:par>
                          <p:cTn id="59" fill="hold">
                            <p:stCondLst>
                              <p:cond delay="0"/>
                            </p:stCondLst>
                            <p:childTnLst>
                              <p:par>
                                <p:cTn id="60" presetID="1" presetClass="exit" presetSubtype="0" fill="hold" grpId="0" nodeType="clickEffect">
                                  <p:stCondLst>
                                    <p:cond delay="0"/>
                                  </p:stCondLst>
                                  <p:childTnLst>
                                    <p:set>
                                      <p:cBhvr>
                                        <p:cTn id="61" dur="1" fill="hold">
                                          <p:stCondLst>
                                            <p:cond delay="0"/>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62" restart="whenNotActive" fill="hold" evtFilter="cancelBubble" nodeType="interactiveSeq">
                <p:stCondLst>
                  <p:cond evt="onClick" delay="0">
                    <p:tgtEl>
                      <p:spTgt spid="23"/>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67" restart="whenNotActive" fill="hold" evtFilter="cancelBubble" nodeType="interactiveSeq">
                <p:stCondLst>
                  <p:cond evt="onClick" delay="0">
                    <p:tgtEl>
                      <p:spTgt spid="28"/>
                    </p:tgtEl>
                  </p:cond>
                </p:stCondLst>
                <p:endSync evt="end" delay="0">
                  <p:rtn val="all"/>
                </p:endSync>
                <p:childTnLst>
                  <p:par>
                    <p:cTn id="68" fill="hold">
                      <p:stCondLst>
                        <p:cond delay="0"/>
                      </p:stCondLst>
                      <p:childTnLst>
                        <p:par>
                          <p:cTn id="69" fill="hold">
                            <p:stCondLst>
                              <p:cond delay="0"/>
                            </p:stCondLst>
                            <p:childTnLst>
                              <p:par>
                                <p:cTn id="70" presetID="1" presetClass="exit" presetSubtype="0" fill="hold" grpId="0" nodeType="clickEffect">
                                  <p:stCondLst>
                                    <p:cond delay="0"/>
                                  </p:stCondLst>
                                  <p:childTnLst>
                                    <p:set>
                                      <p:cBhvr>
                                        <p:cTn id="71" dur="1" fill="hold">
                                          <p:stCondLst>
                                            <p:cond delay="0"/>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72" restart="whenNotActive" fill="hold" evtFilter="cancelBubble" nodeType="interactiveSeq">
                <p:stCondLst>
                  <p:cond evt="onClick" delay="0">
                    <p:tgtEl>
                      <p:spTgt spid="34"/>
                    </p:tgtEl>
                  </p:cond>
                </p:stCondLst>
                <p:endSync evt="end" delay="0">
                  <p:rtn val="all"/>
                </p:endSync>
                <p:childTnLst>
                  <p:par>
                    <p:cTn id="73" fill="hold">
                      <p:stCondLst>
                        <p:cond delay="0"/>
                      </p:stCondLst>
                      <p:childTnLst>
                        <p:par>
                          <p:cTn id="74" fill="hold">
                            <p:stCondLst>
                              <p:cond delay="0"/>
                            </p:stCondLst>
                            <p:childTnLst>
                              <p:par>
                                <p:cTn id="75" presetID="1" presetClass="exit" presetSubtype="0" fill="hold" grpId="0" nodeType="clickEffect">
                                  <p:stCondLst>
                                    <p:cond delay="0"/>
                                  </p:stCondLst>
                                  <p:childTnLst>
                                    <p:set>
                                      <p:cBhvr>
                                        <p:cTn id="76" dur="1" fill="hold">
                                          <p:stCondLst>
                                            <p:cond delay="0"/>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77" restart="whenNotActive" fill="hold" evtFilter="cancelBubble" nodeType="interactiveSeq">
                <p:stCondLst>
                  <p:cond evt="onClick" delay="0">
                    <p:tgtEl>
                      <p:spTgt spid="12"/>
                    </p:tgtEl>
                  </p:cond>
                </p:stCondLst>
                <p:endSync evt="end" delay="0">
                  <p:rtn val="all"/>
                </p:endSync>
                <p:childTnLst>
                  <p:par>
                    <p:cTn id="78" fill="hold">
                      <p:stCondLst>
                        <p:cond delay="0"/>
                      </p:stCondLst>
                      <p:childTnLst>
                        <p:par>
                          <p:cTn id="79" fill="hold">
                            <p:stCondLst>
                              <p:cond delay="0"/>
                            </p:stCondLst>
                            <p:childTnLst>
                              <p:par>
                                <p:cTn id="80" presetID="1" presetClass="exit" presetSubtype="0" fill="hold" grpId="0" nodeType="clickEffect">
                                  <p:stCondLst>
                                    <p:cond delay="0"/>
                                  </p:stCondLst>
                                  <p:childTnLst>
                                    <p:set>
                                      <p:cBhvr>
                                        <p:cTn id="81"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82" restart="whenNotActive" fill="hold" evtFilter="cancelBubble" nodeType="interactiveSeq">
                <p:stCondLst>
                  <p:cond evt="onClick" delay="0">
                    <p:tgtEl>
                      <p:spTgt spid="17"/>
                    </p:tgtEl>
                  </p:cond>
                </p:stCondLst>
                <p:endSync evt="end" delay="0">
                  <p:rtn val="all"/>
                </p:endSync>
                <p:childTnLst>
                  <p:par>
                    <p:cTn id="83" fill="hold">
                      <p:stCondLst>
                        <p:cond delay="0"/>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87" restart="whenNotActive" fill="hold" evtFilter="cancelBubble" nodeType="interactiveSeq">
                <p:stCondLst>
                  <p:cond evt="onClick" delay="0">
                    <p:tgtEl>
                      <p:spTgt spid="22"/>
                    </p:tgtEl>
                  </p:cond>
                </p:stCondLst>
                <p:endSync evt="end" delay="0">
                  <p:rtn val="all"/>
                </p:endSync>
                <p:childTnLst>
                  <p:par>
                    <p:cTn id="88" fill="hold">
                      <p:stCondLst>
                        <p:cond delay="0"/>
                      </p:stCondLst>
                      <p:childTnLst>
                        <p:par>
                          <p:cTn id="89" fill="hold">
                            <p:stCondLst>
                              <p:cond delay="0"/>
                            </p:stCondLst>
                            <p:childTnLst>
                              <p:par>
                                <p:cTn id="90" presetID="1" presetClass="exit" presetSubtype="0" fill="hold" grpId="0" nodeType="clickEffect">
                                  <p:stCondLst>
                                    <p:cond delay="0"/>
                                  </p:stCondLst>
                                  <p:childTnLst>
                                    <p:set>
                                      <p:cBhvr>
                                        <p:cTn id="91" dur="1" fill="hold">
                                          <p:stCondLst>
                                            <p:cond delay="0"/>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92" restart="whenNotActive" fill="hold" evtFilter="cancelBubble" nodeType="interactiveSeq">
                <p:stCondLst>
                  <p:cond evt="onClick" delay="0">
                    <p:tgtEl>
                      <p:spTgt spid="27"/>
                    </p:tgtEl>
                  </p:cond>
                </p:stCondLst>
                <p:endSync evt="end" delay="0">
                  <p:rtn val="all"/>
                </p:endSync>
                <p:childTnLst>
                  <p:par>
                    <p:cTn id="93" fill="hold">
                      <p:stCondLst>
                        <p:cond delay="0"/>
                      </p:stCondLst>
                      <p:childTnLst>
                        <p:par>
                          <p:cTn id="94" fill="hold">
                            <p:stCondLst>
                              <p:cond delay="0"/>
                            </p:stCondLst>
                            <p:childTnLst>
                              <p:par>
                                <p:cTn id="95" presetID="1" presetClass="exit" presetSubtype="0" fill="hold" grpId="0" nodeType="clickEffect">
                                  <p:stCondLst>
                                    <p:cond delay="0"/>
                                  </p:stCondLst>
                                  <p:childTnLst>
                                    <p:set>
                                      <p:cBhvr>
                                        <p:cTn id="96" dur="1" fill="hold">
                                          <p:stCondLst>
                                            <p:cond delay="0"/>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97" restart="whenNotActive" fill="hold" evtFilter="cancelBubble" nodeType="interactiveSeq">
                <p:stCondLst>
                  <p:cond evt="onClick" delay="0">
                    <p:tgtEl>
                      <p:spTgt spid="31"/>
                    </p:tgtEl>
                  </p:cond>
                </p:stCondLst>
                <p:endSync evt="end" delay="0">
                  <p:rtn val="all"/>
                </p:endSync>
                <p:childTnLst>
                  <p:par>
                    <p:cTn id="98" fill="hold">
                      <p:stCondLst>
                        <p:cond delay="0"/>
                      </p:stCondLst>
                      <p:childTnLst>
                        <p:par>
                          <p:cTn id="99" fill="hold">
                            <p:stCondLst>
                              <p:cond delay="0"/>
                            </p:stCondLst>
                            <p:childTnLst>
                              <p:par>
                                <p:cTn id="100" presetID="1" presetClass="exit" presetSubtype="0" fill="hold" grpId="0" nodeType="clickEffect">
                                  <p:stCondLst>
                                    <p:cond delay="0"/>
                                  </p:stCondLst>
                                  <p:childTnLst>
                                    <p:set>
                                      <p:cBhvr>
                                        <p:cTn id="101" dur="1" fill="hold">
                                          <p:stCondLst>
                                            <p:cond delay="0"/>
                                          </p:stCondLst>
                                        </p:cTn>
                                        <p:tgtEl>
                                          <p:spTgt spid="31"/>
                                        </p:tgtEl>
                                        <p:attrNameLst>
                                          <p:attrName>style.visibility</p:attrName>
                                        </p:attrNameLst>
                                      </p:cBhvr>
                                      <p:to>
                                        <p:strVal val="hidden"/>
                                      </p:to>
                                    </p:set>
                                  </p:childTnLst>
                                </p:cTn>
                              </p:par>
                            </p:childTnLst>
                          </p:cTn>
                        </p:par>
                      </p:childTnLst>
                    </p:cTn>
                  </p:par>
                </p:childTnLst>
              </p:cTn>
              <p:nextCondLst>
                <p:cond evt="onClick" delay="0">
                  <p:tgtEl>
                    <p:spTgt spid="31"/>
                  </p:tgtEl>
                </p:cond>
              </p:nextCondLst>
            </p:seq>
            <p:seq concurrent="1" nextAc="seek">
              <p:cTn id="102" restart="whenNotActive" fill="hold" evtFilter="cancelBubble" nodeType="interactiveSeq">
                <p:stCondLst>
                  <p:cond evt="onClick" delay="0">
                    <p:tgtEl>
                      <p:spTgt spid="11"/>
                    </p:tgtEl>
                  </p:cond>
                </p:stCondLst>
                <p:endSync evt="end" delay="0">
                  <p:rtn val="all"/>
                </p:endSync>
                <p:childTnLst>
                  <p:par>
                    <p:cTn id="103" fill="hold">
                      <p:stCondLst>
                        <p:cond delay="0"/>
                      </p:stCondLst>
                      <p:childTnLst>
                        <p:par>
                          <p:cTn id="104" fill="hold">
                            <p:stCondLst>
                              <p:cond delay="0"/>
                            </p:stCondLst>
                            <p:childTnLst>
                              <p:par>
                                <p:cTn id="105" presetID="1" presetClass="exit" presetSubtype="0" fill="hold" grpId="0" nodeType="clickEffect">
                                  <p:stCondLst>
                                    <p:cond delay="0"/>
                                  </p:stCondLst>
                                  <p:childTnLst>
                                    <p:set>
                                      <p:cBhvr>
                                        <p:cTn id="106"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07" restart="whenNotActive" fill="hold" evtFilter="cancelBubble" nodeType="interactiveSeq">
                <p:stCondLst>
                  <p:cond evt="onClick" delay="0">
                    <p:tgtEl>
                      <p:spTgt spid="16"/>
                    </p:tgtEl>
                  </p:cond>
                </p:stCondLst>
                <p:endSync evt="end" delay="0">
                  <p:rtn val="all"/>
                </p:endSync>
                <p:childTnLst>
                  <p:par>
                    <p:cTn id="108" fill="hold">
                      <p:stCondLst>
                        <p:cond delay="0"/>
                      </p:stCondLst>
                      <p:childTnLst>
                        <p:par>
                          <p:cTn id="109" fill="hold">
                            <p:stCondLst>
                              <p:cond delay="0"/>
                            </p:stCondLst>
                            <p:childTnLst>
                              <p:par>
                                <p:cTn id="110" presetID="1" presetClass="exit" presetSubtype="0" fill="hold" grpId="0" nodeType="clickEffect">
                                  <p:stCondLst>
                                    <p:cond delay="0"/>
                                  </p:stCondLst>
                                  <p:childTnLst>
                                    <p:set>
                                      <p:cBhvr>
                                        <p:cTn id="111"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12" restart="whenNotActive" fill="hold" evtFilter="cancelBubble" nodeType="interactiveSeq">
                <p:stCondLst>
                  <p:cond evt="onClick" delay="0">
                    <p:tgtEl>
                      <p:spTgt spid="21"/>
                    </p:tgtEl>
                  </p:cond>
                </p:stCondLst>
                <p:endSync evt="end" delay="0">
                  <p:rtn val="all"/>
                </p:endSync>
                <p:childTnLst>
                  <p:par>
                    <p:cTn id="113" fill="hold">
                      <p:stCondLst>
                        <p:cond delay="0"/>
                      </p:stCondLst>
                      <p:childTnLst>
                        <p:par>
                          <p:cTn id="114" fill="hold">
                            <p:stCondLst>
                              <p:cond delay="0"/>
                            </p:stCondLst>
                            <p:childTnLst>
                              <p:par>
                                <p:cTn id="115" presetID="1" presetClass="exit" presetSubtype="0" fill="hold" grpId="0" nodeType="clickEffect">
                                  <p:stCondLst>
                                    <p:cond delay="0"/>
                                  </p:stCondLst>
                                  <p:childTnLst>
                                    <p:set>
                                      <p:cBhvr>
                                        <p:cTn id="116" dur="1" fill="hold">
                                          <p:stCondLst>
                                            <p:cond delay="0"/>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17" restart="whenNotActive" fill="hold" evtFilter="cancelBubble" nodeType="interactiveSeq">
                <p:stCondLst>
                  <p:cond evt="onClick" delay="0">
                    <p:tgtEl>
                      <p:spTgt spid="26"/>
                    </p:tgtEl>
                  </p:cond>
                </p:stCondLst>
                <p:endSync evt="end" delay="0">
                  <p:rtn val="all"/>
                </p:endSync>
                <p:childTnLst>
                  <p:par>
                    <p:cTn id="118" fill="hold">
                      <p:stCondLst>
                        <p:cond delay="0"/>
                      </p:stCondLst>
                      <p:childTnLst>
                        <p:par>
                          <p:cTn id="119" fill="hold">
                            <p:stCondLst>
                              <p:cond delay="0"/>
                            </p:stCondLst>
                            <p:childTnLst>
                              <p:par>
                                <p:cTn id="120" presetID="1" presetClass="exit" presetSubtype="0" fill="hold" grpId="0" nodeType="clickEffect">
                                  <p:stCondLst>
                                    <p:cond delay="0"/>
                                  </p:stCondLst>
                                  <p:childTnLst>
                                    <p:set>
                                      <p:cBhvr>
                                        <p:cTn id="121" dur="1" fill="hold">
                                          <p:stCondLst>
                                            <p:cond delay="0"/>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22" restart="whenNotActive" fill="hold" evtFilter="cancelBubble" nodeType="interactiveSeq">
                <p:stCondLst>
                  <p:cond evt="onClick" delay="0">
                    <p:tgtEl>
                      <p:spTgt spid="35"/>
                    </p:tgtEl>
                  </p:cond>
                </p:stCondLst>
                <p:endSync evt="end" delay="0">
                  <p:rtn val="all"/>
                </p:endSync>
                <p:childTnLst>
                  <p:par>
                    <p:cTn id="123" fill="hold">
                      <p:stCondLst>
                        <p:cond delay="0"/>
                      </p:stCondLst>
                      <p:childTnLst>
                        <p:par>
                          <p:cTn id="124" fill="hold">
                            <p:stCondLst>
                              <p:cond delay="0"/>
                            </p:stCondLst>
                            <p:childTnLst>
                              <p:par>
                                <p:cTn id="125" presetID="1" presetClass="exit" presetSubtype="0" fill="hold" grpId="0" nodeType="clickEffect">
                                  <p:stCondLst>
                                    <p:cond delay="0"/>
                                  </p:stCondLst>
                                  <p:childTnLst>
                                    <p:set>
                                      <p:cBhvr>
                                        <p:cTn id="126" dur="1" fill="hold">
                                          <p:stCondLst>
                                            <p:cond delay="0"/>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childTnLst>
        </p:cTn>
      </p:par>
    </p:tnLst>
    <p:bldLst>
      <p:bldP spid="7"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3" grpId="0" animBg="1"/>
      <p:bldP spid="34" grpId="0" animBg="1"/>
      <p:bldP spid="3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958089" y="1048484"/>
            <a:ext cx="7314823" cy="1200329"/>
          </a:xfrm>
          <a:prstGeom prst="rect">
            <a:avLst/>
          </a:prstGeom>
          <a:noFill/>
        </p:spPr>
        <p:txBody>
          <a:bodyPr wrap="none" rtlCol="0">
            <a:spAutoFit/>
          </a:bodyPr>
          <a:lstStyle/>
          <a:p>
            <a:r>
              <a:rPr lang="cs-CZ" sz="3600" b="1" dirty="0" smtClean="0"/>
              <a:t>Vyjmenuj základní podmínky života </a:t>
            </a:r>
          </a:p>
          <a:p>
            <a:r>
              <a:rPr lang="cs-CZ" sz="3600" b="1" dirty="0" smtClean="0"/>
              <a:t>na Zemi.</a:t>
            </a:r>
            <a:endParaRPr lang="cs-CZ" sz="3600" b="1" dirty="0"/>
          </a:p>
        </p:txBody>
      </p:sp>
      <p:sp>
        <p:nvSpPr>
          <p:cNvPr id="8" name="TextovéPole 7"/>
          <p:cNvSpPr txBox="1"/>
          <p:nvPr/>
        </p:nvSpPr>
        <p:spPr>
          <a:xfrm>
            <a:off x="860819" y="4370328"/>
            <a:ext cx="6671314" cy="1938992"/>
          </a:xfrm>
          <a:prstGeom prst="rect">
            <a:avLst/>
          </a:prstGeom>
          <a:noFill/>
        </p:spPr>
        <p:txBody>
          <a:bodyPr wrap="none" rtlCol="0">
            <a:spAutoFit/>
          </a:bodyPr>
          <a:lstStyle/>
          <a:p>
            <a:pPr algn="ctr"/>
            <a:r>
              <a:rPr lang="cs-CZ" sz="4000" dirty="0">
                <a:solidFill>
                  <a:schemeClr val="accent1">
                    <a:lumMod val="75000"/>
                  </a:schemeClr>
                </a:solidFill>
              </a:rPr>
              <a:t>v</a:t>
            </a:r>
            <a:r>
              <a:rPr lang="cs-CZ" sz="4000" dirty="0" smtClean="0">
                <a:solidFill>
                  <a:schemeClr val="accent1">
                    <a:lumMod val="75000"/>
                  </a:schemeClr>
                </a:solidFill>
              </a:rPr>
              <a:t>oda, půda, vzduch, světlo, teplo</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1" name="Picture 3"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90164" y="230644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9449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051"/>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051"/>
                  </p:tgtEl>
                </p:cond>
              </p:nextCondLst>
            </p:seq>
          </p:childTnLst>
        </p:cTn>
      </p:par>
    </p:tnLst>
    <p:bldLst>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613961" y="977852"/>
            <a:ext cx="7824834" cy="1754326"/>
          </a:xfrm>
          <a:prstGeom prst="rect">
            <a:avLst/>
          </a:prstGeom>
          <a:noFill/>
        </p:spPr>
        <p:txBody>
          <a:bodyPr wrap="none" rtlCol="0">
            <a:spAutoFit/>
          </a:bodyPr>
          <a:lstStyle/>
          <a:p>
            <a:r>
              <a:rPr lang="cs-CZ" sz="3600" b="1" dirty="0" smtClean="0"/>
              <a:t>Jak se nazývají horniny a nerosty, které</a:t>
            </a:r>
          </a:p>
          <a:p>
            <a:r>
              <a:rPr lang="cs-CZ" sz="3600" b="1" dirty="0"/>
              <a:t>č</a:t>
            </a:r>
            <a:r>
              <a:rPr lang="cs-CZ" sz="3600" b="1" dirty="0" smtClean="0"/>
              <a:t>lověk těží a zpracovává  na nejrůznější</a:t>
            </a:r>
          </a:p>
          <a:p>
            <a:r>
              <a:rPr lang="cs-CZ" sz="3600" b="1" dirty="0"/>
              <a:t>v</a:t>
            </a:r>
            <a:r>
              <a:rPr lang="cs-CZ" sz="3600" b="1" dirty="0" smtClean="0"/>
              <a:t>ýrobky?</a:t>
            </a:r>
            <a:endParaRPr lang="cs-CZ" sz="3600" b="1" dirty="0"/>
          </a:p>
        </p:txBody>
      </p:sp>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a:solidFill>
                  <a:schemeClr val="accent1">
                    <a:lumMod val="75000"/>
                  </a:schemeClr>
                </a:solidFill>
              </a:rPr>
              <a:t>n</a:t>
            </a:r>
            <a:r>
              <a:rPr lang="cs-CZ" sz="4000" dirty="0" smtClean="0">
                <a:solidFill>
                  <a:schemeClr val="accent1">
                    <a:lumMod val="75000"/>
                  </a:schemeClr>
                </a:solidFill>
              </a:rPr>
              <a:t>erostné suroviny</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2</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8" name="Picture 4"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66398" y="3283243"/>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028"/>
                  </p:tgtEl>
                </p:cond>
              </p:nextCondLst>
            </p:seq>
          </p:childTnLst>
        </p:cTn>
      </p:par>
    </p:tnLst>
    <p:bldLst>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7854714" cy="1200329"/>
          </a:xfrm>
          <a:prstGeom prst="rect">
            <a:avLst/>
          </a:prstGeom>
          <a:noFill/>
        </p:spPr>
        <p:txBody>
          <a:bodyPr wrap="none" rtlCol="0">
            <a:spAutoFit/>
          </a:bodyPr>
          <a:lstStyle/>
          <a:p>
            <a:r>
              <a:rPr lang="cs-CZ" sz="3600" b="1" dirty="0" smtClean="0"/>
              <a:t>Ze kterých třech základních nerostů se </a:t>
            </a:r>
          </a:p>
          <a:p>
            <a:r>
              <a:rPr lang="cs-CZ" sz="3600" b="1" dirty="0" smtClean="0"/>
              <a:t>skládá žula?</a:t>
            </a:r>
            <a:endParaRPr lang="cs-CZ" sz="3600" b="1" dirty="0"/>
          </a:p>
        </p:txBody>
      </p:sp>
      <p:sp>
        <p:nvSpPr>
          <p:cNvPr id="8" name="TextovéPole 7"/>
          <p:cNvSpPr txBox="1"/>
          <p:nvPr/>
        </p:nvSpPr>
        <p:spPr>
          <a:xfrm>
            <a:off x="2115806" y="4370328"/>
            <a:ext cx="4161332" cy="1938992"/>
          </a:xfrm>
          <a:prstGeom prst="rect">
            <a:avLst/>
          </a:prstGeom>
          <a:noFill/>
        </p:spPr>
        <p:txBody>
          <a:bodyPr wrap="none" rtlCol="0">
            <a:spAutoFit/>
          </a:bodyPr>
          <a:lstStyle/>
          <a:p>
            <a:pPr algn="ctr"/>
            <a:r>
              <a:rPr lang="cs-CZ" sz="4000" dirty="0" smtClean="0">
                <a:solidFill>
                  <a:schemeClr val="accent1">
                    <a:lumMod val="75000"/>
                  </a:schemeClr>
                </a:solidFill>
              </a:rPr>
              <a:t>křemen, živec, slída</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3</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074" name="Picture 2"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351307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9449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07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3074"/>
                  </p:tgtEl>
                </p:cond>
              </p:nextCondLst>
            </p:seq>
          </p:childTnLst>
        </p:cTn>
      </p:par>
    </p:tnLst>
    <p:bldLst>
      <p:bldP spid="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7578678" cy="646331"/>
          </a:xfrm>
          <a:prstGeom prst="rect">
            <a:avLst/>
          </a:prstGeom>
          <a:noFill/>
        </p:spPr>
        <p:txBody>
          <a:bodyPr wrap="none" rtlCol="0">
            <a:spAutoFit/>
          </a:bodyPr>
          <a:lstStyle/>
          <a:p>
            <a:r>
              <a:rPr lang="cs-CZ" sz="3600" b="1" dirty="0" smtClean="0"/>
              <a:t>Jak nazýváme nejúrodnější část půdy?</a:t>
            </a:r>
            <a:endParaRPr lang="cs-CZ" sz="3600" b="1" dirty="0"/>
          </a:p>
        </p:txBody>
      </p:sp>
      <p:sp>
        <p:nvSpPr>
          <p:cNvPr id="8" name="TextovéPole 7"/>
          <p:cNvSpPr txBox="1"/>
          <p:nvPr/>
        </p:nvSpPr>
        <p:spPr>
          <a:xfrm>
            <a:off x="2180538" y="437032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humus</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098" name="Picture 2"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280834" y="351307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9449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09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098"/>
                  </p:tgtEl>
                </p:cond>
              </p:nextCondLst>
            </p:seq>
          </p:childTnLst>
        </p:cTn>
      </p:par>
    </p:tnLst>
    <p:bldLst>
      <p:bldP spid="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499638"/>
            <a:ext cx="5503110" cy="646331"/>
          </a:xfrm>
          <a:prstGeom prst="rect">
            <a:avLst/>
          </a:prstGeom>
          <a:noFill/>
        </p:spPr>
        <p:txBody>
          <a:bodyPr wrap="none" rtlCol="0">
            <a:spAutoFit/>
          </a:bodyPr>
          <a:lstStyle/>
          <a:p>
            <a:r>
              <a:rPr lang="cs-CZ" sz="3600" b="1" dirty="0" smtClean="0"/>
              <a:t>Který nerost je na obrázku?</a:t>
            </a:r>
            <a:endParaRPr lang="cs-CZ" sz="3600" b="1" dirty="0"/>
          </a:p>
        </p:txBody>
      </p:sp>
      <p:sp>
        <p:nvSpPr>
          <p:cNvPr id="8" name="TextovéPole 7"/>
          <p:cNvSpPr txBox="1"/>
          <p:nvPr/>
        </p:nvSpPr>
        <p:spPr>
          <a:xfrm>
            <a:off x="2180535" y="4568203"/>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slída</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122" name="Picture 2"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36388" y="3677730"/>
            <a:ext cx="1714500" cy="1714500"/>
          </a:xfrm>
          <a:prstGeom prst="rect">
            <a:avLst/>
          </a:prstGeom>
          <a:noFill/>
          <a:extLst>
            <a:ext uri="{909E8E84-426E-40DD-AFC4-6F175D3DCCD1}">
              <a14:hiddenFill xmlns:a14="http://schemas.microsoft.com/office/drawing/2010/main" xmlns="">
                <a:solidFill>
                  <a:srgbClr val="FFFFFF"/>
                </a:solidFill>
              </a14:hiddenFill>
            </a:ext>
          </a:extLst>
        </p:spPr>
      </p:pic>
      <p:pic>
        <p:nvPicPr>
          <p:cNvPr id="5124" name="Picture 4" descr="C:\Documents and Settings\HP_Administrator\Local Settings\Temporary Internet Files\Content.IE5\5V3SDZYA\MP900385760[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824164" y="1145969"/>
            <a:ext cx="4744616" cy="338901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9449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12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122"/>
                  </p:tgtEl>
                </p:cond>
              </p:nextCondLst>
            </p:seq>
          </p:childTnLst>
        </p:cTn>
      </p:par>
    </p:tnLst>
    <p:bldLst>
      <p:bldP spid="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958089" y="1048484"/>
            <a:ext cx="5182765" cy="646331"/>
          </a:xfrm>
          <a:prstGeom prst="rect">
            <a:avLst/>
          </a:prstGeom>
          <a:noFill/>
        </p:spPr>
        <p:txBody>
          <a:bodyPr wrap="none" rtlCol="0">
            <a:spAutoFit/>
          </a:bodyPr>
          <a:lstStyle/>
          <a:p>
            <a:r>
              <a:rPr lang="cs-CZ" sz="3600" b="1" dirty="0" smtClean="0"/>
              <a:t>Vyjmenuj podnebné pásy.</a:t>
            </a:r>
            <a:endParaRPr lang="cs-CZ" sz="3600" b="1" dirty="0"/>
          </a:p>
        </p:txBody>
      </p:sp>
      <p:sp>
        <p:nvSpPr>
          <p:cNvPr id="8" name="TextovéPole 7"/>
          <p:cNvSpPr txBox="1"/>
          <p:nvPr/>
        </p:nvSpPr>
        <p:spPr>
          <a:xfrm>
            <a:off x="484242" y="4378518"/>
            <a:ext cx="7424469" cy="1938992"/>
          </a:xfrm>
          <a:prstGeom prst="rect">
            <a:avLst/>
          </a:prstGeom>
          <a:noFill/>
        </p:spPr>
        <p:txBody>
          <a:bodyPr wrap="none" rtlCol="0">
            <a:spAutoFit/>
          </a:bodyPr>
          <a:lstStyle/>
          <a:p>
            <a:pPr algn="ctr"/>
            <a:r>
              <a:rPr lang="cs-CZ" sz="4000" dirty="0">
                <a:solidFill>
                  <a:schemeClr val="accent1">
                    <a:lumMod val="75000"/>
                  </a:schemeClr>
                </a:solidFill>
              </a:rPr>
              <a:t>t</a:t>
            </a:r>
            <a:r>
              <a:rPr lang="cs-CZ" sz="4000" dirty="0" smtClean="0">
                <a:solidFill>
                  <a:schemeClr val="accent1">
                    <a:lumMod val="75000"/>
                  </a:schemeClr>
                </a:solidFill>
              </a:rPr>
              <a:t>ropický, subtropický, mírný, polární</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146"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65582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655125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14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146"/>
                  </p:tgtEl>
                </p:cond>
              </p:nextCondLst>
            </p:seq>
          </p:childTnLst>
        </p:cTn>
      </p:par>
    </p:tnLst>
    <p:bldLst>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77077" y="1048484"/>
            <a:ext cx="8493864" cy="646331"/>
          </a:xfrm>
          <a:prstGeom prst="rect">
            <a:avLst/>
          </a:prstGeom>
          <a:noFill/>
        </p:spPr>
        <p:txBody>
          <a:bodyPr wrap="none" rtlCol="0">
            <a:spAutoFit/>
          </a:bodyPr>
          <a:lstStyle/>
          <a:p>
            <a:r>
              <a:rPr lang="cs-CZ" sz="3600" b="1" dirty="0" smtClean="0"/>
              <a:t>Na jaké druhy krajiny se dělí tropický pás?</a:t>
            </a:r>
            <a:endParaRPr lang="cs-CZ" sz="3600" b="1" dirty="0"/>
          </a:p>
        </p:txBody>
      </p:sp>
      <p:sp>
        <p:nvSpPr>
          <p:cNvPr id="8" name="TextovéPole 7"/>
          <p:cNvSpPr txBox="1"/>
          <p:nvPr/>
        </p:nvSpPr>
        <p:spPr>
          <a:xfrm>
            <a:off x="648035" y="4370328"/>
            <a:ext cx="7096879" cy="1938992"/>
          </a:xfrm>
          <a:prstGeom prst="rect">
            <a:avLst/>
          </a:prstGeom>
          <a:noFill/>
        </p:spPr>
        <p:txBody>
          <a:bodyPr wrap="none" rtlCol="0">
            <a:spAutoFit/>
          </a:bodyPr>
          <a:lstStyle/>
          <a:p>
            <a:pPr algn="ctr"/>
            <a:r>
              <a:rPr lang="cs-CZ" sz="4000" dirty="0">
                <a:solidFill>
                  <a:schemeClr val="accent1">
                    <a:lumMod val="75000"/>
                  </a:schemeClr>
                </a:solidFill>
              </a:rPr>
              <a:t>t</a:t>
            </a:r>
            <a:r>
              <a:rPr lang="cs-CZ" sz="4000" dirty="0" smtClean="0">
                <a:solidFill>
                  <a:schemeClr val="accent1">
                    <a:lumMod val="75000"/>
                  </a:schemeClr>
                </a:solidFill>
              </a:rPr>
              <a:t>ropické deštné lesy, savany, pouště</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2</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170"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46641" y="2294552"/>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697946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170"/>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170"/>
                  </p:tgtEl>
                </p:cond>
              </p:nextCondLst>
            </p:seq>
          </p:childTnLst>
        </p:cTn>
      </p:par>
    </p:tnLst>
    <p:bldLst>
      <p:bldP spid="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7851637" cy="1200329"/>
          </a:xfrm>
          <a:prstGeom prst="rect">
            <a:avLst/>
          </a:prstGeom>
          <a:noFill/>
        </p:spPr>
        <p:txBody>
          <a:bodyPr wrap="none" rtlCol="0">
            <a:spAutoFit/>
          </a:bodyPr>
          <a:lstStyle/>
          <a:p>
            <a:r>
              <a:rPr lang="cs-CZ" sz="3600" b="1" dirty="0" smtClean="0"/>
              <a:t>Vyjmenuj alespoň dvě rostliny, které se </a:t>
            </a:r>
          </a:p>
          <a:p>
            <a:r>
              <a:rPr lang="cs-CZ" sz="3600" b="1" dirty="0"/>
              <a:t>v</a:t>
            </a:r>
            <a:r>
              <a:rPr lang="cs-CZ" sz="3600" b="1" dirty="0" smtClean="0"/>
              <a:t>yskytují v polárním pásu.</a:t>
            </a:r>
            <a:endParaRPr lang="cs-CZ" sz="3600" b="1" dirty="0"/>
          </a:p>
        </p:txBody>
      </p:sp>
      <p:sp>
        <p:nvSpPr>
          <p:cNvPr id="8" name="TextovéPole 7"/>
          <p:cNvSpPr txBox="1"/>
          <p:nvPr/>
        </p:nvSpPr>
        <p:spPr>
          <a:xfrm>
            <a:off x="990981" y="4370328"/>
            <a:ext cx="6410987" cy="1938992"/>
          </a:xfrm>
          <a:prstGeom prst="rect">
            <a:avLst/>
          </a:prstGeom>
          <a:noFill/>
        </p:spPr>
        <p:txBody>
          <a:bodyPr wrap="none" rtlCol="0">
            <a:spAutoFit/>
          </a:bodyPr>
          <a:lstStyle/>
          <a:p>
            <a:pPr algn="ctr"/>
            <a:r>
              <a:rPr lang="cs-CZ" sz="4000" dirty="0">
                <a:solidFill>
                  <a:schemeClr val="accent1">
                    <a:lumMod val="75000"/>
                  </a:schemeClr>
                </a:solidFill>
              </a:rPr>
              <a:t>l</a:t>
            </a:r>
            <a:r>
              <a:rPr lang="cs-CZ" sz="4000" dirty="0" smtClean="0">
                <a:solidFill>
                  <a:schemeClr val="accent1">
                    <a:lumMod val="75000"/>
                  </a:schemeClr>
                </a:solidFill>
              </a:rPr>
              <a:t>išejníky, mechy, zakrslé dřeviny</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3</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194"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547127"/>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1255517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19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8194"/>
                  </p:tgtEl>
                </p:cond>
              </p:nextCondLst>
            </p:seq>
          </p:childTnLst>
        </p:cTn>
      </p:par>
    </p:tnLst>
    <p:bldLst>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99676" y="1048484"/>
            <a:ext cx="8055667" cy="1754326"/>
          </a:xfrm>
          <a:prstGeom prst="rect">
            <a:avLst/>
          </a:prstGeom>
          <a:noFill/>
        </p:spPr>
        <p:txBody>
          <a:bodyPr wrap="none" rtlCol="0">
            <a:spAutoFit/>
          </a:bodyPr>
          <a:lstStyle/>
          <a:p>
            <a:r>
              <a:rPr lang="cs-CZ" sz="3600" b="1" dirty="0" smtClean="0"/>
              <a:t>Vyjmenuj čtyři skupiny, do kterých </a:t>
            </a:r>
          </a:p>
          <a:p>
            <a:r>
              <a:rPr lang="cs-CZ" sz="3600" b="1" dirty="0"/>
              <a:t>d</a:t>
            </a:r>
            <a:r>
              <a:rPr lang="cs-CZ" sz="3600" b="1" dirty="0" smtClean="0"/>
              <a:t>ělíme živé organismy podle společných</a:t>
            </a:r>
          </a:p>
          <a:p>
            <a:r>
              <a:rPr lang="cs-CZ" sz="3600" b="1" dirty="0"/>
              <a:t>z</a:t>
            </a:r>
            <a:r>
              <a:rPr lang="cs-CZ" sz="3600" b="1" dirty="0" smtClean="0"/>
              <a:t>naků.</a:t>
            </a:r>
            <a:endParaRPr lang="cs-CZ" sz="3600" b="1" dirty="0"/>
          </a:p>
        </p:txBody>
      </p:sp>
      <p:sp>
        <p:nvSpPr>
          <p:cNvPr id="8" name="TextovéPole 7"/>
          <p:cNvSpPr txBox="1"/>
          <p:nvPr/>
        </p:nvSpPr>
        <p:spPr>
          <a:xfrm>
            <a:off x="854760" y="4005064"/>
            <a:ext cx="6683433" cy="2554545"/>
          </a:xfrm>
          <a:prstGeom prst="rect">
            <a:avLst/>
          </a:prstGeom>
          <a:noFill/>
        </p:spPr>
        <p:txBody>
          <a:bodyPr wrap="none" rtlCol="0">
            <a:spAutoFit/>
          </a:bodyPr>
          <a:lstStyle/>
          <a:p>
            <a:pPr algn="ctr"/>
            <a:r>
              <a:rPr lang="cs-CZ" sz="4000" dirty="0">
                <a:solidFill>
                  <a:schemeClr val="accent1">
                    <a:lumMod val="75000"/>
                  </a:schemeClr>
                </a:solidFill>
              </a:rPr>
              <a:t>b</a:t>
            </a:r>
            <a:r>
              <a:rPr lang="cs-CZ" sz="4000" dirty="0" smtClean="0">
                <a:solidFill>
                  <a:schemeClr val="accent1">
                    <a:lumMod val="75000"/>
                  </a:schemeClr>
                </a:solidFill>
              </a:rPr>
              <a:t>akterie a sinice, houby, rostliny, </a:t>
            </a:r>
          </a:p>
          <a:p>
            <a:pPr algn="ctr"/>
            <a:r>
              <a:rPr lang="cs-CZ" sz="4000" dirty="0" smtClean="0">
                <a:solidFill>
                  <a:schemeClr val="accent1">
                    <a:lumMod val="75000"/>
                  </a:schemeClr>
                </a:solidFill>
              </a:rPr>
              <a:t>živočichové</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218"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80943" y="2625319"/>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9987208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21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50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9218"/>
                  </p:tgtEl>
                </p:cond>
              </p:nextCondLst>
            </p:seq>
          </p:childTnLst>
        </p:cTn>
      </p:par>
    </p:tnLst>
    <p:bldLst>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6774675" cy="646331"/>
          </a:xfrm>
          <a:prstGeom prst="rect">
            <a:avLst/>
          </a:prstGeom>
          <a:noFill/>
        </p:spPr>
        <p:txBody>
          <a:bodyPr wrap="none" rtlCol="0">
            <a:spAutoFit/>
          </a:bodyPr>
          <a:lstStyle/>
          <a:p>
            <a:r>
              <a:rPr lang="cs-CZ" sz="3600" b="1" dirty="0" smtClean="0"/>
              <a:t>Jak se nazývá larva obojživelníků?</a:t>
            </a:r>
            <a:endParaRPr lang="cs-CZ" sz="3600" b="1" dirty="0"/>
          </a:p>
        </p:txBody>
      </p:sp>
      <p:sp>
        <p:nvSpPr>
          <p:cNvPr id="8" name="TextovéPole 7"/>
          <p:cNvSpPr txBox="1"/>
          <p:nvPr/>
        </p:nvSpPr>
        <p:spPr>
          <a:xfrm>
            <a:off x="2180535" y="3400832"/>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pulec</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42"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52527" y="3625324"/>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4818322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4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0242"/>
                  </p:tgtEl>
                </p:cond>
              </p:nextCondLst>
            </p:seq>
          </p:childTnLst>
        </p:cTn>
      </p:par>
    </p:tnLst>
    <p:bldLst>
      <p:bldP spid="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958089" y="1048484"/>
            <a:ext cx="7211398" cy="646331"/>
          </a:xfrm>
          <a:prstGeom prst="rect">
            <a:avLst/>
          </a:prstGeom>
          <a:noFill/>
        </p:spPr>
        <p:txBody>
          <a:bodyPr wrap="none" rtlCol="0">
            <a:spAutoFit/>
          </a:bodyPr>
          <a:lstStyle/>
          <a:p>
            <a:r>
              <a:rPr lang="cs-CZ" sz="3600" b="1" dirty="0" smtClean="0"/>
              <a:t>Vyjmenuj planety sluneční soustavy.</a:t>
            </a:r>
            <a:endParaRPr lang="cs-CZ" sz="3600" b="1" dirty="0"/>
          </a:p>
        </p:txBody>
      </p:sp>
      <p:sp>
        <p:nvSpPr>
          <p:cNvPr id="8" name="TextovéPole 7"/>
          <p:cNvSpPr txBox="1"/>
          <p:nvPr/>
        </p:nvSpPr>
        <p:spPr>
          <a:xfrm>
            <a:off x="1110764" y="3626089"/>
            <a:ext cx="6171433" cy="2554545"/>
          </a:xfrm>
          <a:prstGeom prst="rect">
            <a:avLst/>
          </a:prstGeom>
          <a:noFill/>
        </p:spPr>
        <p:txBody>
          <a:bodyPr wrap="none" rtlCol="0">
            <a:spAutoFit/>
          </a:bodyPr>
          <a:lstStyle/>
          <a:p>
            <a:pPr algn="ctr"/>
            <a:r>
              <a:rPr lang="cs-CZ" sz="4000" dirty="0" smtClean="0">
                <a:solidFill>
                  <a:schemeClr val="accent1">
                    <a:lumMod val="75000"/>
                  </a:schemeClr>
                </a:solidFill>
              </a:rPr>
              <a:t>Merkur, Venuše, Země, Mars, </a:t>
            </a:r>
          </a:p>
          <a:p>
            <a:pPr algn="ctr"/>
            <a:r>
              <a:rPr lang="cs-CZ" sz="4000" dirty="0" smtClean="0">
                <a:solidFill>
                  <a:schemeClr val="accent1">
                    <a:lumMod val="75000"/>
                  </a:schemeClr>
                </a:solidFill>
              </a:rPr>
              <a:t>Jupiter, Saturn, Uran, Neptun</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1266"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76256" y="2204864"/>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729938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26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50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1266"/>
                  </p:tgtEl>
                </p:cond>
              </p:nextCondLst>
            </p:seq>
          </p:childTnLst>
        </p:cTn>
      </p:par>
    </p:tnLst>
    <p:bldLst>
      <p:bldP spid="8"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7557005" cy="646331"/>
          </a:xfrm>
          <a:prstGeom prst="rect">
            <a:avLst/>
          </a:prstGeom>
          <a:noFill/>
        </p:spPr>
        <p:txBody>
          <a:bodyPr wrap="none" rtlCol="0">
            <a:spAutoFit/>
          </a:bodyPr>
          <a:lstStyle/>
          <a:p>
            <a:r>
              <a:rPr lang="cs-CZ" sz="3600" b="1" dirty="0" smtClean="0"/>
              <a:t>Jak se jmenuje naše nejbližší hvězda?</a:t>
            </a:r>
            <a:endParaRPr lang="cs-CZ" sz="3600" b="1" dirty="0"/>
          </a:p>
        </p:txBody>
      </p:sp>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Slunce</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2</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2290"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257379" y="265582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66652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25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25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25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25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87914" y="365643"/>
            <a:ext cx="7834324" cy="2308324"/>
          </a:xfrm>
          <a:prstGeom prst="rect">
            <a:avLst/>
          </a:prstGeom>
          <a:noFill/>
        </p:spPr>
        <p:txBody>
          <a:bodyPr wrap="none" rtlCol="0">
            <a:spAutoFit/>
          </a:bodyPr>
          <a:lstStyle/>
          <a:p>
            <a:r>
              <a:rPr lang="cs-CZ" sz="3600" b="1" dirty="0" smtClean="0"/>
              <a:t>Na obrázku je jedna z planet sluneční</a:t>
            </a:r>
          </a:p>
          <a:p>
            <a:r>
              <a:rPr lang="cs-CZ" sz="3600" b="1" dirty="0"/>
              <a:t>s</a:t>
            </a:r>
            <a:r>
              <a:rPr lang="cs-CZ" sz="3600" b="1" dirty="0" smtClean="0"/>
              <a:t>oustavy a její měsíc. O kterou planetu </a:t>
            </a:r>
          </a:p>
          <a:p>
            <a:r>
              <a:rPr lang="cs-CZ" sz="3600" b="1" dirty="0"/>
              <a:t>j</a:t>
            </a:r>
            <a:r>
              <a:rPr lang="cs-CZ" sz="3600" b="1" dirty="0" smtClean="0"/>
              <a:t>de? Za název měsíce můžeš získat </a:t>
            </a:r>
          </a:p>
          <a:p>
            <a:r>
              <a:rPr lang="cs-CZ" sz="3600" b="1" dirty="0"/>
              <a:t>b</a:t>
            </a:r>
            <a:r>
              <a:rPr lang="cs-CZ" sz="3600" b="1" dirty="0" smtClean="0"/>
              <a:t>onusových 300 bodů.</a:t>
            </a:r>
            <a:endParaRPr lang="cs-CZ" sz="3600" b="1" dirty="0"/>
          </a:p>
        </p:txBody>
      </p:sp>
      <p:sp>
        <p:nvSpPr>
          <p:cNvPr id="8" name="TextovéPole 7"/>
          <p:cNvSpPr txBox="1"/>
          <p:nvPr/>
        </p:nvSpPr>
        <p:spPr>
          <a:xfrm>
            <a:off x="1200048" y="4923312"/>
            <a:ext cx="6006774" cy="1938992"/>
          </a:xfrm>
          <a:prstGeom prst="rect">
            <a:avLst/>
          </a:prstGeom>
          <a:noFill/>
        </p:spPr>
        <p:txBody>
          <a:bodyPr wrap="none" rtlCol="0">
            <a:spAutoFit/>
          </a:bodyPr>
          <a:lstStyle/>
          <a:p>
            <a:pPr algn="ctr"/>
            <a:r>
              <a:rPr lang="cs-CZ" sz="4000" dirty="0" smtClean="0">
                <a:solidFill>
                  <a:schemeClr val="accent1">
                    <a:lumMod val="75000"/>
                  </a:schemeClr>
                </a:solidFill>
              </a:rPr>
              <a:t>Jupiter, </a:t>
            </a:r>
            <a:r>
              <a:rPr lang="cs-CZ" sz="4000" dirty="0" err="1" smtClean="0">
                <a:solidFill>
                  <a:schemeClr val="accent1">
                    <a:lumMod val="75000"/>
                  </a:schemeClr>
                </a:solidFill>
              </a:rPr>
              <a:t>Io</a:t>
            </a:r>
            <a:endParaRPr lang="cs-CZ" sz="4000" dirty="0" smtClean="0">
              <a:solidFill>
                <a:schemeClr val="accent1">
                  <a:lumMod val="75000"/>
                </a:schemeClr>
              </a:solidFill>
            </a:endParaRP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3</a:t>
            </a:r>
            <a:r>
              <a:rPr lang="cs-CZ" sz="4000" dirty="0" smtClean="0">
                <a:solidFill>
                  <a:schemeClr val="accent1">
                    <a:lumMod val="75000"/>
                  </a:schemeClr>
                </a:solidFill>
              </a:rPr>
              <a:t>00 nebo 600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4338"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3356992"/>
            <a:ext cx="1714500" cy="1714500"/>
          </a:xfrm>
          <a:prstGeom prst="rect">
            <a:avLst/>
          </a:prstGeom>
          <a:noFill/>
          <a:extLst>
            <a:ext uri="{909E8E84-426E-40DD-AFC4-6F175D3DCCD1}">
              <a14:hiddenFill xmlns:a14="http://schemas.microsoft.com/office/drawing/2010/main" xmlns="">
                <a:solidFill>
                  <a:srgbClr val="FFFFFF"/>
                </a:solidFill>
              </a14:hiddenFill>
            </a:ext>
          </a:extLst>
        </p:spPr>
      </p:pic>
      <p:pic>
        <p:nvPicPr>
          <p:cNvPr id="14342" name="Picture 6" descr="C:\Documents and Settings\HP_Administrator\Local Settings\Temporary Internet Files\Content.IE5\CG68DV17\MP900401287[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433935" y="2564904"/>
            <a:ext cx="3538995" cy="235840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4866180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433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4338"/>
                  </p:tgtEl>
                </p:cond>
              </p:nextCondLst>
            </p:seq>
          </p:childTnLst>
        </p:cTn>
      </p:par>
    </p:tnLst>
    <p:bldLst>
      <p:bldP spid="8"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05758" y="1048484"/>
            <a:ext cx="7955383" cy="646331"/>
          </a:xfrm>
          <a:prstGeom prst="rect">
            <a:avLst/>
          </a:prstGeom>
          <a:noFill/>
        </p:spPr>
        <p:txBody>
          <a:bodyPr wrap="none" rtlCol="0">
            <a:spAutoFit/>
          </a:bodyPr>
          <a:lstStyle/>
          <a:p>
            <a:r>
              <a:rPr lang="cs-CZ" sz="3600" b="1" dirty="0" smtClean="0"/>
              <a:t>Jak se jmenoval první český kosmonaut?</a:t>
            </a:r>
            <a:endParaRPr lang="cs-CZ" sz="3600" b="1" dirty="0"/>
          </a:p>
        </p:txBody>
      </p:sp>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Vladimír Remek</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5362"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996952"/>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829789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36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5362"/>
                  </p:tgtEl>
                </p:cond>
              </p:nextCondLst>
            </p:seq>
          </p:childTnLst>
        </p:cTn>
      </p:par>
    </p:tnLst>
    <p:bldLst>
      <p:bldP spid="8"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7882607" cy="646331"/>
          </a:xfrm>
          <a:prstGeom prst="rect">
            <a:avLst/>
          </a:prstGeom>
          <a:noFill/>
        </p:spPr>
        <p:txBody>
          <a:bodyPr wrap="none" rtlCol="0">
            <a:spAutoFit/>
          </a:bodyPr>
          <a:lstStyle/>
          <a:p>
            <a:r>
              <a:rPr lang="cs-CZ" sz="3600" b="1" dirty="0" smtClean="0"/>
              <a:t>Kolik měří poloměr naší planety Země?</a:t>
            </a:r>
            <a:endParaRPr lang="cs-CZ" sz="3600" b="1" dirty="0"/>
          </a:p>
        </p:txBody>
      </p:sp>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6 378 km</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314"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571750"/>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386871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31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3314"/>
                  </p:tgtEl>
                </p:cond>
              </p:nextCondLst>
            </p:seq>
          </p:childTnLst>
        </p:cTn>
      </p:par>
    </p:tnLst>
    <p:bldLst>
      <p:bldP spid="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958089" y="1048484"/>
            <a:ext cx="5139677" cy="646331"/>
          </a:xfrm>
          <a:prstGeom prst="rect">
            <a:avLst/>
          </a:prstGeom>
          <a:noFill/>
        </p:spPr>
        <p:txBody>
          <a:bodyPr wrap="none" rtlCol="0">
            <a:spAutoFit/>
          </a:bodyPr>
          <a:lstStyle/>
          <a:p>
            <a:r>
              <a:rPr lang="cs-CZ" sz="3600" b="1" dirty="0" smtClean="0"/>
              <a:t>Co umožňuje pohyb těla?</a:t>
            </a:r>
            <a:endParaRPr lang="cs-CZ" sz="3600" b="1" dirty="0"/>
          </a:p>
        </p:txBody>
      </p:sp>
      <p:sp>
        <p:nvSpPr>
          <p:cNvPr id="8" name="TextovéPole 7"/>
          <p:cNvSpPr txBox="1"/>
          <p:nvPr/>
        </p:nvSpPr>
        <p:spPr>
          <a:xfrm>
            <a:off x="1751539" y="4073323"/>
            <a:ext cx="4889865" cy="1938992"/>
          </a:xfrm>
          <a:prstGeom prst="rect">
            <a:avLst/>
          </a:prstGeom>
          <a:noFill/>
        </p:spPr>
        <p:txBody>
          <a:bodyPr wrap="none" rtlCol="0">
            <a:spAutoFit/>
          </a:bodyPr>
          <a:lstStyle/>
          <a:p>
            <a:pPr algn="ctr"/>
            <a:r>
              <a:rPr lang="cs-CZ" sz="4000" dirty="0">
                <a:solidFill>
                  <a:schemeClr val="accent1">
                    <a:lumMod val="75000"/>
                  </a:schemeClr>
                </a:solidFill>
              </a:rPr>
              <a:t>k</a:t>
            </a:r>
            <a:r>
              <a:rPr lang="cs-CZ" sz="4000" dirty="0" smtClean="0">
                <a:solidFill>
                  <a:schemeClr val="accent1">
                    <a:lumMod val="75000"/>
                  </a:schemeClr>
                </a:solidFill>
              </a:rPr>
              <a:t>ostra, svalová soustava</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6386"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60232" y="2571750"/>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729938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638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6386"/>
                  </p:tgtEl>
                </p:cond>
              </p:nextCondLst>
            </p:seq>
          </p:childTnLst>
        </p:cTn>
      </p:par>
    </p:tnLst>
    <p:bldLst>
      <p:bldP spid="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5750228" cy="646331"/>
          </a:xfrm>
          <a:prstGeom prst="rect">
            <a:avLst/>
          </a:prstGeom>
          <a:noFill/>
        </p:spPr>
        <p:txBody>
          <a:bodyPr wrap="none" rtlCol="0">
            <a:spAutoFit/>
          </a:bodyPr>
          <a:lstStyle/>
          <a:p>
            <a:r>
              <a:rPr lang="cs-CZ" sz="3600" b="1" dirty="0" smtClean="0"/>
              <a:t>Co tvoří oběhovou soustavu?</a:t>
            </a:r>
            <a:endParaRPr lang="cs-CZ" sz="3600" b="1" dirty="0"/>
          </a:p>
        </p:txBody>
      </p:sp>
      <p:sp>
        <p:nvSpPr>
          <p:cNvPr id="8" name="TextovéPole 7"/>
          <p:cNvSpPr txBox="1"/>
          <p:nvPr/>
        </p:nvSpPr>
        <p:spPr>
          <a:xfrm>
            <a:off x="2018646" y="3542774"/>
            <a:ext cx="4031874" cy="1938992"/>
          </a:xfrm>
          <a:prstGeom prst="rect">
            <a:avLst/>
          </a:prstGeom>
          <a:noFill/>
        </p:spPr>
        <p:txBody>
          <a:bodyPr wrap="none" rtlCol="0">
            <a:spAutoFit/>
          </a:bodyPr>
          <a:lstStyle/>
          <a:p>
            <a:pPr algn="ctr"/>
            <a:r>
              <a:rPr lang="cs-CZ" sz="4000" dirty="0">
                <a:solidFill>
                  <a:schemeClr val="accent1">
                    <a:lumMod val="75000"/>
                  </a:schemeClr>
                </a:solidFill>
              </a:rPr>
              <a:t>s</a:t>
            </a:r>
            <a:r>
              <a:rPr lang="cs-CZ" sz="4000" dirty="0" smtClean="0">
                <a:solidFill>
                  <a:schemeClr val="accent1">
                    <a:lumMod val="75000"/>
                  </a:schemeClr>
                </a:solidFill>
              </a:rPr>
              <a:t>rdce, cévy, krev</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200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7410"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52527" y="2571750"/>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4866180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7410"/>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7410"/>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4574970" cy="646331"/>
          </a:xfrm>
          <a:prstGeom prst="rect">
            <a:avLst/>
          </a:prstGeom>
          <a:noFill/>
        </p:spPr>
        <p:txBody>
          <a:bodyPr wrap="none" rtlCol="0">
            <a:spAutoFit/>
          </a:bodyPr>
          <a:lstStyle/>
          <a:p>
            <a:r>
              <a:rPr lang="cs-CZ" sz="3600" b="1" dirty="0" smtClean="0"/>
              <a:t>Z čeho se skládá krev?</a:t>
            </a:r>
            <a:endParaRPr lang="cs-CZ" sz="3600" b="1" dirty="0"/>
          </a:p>
        </p:txBody>
      </p:sp>
      <p:sp>
        <p:nvSpPr>
          <p:cNvPr id="8" name="TextovéPole 7"/>
          <p:cNvSpPr txBox="1"/>
          <p:nvPr/>
        </p:nvSpPr>
        <p:spPr>
          <a:xfrm>
            <a:off x="539552" y="3861048"/>
            <a:ext cx="7755072" cy="2554545"/>
          </a:xfrm>
          <a:prstGeom prst="rect">
            <a:avLst/>
          </a:prstGeom>
          <a:noFill/>
        </p:spPr>
        <p:txBody>
          <a:bodyPr wrap="none" rtlCol="0">
            <a:spAutoFit/>
          </a:bodyPr>
          <a:lstStyle/>
          <a:p>
            <a:pPr algn="ctr"/>
            <a:r>
              <a:rPr lang="cs-CZ" sz="4000" dirty="0">
                <a:solidFill>
                  <a:schemeClr val="accent1">
                    <a:lumMod val="75000"/>
                  </a:schemeClr>
                </a:solidFill>
              </a:rPr>
              <a:t>k</a:t>
            </a:r>
            <a:r>
              <a:rPr lang="cs-CZ" sz="4000" dirty="0" smtClean="0">
                <a:solidFill>
                  <a:schemeClr val="accent1">
                    <a:lumMod val="75000"/>
                  </a:schemeClr>
                </a:solidFill>
              </a:rPr>
              <a:t>revní plazma, červené a bílé krvinky, </a:t>
            </a:r>
          </a:p>
          <a:p>
            <a:pPr algn="ctr"/>
            <a:r>
              <a:rPr lang="cs-CZ" sz="4000" dirty="0" smtClean="0">
                <a:solidFill>
                  <a:schemeClr val="accent1">
                    <a:lumMod val="75000"/>
                  </a:schemeClr>
                </a:solidFill>
              </a:rPr>
              <a:t>krevní destičky</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300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8434"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76256" y="1728001"/>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666527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843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50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8434"/>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6971588" cy="646331"/>
          </a:xfrm>
          <a:prstGeom prst="rect">
            <a:avLst/>
          </a:prstGeom>
          <a:noFill/>
        </p:spPr>
        <p:txBody>
          <a:bodyPr wrap="none" rtlCol="0">
            <a:spAutoFit/>
          </a:bodyPr>
          <a:lstStyle/>
          <a:p>
            <a:r>
              <a:rPr lang="cs-CZ" sz="3600" b="1" dirty="0" smtClean="0"/>
              <a:t>Co vidíte na rentgenovém snímku?</a:t>
            </a:r>
            <a:endParaRPr lang="cs-CZ" sz="3600" b="1" dirty="0"/>
          </a:p>
        </p:txBody>
      </p:sp>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a:solidFill>
                  <a:schemeClr val="accent1">
                    <a:lumMod val="75000"/>
                  </a:schemeClr>
                </a:solidFill>
              </a:rPr>
              <a:t>k</a:t>
            </a:r>
            <a:r>
              <a:rPr lang="cs-CZ" sz="4000" dirty="0" smtClean="0">
                <a:solidFill>
                  <a:schemeClr val="accent1">
                    <a:lumMod val="75000"/>
                  </a:schemeClr>
                </a:solidFill>
              </a:rPr>
              <a:t>osti zápěstí</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482"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88224" y="3036094"/>
            <a:ext cx="1714500" cy="1714500"/>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12" descr="MP900385788[1]"/>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347864" y="1667669"/>
            <a:ext cx="1954213" cy="27368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8297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25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25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25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25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33230" y="764704"/>
            <a:ext cx="5708422" cy="646331"/>
          </a:xfrm>
          <a:prstGeom prst="rect">
            <a:avLst/>
          </a:prstGeom>
          <a:noFill/>
        </p:spPr>
        <p:txBody>
          <a:bodyPr wrap="none" rtlCol="0">
            <a:spAutoFit/>
          </a:bodyPr>
          <a:lstStyle/>
          <a:p>
            <a:r>
              <a:rPr lang="cs-CZ" sz="3600" b="1" dirty="0" smtClean="0"/>
              <a:t>Vyjmenuj středoušní kůstky.</a:t>
            </a:r>
            <a:endParaRPr lang="cs-CZ" sz="3600" b="1" dirty="0"/>
          </a:p>
        </p:txBody>
      </p:sp>
      <p:sp>
        <p:nvSpPr>
          <p:cNvPr id="8" name="TextovéPole 7"/>
          <p:cNvSpPr txBox="1"/>
          <p:nvPr/>
        </p:nvSpPr>
        <p:spPr>
          <a:xfrm>
            <a:off x="1188021" y="4370328"/>
            <a:ext cx="6016904" cy="1938992"/>
          </a:xfrm>
          <a:prstGeom prst="rect">
            <a:avLst/>
          </a:prstGeom>
          <a:noFill/>
        </p:spPr>
        <p:txBody>
          <a:bodyPr wrap="none" rtlCol="0">
            <a:spAutoFit/>
          </a:bodyPr>
          <a:lstStyle/>
          <a:p>
            <a:pPr algn="ctr"/>
            <a:r>
              <a:rPr lang="cs-CZ" sz="4000" dirty="0">
                <a:solidFill>
                  <a:schemeClr val="accent1">
                    <a:lumMod val="75000"/>
                  </a:schemeClr>
                </a:solidFill>
              </a:rPr>
              <a:t>t</a:t>
            </a:r>
            <a:r>
              <a:rPr lang="cs-CZ" sz="4000" dirty="0" smtClean="0">
                <a:solidFill>
                  <a:schemeClr val="accent1">
                    <a:lumMod val="75000"/>
                  </a:schemeClr>
                </a:solidFill>
              </a:rPr>
              <a:t>řmínek, kovadlinka, kladívko</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9458"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88224" y="2348880"/>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386871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945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9458"/>
                  </p:tgtEl>
                </p:cond>
              </p:nextCondLst>
            </p:seq>
          </p:childTnLst>
        </p:cTn>
      </p:par>
    </p:tnLst>
    <p:bldLst>
      <p:bldP spid="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78419" y="1048484"/>
            <a:ext cx="7876836" cy="646331"/>
          </a:xfrm>
          <a:prstGeom prst="rect">
            <a:avLst/>
          </a:prstGeom>
          <a:noFill/>
        </p:spPr>
        <p:txBody>
          <a:bodyPr wrap="none" rtlCol="0">
            <a:spAutoFit/>
          </a:bodyPr>
          <a:lstStyle/>
          <a:p>
            <a:r>
              <a:rPr lang="cs-CZ" sz="3600" b="1" dirty="0" smtClean="0"/>
              <a:t>Jaká je jednotka síly a čím sílu měříme?</a:t>
            </a:r>
          </a:p>
        </p:txBody>
      </p:sp>
      <p:sp>
        <p:nvSpPr>
          <p:cNvPr id="8" name="TextovéPole 7"/>
          <p:cNvSpPr txBox="1"/>
          <p:nvPr/>
        </p:nvSpPr>
        <p:spPr>
          <a:xfrm>
            <a:off x="2180535" y="437032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1 newton, siloměr</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1506"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40755" y="3284984"/>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943499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150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1506"/>
                  </p:tgtEl>
                </p:cond>
              </p:nextCondLst>
            </p:seq>
          </p:childTnLst>
        </p:cTn>
      </p:par>
    </p:tnLst>
    <p:bldLst>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504919" y="4370328"/>
            <a:ext cx="7383111" cy="1938992"/>
          </a:xfrm>
          <a:prstGeom prst="rect">
            <a:avLst/>
          </a:prstGeom>
          <a:noFill/>
        </p:spPr>
        <p:txBody>
          <a:bodyPr wrap="none" rtlCol="0">
            <a:spAutoFit/>
          </a:bodyPr>
          <a:lstStyle/>
          <a:p>
            <a:pPr algn="ctr"/>
            <a:r>
              <a:rPr lang="cs-CZ" sz="4000" dirty="0">
                <a:solidFill>
                  <a:schemeClr val="accent1">
                    <a:lumMod val="75000"/>
                  </a:schemeClr>
                </a:solidFill>
              </a:rPr>
              <a:t>n</a:t>
            </a:r>
            <a:r>
              <a:rPr lang="cs-CZ" sz="4000" dirty="0" smtClean="0">
                <a:solidFill>
                  <a:schemeClr val="accent1">
                    <a:lumMod val="75000"/>
                  </a:schemeClr>
                </a:solidFill>
              </a:rPr>
              <a:t>akloněná rovina, kladka, páka, kolo</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2</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442978" y="692695"/>
            <a:ext cx="7919156" cy="1200329"/>
          </a:xfrm>
          <a:prstGeom prst="rect">
            <a:avLst/>
          </a:prstGeom>
          <a:noFill/>
        </p:spPr>
        <p:txBody>
          <a:bodyPr wrap="none" rtlCol="0">
            <a:spAutoFit/>
          </a:bodyPr>
          <a:lstStyle/>
          <a:p>
            <a:r>
              <a:rPr lang="cs-CZ" sz="3600" b="1" dirty="0" smtClean="0"/>
              <a:t>Vyjmenuj alespoň tři jednoduché stroje </a:t>
            </a:r>
          </a:p>
          <a:p>
            <a:r>
              <a:rPr lang="cs-CZ" sz="3600" b="1" dirty="0" smtClean="0"/>
              <a:t>a zařízení </a:t>
            </a:r>
            <a:r>
              <a:rPr lang="cs-CZ" sz="3600" b="1" dirty="0"/>
              <a:t>usnadňující </a:t>
            </a:r>
            <a:r>
              <a:rPr lang="cs-CZ" sz="3600" b="1" dirty="0" smtClean="0"/>
              <a:t>lidem práci</a:t>
            </a:r>
            <a:r>
              <a:rPr lang="cs-CZ" sz="3600" b="1" dirty="0"/>
              <a:t>.</a:t>
            </a:r>
            <a:endParaRPr lang="cs-CZ" sz="3600" b="1" dirty="0" smtClean="0"/>
          </a:p>
        </p:txBody>
      </p:sp>
      <p:pic>
        <p:nvPicPr>
          <p:cNvPr id="22530"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52785" y="2276872"/>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930791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2530"/>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2530"/>
                  </p:tgtEl>
                </p:cond>
              </p:nextCondLst>
            </p:seq>
          </p:childTnLst>
        </p:cTn>
      </p:par>
    </p:tnLst>
    <p:bldLst>
      <p:bldP spid="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a:solidFill>
                  <a:schemeClr val="accent1">
                    <a:lumMod val="75000"/>
                  </a:schemeClr>
                </a:solidFill>
              </a:rPr>
              <a:t>n</a:t>
            </a:r>
            <a:r>
              <a:rPr lang="cs-CZ" sz="4000" dirty="0" smtClean="0">
                <a:solidFill>
                  <a:schemeClr val="accent1">
                    <a:lumMod val="75000"/>
                  </a:schemeClr>
                </a:solidFill>
              </a:rPr>
              <a:t>akloněná rovina</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3</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755576" y="692695"/>
            <a:ext cx="7248779" cy="1384995"/>
          </a:xfrm>
          <a:prstGeom prst="rect">
            <a:avLst/>
          </a:prstGeom>
          <a:noFill/>
        </p:spPr>
        <p:txBody>
          <a:bodyPr wrap="none" rtlCol="0">
            <a:spAutoFit/>
          </a:bodyPr>
          <a:lstStyle/>
          <a:p>
            <a:r>
              <a:rPr lang="cs-CZ" sz="3600" b="1" dirty="0" smtClean="0"/>
              <a:t>K jakému typu jednoduchého stroje </a:t>
            </a:r>
          </a:p>
          <a:p>
            <a:r>
              <a:rPr lang="cs-CZ" sz="3600" b="1" dirty="0" smtClean="0"/>
              <a:t>řadíme šroub?</a:t>
            </a:r>
          </a:p>
          <a:p>
            <a:endParaRPr lang="cs-CZ" sz="1200" b="1" i="1" dirty="0"/>
          </a:p>
        </p:txBody>
      </p:sp>
      <p:pic>
        <p:nvPicPr>
          <p:cNvPr id="23554"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63006" y="3576606"/>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4494607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355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3554"/>
                  </p:tgtEl>
                </p:cond>
              </p:nextCondLst>
            </p:seq>
          </p:childTnLst>
        </p:cTn>
      </p:par>
    </p:tnLst>
    <p:bldLst>
      <p:bldP spid="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1119670" y="4370328"/>
            <a:ext cx="6153609" cy="1938992"/>
          </a:xfrm>
          <a:prstGeom prst="rect">
            <a:avLst/>
          </a:prstGeom>
          <a:noFill/>
        </p:spPr>
        <p:txBody>
          <a:bodyPr wrap="none" rtlCol="0">
            <a:spAutoFit/>
          </a:bodyPr>
          <a:lstStyle/>
          <a:p>
            <a:pPr algn="ctr"/>
            <a:r>
              <a:rPr lang="cs-CZ" sz="4000" dirty="0">
                <a:solidFill>
                  <a:schemeClr val="accent1">
                    <a:lumMod val="75000"/>
                  </a:schemeClr>
                </a:solidFill>
              </a:rPr>
              <a:t>p</a:t>
            </a:r>
            <a:r>
              <a:rPr lang="cs-CZ" sz="4000" dirty="0" smtClean="0">
                <a:solidFill>
                  <a:schemeClr val="accent1">
                    <a:lumMod val="75000"/>
                  </a:schemeClr>
                </a:solidFill>
              </a:rPr>
              <a:t>ráškovým hasicím přístrojem</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420991" y="692696"/>
            <a:ext cx="6036909" cy="646331"/>
          </a:xfrm>
          <a:prstGeom prst="rect">
            <a:avLst/>
          </a:prstGeom>
          <a:noFill/>
        </p:spPr>
        <p:txBody>
          <a:bodyPr wrap="none" rtlCol="0">
            <a:spAutoFit/>
          </a:bodyPr>
          <a:lstStyle/>
          <a:p>
            <a:r>
              <a:rPr lang="cs-CZ" sz="3600" b="1" dirty="0" smtClean="0"/>
              <a:t>Čím hasíme elektrický proud?</a:t>
            </a:r>
          </a:p>
        </p:txBody>
      </p:sp>
      <p:pic>
        <p:nvPicPr>
          <p:cNvPr id="24578"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88224" y="242088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0747390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457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4578"/>
                  </p:tgtEl>
                </p:cond>
              </p:nextCondLst>
            </p:seq>
          </p:childTnLst>
        </p:cTn>
      </p:par>
    </p:tnLst>
    <p:bldLst>
      <p:bldP spid="8"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2180535" y="4370328"/>
            <a:ext cx="4031873" cy="707886"/>
          </a:xfrm>
          <a:prstGeom prst="rect">
            <a:avLst/>
          </a:prstGeom>
          <a:noFill/>
        </p:spPr>
        <p:txBody>
          <a:bodyPr wrap="none" rtlCol="0">
            <a:spAutoFit/>
          </a:bodyPr>
          <a:lstStyle/>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459455" y="692696"/>
            <a:ext cx="7828361" cy="1200329"/>
          </a:xfrm>
          <a:prstGeom prst="rect">
            <a:avLst/>
          </a:prstGeom>
          <a:noFill/>
        </p:spPr>
        <p:txBody>
          <a:bodyPr wrap="none" rtlCol="0">
            <a:spAutoFit/>
          </a:bodyPr>
          <a:lstStyle/>
          <a:p>
            <a:r>
              <a:rPr lang="cs-CZ" sz="3600" b="1" dirty="0" smtClean="0"/>
              <a:t>Nakresli jednoduchý elektrický obvod, </a:t>
            </a:r>
          </a:p>
          <a:p>
            <a:r>
              <a:rPr lang="cs-CZ" sz="3600" b="1" dirty="0"/>
              <a:t>z</a:t>
            </a:r>
            <a:r>
              <a:rPr lang="cs-CZ" sz="3600" b="1" dirty="0" smtClean="0"/>
              <a:t>názorni </a:t>
            </a:r>
            <a:r>
              <a:rPr lang="cs-CZ" sz="3600" b="1" smtClean="0"/>
              <a:t>jej </a:t>
            </a:r>
            <a:r>
              <a:rPr lang="cs-CZ" sz="3600" b="1" smtClean="0"/>
              <a:t>schematicky</a:t>
            </a:r>
            <a:r>
              <a:rPr lang="cs-CZ" sz="3600" b="1" dirty="0" smtClean="0"/>
              <a:t>.</a:t>
            </a:r>
          </a:p>
        </p:txBody>
      </p:sp>
      <p:pic>
        <p:nvPicPr>
          <p:cNvPr id="25602"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492896"/>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9988875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560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5602"/>
                  </p:tgtEl>
                </p:cond>
              </p:nextCondLst>
            </p:seq>
          </p:childTnLst>
        </p:cTn>
      </p:par>
    </p:tnLst>
    <p:bldLst>
      <p:bldP spid="8"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Špendlík">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608</TotalTime>
  <Words>677</Words>
  <Application>Microsoft Office PowerPoint</Application>
  <PresentationFormat>Předvádění na obrazovce (4:3)</PresentationFormat>
  <Paragraphs>161</Paragraphs>
  <Slides>31</Slides>
  <Notes>1</Notes>
  <HiddenSlides>0</HiddenSlides>
  <MMClips>0</MMClips>
  <ScaleCrop>false</ScaleCrop>
  <HeadingPairs>
    <vt:vector size="4" baseType="variant">
      <vt:variant>
        <vt:lpstr>Motiv</vt:lpstr>
      </vt:variant>
      <vt:variant>
        <vt:i4>1</vt:i4>
      </vt:variant>
      <vt:variant>
        <vt:lpstr>Nadpisy snímků</vt:lpstr>
      </vt:variant>
      <vt:variant>
        <vt:i4>31</vt:i4>
      </vt:variant>
    </vt:vector>
  </HeadingPairs>
  <TitlesOfParts>
    <vt:vector size="32" baseType="lpstr">
      <vt:lpstr>Arkýř</vt:lpstr>
      <vt:lpstr>Snímek 1</vt:lpstr>
      <vt:lpstr>ANOTACE</vt:lpstr>
      <vt:lpstr>CITACE</vt:lpstr>
      <vt:lpstr>ZDROJE</vt:lpstr>
      <vt:lpstr>Opakování učiva  z OBJEVŮ A POZNÁVÁNÍ</vt:lpstr>
      <vt:lpstr>Vyber si políčko, klikni na něj, odpověz správně na otázku a počítej si získané body:</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Snímek 27</vt:lpstr>
      <vt:lpstr>Snímek 28</vt:lpstr>
      <vt:lpstr>Snímek 29</vt:lpstr>
      <vt:lpstr>Snímek 30</vt:lpstr>
      <vt:lpstr>Snímek 31</vt:lpstr>
    </vt:vector>
  </TitlesOfParts>
  <Company>Your Company Name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Your User Name</dc:creator>
  <cp:lastModifiedBy>Dum</cp:lastModifiedBy>
  <cp:revision>74</cp:revision>
  <dcterms:created xsi:type="dcterms:W3CDTF">2013-02-22T19:38:21Z</dcterms:created>
  <dcterms:modified xsi:type="dcterms:W3CDTF">2014-01-06T22:20:03Z</dcterms:modified>
</cp:coreProperties>
</file>